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6"/>
  </p:notesMasterIdLst>
  <p:handoutMasterIdLst>
    <p:handoutMasterId r:id="rId87"/>
  </p:handoutMasterIdLst>
  <p:sldIdLst>
    <p:sldId id="442" r:id="rId2"/>
    <p:sldId id="280" r:id="rId3"/>
    <p:sldId id="279" r:id="rId4"/>
    <p:sldId id="256" r:id="rId5"/>
    <p:sldId id="347" r:id="rId6"/>
    <p:sldId id="443" r:id="rId7"/>
    <p:sldId id="348" r:id="rId8"/>
    <p:sldId id="434" r:id="rId9"/>
    <p:sldId id="349" r:id="rId10"/>
    <p:sldId id="350" r:id="rId11"/>
    <p:sldId id="440" r:id="rId12"/>
    <p:sldId id="352" r:id="rId13"/>
    <p:sldId id="438" r:id="rId14"/>
    <p:sldId id="351" r:id="rId15"/>
    <p:sldId id="354" r:id="rId16"/>
    <p:sldId id="353" r:id="rId17"/>
    <p:sldId id="355" r:id="rId18"/>
    <p:sldId id="356" r:id="rId19"/>
    <p:sldId id="357" r:id="rId20"/>
    <p:sldId id="358" r:id="rId21"/>
    <p:sldId id="359" r:id="rId22"/>
    <p:sldId id="361" r:id="rId23"/>
    <p:sldId id="362" r:id="rId24"/>
    <p:sldId id="363" r:id="rId25"/>
    <p:sldId id="373" r:id="rId26"/>
    <p:sldId id="422" r:id="rId27"/>
    <p:sldId id="425" r:id="rId28"/>
    <p:sldId id="429" r:id="rId29"/>
    <p:sldId id="430" r:id="rId30"/>
    <p:sldId id="431" r:id="rId31"/>
    <p:sldId id="432" r:id="rId32"/>
    <p:sldId id="433" r:id="rId33"/>
    <p:sldId id="375" r:id="rId34"/>
    <p:sldId id="376" r:id="rId35"/>
    <p:sldId id="294" r:id="rId36"/>
    <p:sldId id="392" r:id="rId37"/>
    <p:sldId id="393" r:id="rId38"/>
    <p:sldId id="259" r:id="rId39"/>
    <p:sldId id="260" r:id="rId40"/>
    <p:sldId id="261" r:id="rId41"/>
    <p:sldId id="295" r:id="rId42"/>
    <p:sldId id="381" r:id="rId43"/>
    <p:sldId id="382" r:id="rId44"/>
    <p:sldId id="439" r:id="rId45"/>
    <p:sldId id="383" r:id="rId46"/>
    <p:sldId id="385" r:id="rId47"/>
    <p:sldId id="384" r:id="rId48"/>
    <p:sldId id="386" r:id="rId49"/>
    <p:sldId id="387" r:id="rId50"/>
    <p:sldId id="388" r:id="rId51"/>
    <p:sldId id="389" r:id="rId52"/>
    <p:sldId id="390" r:id="rId53"/>
    <p:sldId id="391" r:id="rId54"/>
    <p:sldId id="394" r:id="rId55"/>
    <p:sldId id="395" r:id="rId56"/>
    <p:sldId id="396" r:id="rId57"/>
    <p:sldId id="397" r:id="rId58"/>
    <p:sldId id="398" r:id="rId59"/>
    <p:sldId id="407" r:id="rId60"/>
    <p:sldId id="399" r:id="rId61"/>
    <p:sldId id="400" r:id="rId62"/>
    <p:sldId id="340" r:id="rId63"/>
    <p:sldId id="437" r:id="rId64"/>
    <p:sldId id="404" r:id="rId65"/>
    <p:sldId id="403" r:id="rId66"/>
    <p:sldId id="408" r:id="rId67"/>
    <p:sldId id="409" r:id="rId68"/>
    <p:sldId id="410" r:id="rId69"/>
    <p:sldId id="411" r:id="rId70"/>
    <p:sldId id="412" r:id="rId71"/>
    <p:sldId id="413" r:id="rId72"/>
    <p:sldId id="414" r:id="rId73"/>
    <p:sldId id="415" r:id="rId74"/>
    <p:sldId id="416" r:id="rId75"/>
    <p:sldId id="417" r:id="rId76"/>
    <p:sldId id="418" r:id="rId77"/>
    <p:sldId id="419" r:id="rId78"/>
    <p:sldId id="420" r:id="rId79"/>
    <p:sldId id="421" r:id="rId80"/>
    <p:sldId id="278" r:id="rId81"/>
    <p:sldId id="426" r:id="rId82"/>
    <p:sldId id="427" r:id="rId83"/>
    <p:sldId id="428" r:id="rId84"/>
    <p:sldId id="374" r:id="rId85"/>
  </p:sldIdLst>
  <p:sldSz cx="9144000" cy="6858000" type="screen4x3"/>
  <p:notesSz cx="9928225"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70" autoAdjust="0"/>
    <p:restoredTop sz="94656" autoAdjust="0"/>
  </p:normalViewPr>
  <p:slideViewPr>
    <p:cSldViewPr snapToGrid="0">
      <p:cViewPr varScale="1">
        <p:scale>
          <a:sx n="65" d="100"/>
          <a:sy n="65" d="100"/>
        </p:scale>
        <p:origin x="15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4" Type="http://schemas.openxmlformats.org/officeDocument/2006/relationships/image" Target="../media/image6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4" Type="http://schemas.openxmlformats.org/officeDocument/2006/relationships/image" Target="../media/image66.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image" Target="../media/image7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 Id="rId4" Type="http://schemas.openxmlformats.org/officeDocument/2006/relationships/image" Target="../media/image82.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image" Target="../media/image87.wmf"/><Relationship Id="rId7" Type="http://schemas.openxmlformats.org/officeDocument/2006/relationships/image" Target="../media/image91.wmf"/><Relationship Id="rId2" Type="http://schemas.openxmlformats.org/officeDocument/2006/relationships/image" Target="../media/image86.wmf"/><Relationship Id="rId1" Type="http://schemas.openxmlformats.org/officeDocument/2006/relationships/image" Target="../media/image85.wmf"/><Relationship Id="rId6" Type="http://schemas.openxmlformats.org/officeDocument/2006/relationships/image" Target="../media/image90.wmf"/><Relationship Id="rId11" Type="http://schemas.openxmlformats.org/officeDocument/2006/relationships/image" Target="../media/image95.wmf"/><Relationship Id="rId5" Type="http://schemas.openxmlformats.org/officeDocument/2006/relationships/image" Target="../media/image89.wmf"/><Relationship Id="rId10" Type="http://schemas.openxmlformats.org/officeDocument/2006/relationships/image" Target="../media/image94.wmf"/><Relationship Id="rId4" Type="http://schemas.openxmlformats.org/officeDocument/2006/relationships/image" Target="../media/image88.wmf"/><Relationship Id="rId9" Type="http://schemas.openxmlformats.org/officeDocument/2006/relationships/image" Target="../media/image93.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06.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21.wmf"/><Relationship Id="rId3" Type="http://schemas.openxmlformats.org/officeDocument/2006/relationships/image" Target="../media/image116.wmf"/><Relationship Id="rId7" Type="http://schemas.openxmlformats.org/officeDocument/2006/relationships/image" Target="../media/image120.wmf"/><Relationship Id="rId2" Type="http://schemas.openxmlformats.org/officeDocument/2006/relationships/image" Target="../media/image115.wmf"/><Relationship Id="rId1" Type="http://schemas.openxmlformats.org/officeDocument/2006/relationships/image" Target="../media/image114.wmf"/><Relationship Id="rId6" Type="http://schemas.openxmlformats.org/officeDocument/2006/relationships/image" Target="../media/image119.wmf"/><Relationship Id="rId5" Type="http://schemas.openxmlformats.org/officeDocument/2006/relationships/image" Target="../media/image118.wmf"/><Relationship Id="rId4" Type="http://schemas.openxmlformats.org/officeDocument/2006/relationships/image" Target="../media/image117.wmf"/><Relationship Id="rId9" Type="http://schemas.openxmlformats.org/officeDocument/2006/relationships/image" Target="../media/image122.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35.wmf"/><Relationship Id="rId3" Type="http://schemas.openxmlformats.org/officeDocument/2006/relationships/image" Target="../media/image130.wmf"/><Relationship Id="rId7" Type="http://schemas.openxmlformats.org/officeDocument/2006/relationships/image" Target="../media/image134.wmf"/><Relationship Id="rId2" Type="http://schemas.openxmlformats.org/officeDocument/2006/relationships/image" Target="../media/image129.wmf"/><Relationship Id="rId1" Type="http://schemas.openxmlformats.org/officeDocument/2006/relationships/image" Target="../media/image128.wmf"/><Relationship Id="rId6" Type="http://schemas.openxmlformats.org/officeDocument/2006/relationships/image" Target="../media/image133.wmf"/><Relationship Id="rId5" Type="http://schemas.openxmlformats.org/officeDocument/2006/relationships/image" Target="../media/image132.wmf"/><Relationship Id="rId10" Type="http://schemas.openxmlformats.org/officeDocument/2006/relationships/image" Target="../media/image137.wmf"/><Relationship Id="rId4" Type="http://schemas.openxmlformats.org/officeDocument/2006/relationships/image" Target="../media/image131.wmf"/><Relationship Id="rId9" Type="http://schemas.openxmlformats.org/officeDocument/2006/relationships/image" Target="../media/image136.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35.wmf"/><Relationship Id="rId3" Type="http://schemas.openxmlformats.org/officeDocument/2006/relationships/image" Target="../media/image130.wmf"/><Relationship Id="rId7" Type="http://schemas.openxmlformats.org/officeDocument/2006/relationships/image" Target="../media/image134.wmf"/><Relationship Id="rId2" Type="http://schemas.openxmlformats.org/officeDocument/2006/relationships/image" Target="../media/image129.wmf"/><Relationship Id="rId1" Type="http://schemas.openxmlformats.org/officeDocument/2006/relationships/image" Target="../media/image128.wmf"/><Relationship Id="rId6" Type="http://schemas.openxmlformats.org/officeDocument/2006/relationships/image" Target="../media/image133.wmf"/><Relationship Id="rId5" Type="http://schemas.openxmlformats.org/officeDocument/2006/relationships/image" Target="../media/image132.wmf"/><Relationship Id="rId10" Type="http://schemas.openxmlformats.org/officeDocument/2006/relationships/image" Target="../media/image137.wmf"/><Relationship Id="rId4" Type="http://schemas.openxmlformats.org/officeDocument/2006/relationships/image" Target="../media/image131.wmf"/><Relationship Id="rId9" Type="http://schemas.openxmlformats.org/officeDocument/2006/relationships/image" Target="../media/image136.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54.wmf"/><Relationship Id="rId1" Type="http://schemas.openxmlformats.org/officeDocument/2006/relationships/image" Target="../media/image153.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image" Target="../media/image157.wmf"/><Relationship Id="rId1" Type="http://schemas.openxmlformats.org/officeDocument/2006/relationships/image" Target="../media/image156.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image" Target="../media/image160.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65.wmf"/><Relationship Id="rId2" Type="http://schemas.openxmlformats.org/officeDocument/2006/relationships/image" Target="../media/image164.wmf"/><Relationship Id="rId1" Type="http://schemas.openxmlformats.org/officeDocument/2006/relationships/image" Target="../media/image163.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67.wmf"/><Relationship Id="rId1" Type="http://schemas.openxmlformats.org/officeDocument/2006/relationships/image" Target="../media/image16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76.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78.wmf"/><Relationship Id="rId1" Type="http://schemas.openxmlformats.org/officeDocument/2006/relationships/image" Target="../media/image17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0.wmf"/><Relationship Id="rId7" Type="http://schemas.openxmlformats.org/officeDocument/2006/relationships/image" Target="../media/image33.wmf"/><Relationship Id="rId2" Type="http://schemas.openxmlformats.org/officeDocument/2006/relationships/image" Target="../media/image29.wmf"/><Relationship Id="rId1" Type="http://schemas.openxmlformats.org/officeDocument/2006/relationships/image" Target="../media/image28.wmf"/><Relationship Id="rId6" Type="http://schemas.openxmlformats.org/officeDocument/2006/relationships/image" Target="../media/image32.wmf"/><Relationship Id="rId5" Type="http://schemas.openxmlformats.org/officeDocument/2006/relationships/image" Target="../media/image26.wmf"/><Relationship Id="rId4"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5" Type="http://schemas.openxmlformats.org/officeDocument/2006/relationships/image" Target="../media/image39.wmf"/><Relationship Id="rId4" Type="http://schemas.openxmlformats.org/officeDocument/2006/relationships/image" Target="../media/image3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4.wmf"/><Relationship Id="rId7" Type="http://schemas.openxmlformats.org/officeDocument/2006/relationships/image" Target="../media/image47.wmf"/><Relationship Id="rId2" Type="http://schemas.openxmlformats.org/officeDocument/2006/relationships/image" Target="../media/image43.wmf"/><Relationship Id="rId1" Type="http://schemas.openxmlformats.org/officeDocument/2006/relationships/image" Target="../media/image42.wmf"/><Relationship Id="rId6" Type="http://schemas.openxmlformats.org/officeDocument/2006/relationships/image" Target="../media/image46.wmf"/><Relationship Id="rId5" Type="http://schemas.openxmlformats.org/officeDocument/2006/relationships/image" Target="../media/image38.wmf"/><Relationship Id="rId4" Type="http://schemas.openxmlformats.org/officeDocument/2006/relationships/image" Target="../media/image4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27.wmf"/><Relationship Id="rId1" Type="http://schemas.openxmlformats.org/officeDocument/2006/relationships/image" Target="../media/image48.wmf"/><Relationship Id="rId5" Type="http://schemas.openxmlformats.org/officeDocument/2006/relationships/image" Target="../media/image51.wmf"/><Relationship Id="rId4" Type="http://schemas.openxmlformats.org/officeDocument/2006/relationships/image" Target="../media/image5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 Id="rId4" Type="http://schemas.openxmlformats.org/officeDocument/2006/relationships/image" Target="../media/image5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302231"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23698" y="0"/>
            <a:ext cx="4302231" cy="341064"/>
          </a:xfrm>
          <a:prstGeom prst="rect">
            <a:avLst/>
          </a:prstGeom>
        </p:spPr>
        <p:txBody>
          <a:bodyPr vert="horz" lIns="91440" tIns="45720" rIns="91440" bIns="45720" rtlCol="0"/>
          <a:lstStyle>
            <a:lvl1pPr algn="r">
              <a:defRPr sz="1200"/>
            </a:lvl1pPr>
          </a:lstStyle>
          <a:p>
            <a:fld id="{422FF204-AE3A-4109-A485-ECAC80A7B6A7}" type="datetimeFigureOut">
              <a:rPr lang="zh-CN" altLang="en-US" smtClean="0"/>
              <a:t>2022/9/23</a:t>
            </a:fld>
            <a:endParaRPr lang="zh-CN" altLang="en-US"/>
          </a:p>
        </p:txBody>
      </p:sp>
      <p:sp>
        <p:nvSpPr>
          <p:cNvPr id="4" name="页脚占位符 3"/>
          <p:cNvSpPr>
            <a:spLocks noGrp="1"/>
          </p:cNvSpPr>
          <p:nvPr>
            <p:ph type="ftr" sz="quarter" idx="2"/>
          </p:nvPr>
        </p:nvSpPr>
        <p:spPr>
          <a:xfrm>
            <a:off x="1" y="6456612"/>
            <a:ext cx="4302231" cy="34106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3698" y="6456612"/>
            <a:ext cx="4302231" cy="341063"/>
          </a:xfrm>
          <a:prstGeom prst="rect">
            <a:avLst/>
          </a:prstGeom>
        </p:spPr>
        <p:txBody>
          <a:bodyPr vert="horz" lIns="91440" tIns="45720" rIns="91440" bIns="45720" rtlCol="0" anchor="b"/>
          <a:lstStyle>
            <a:lvl1pPr algn="r">
              <a:defRPr sz="1200"/>
            </a:lvl1pPr>
          </a:lstStyle>
          <a:p>
            <a:fld id="{61FB670E-925F-436B-B5BB-8819CD4C5699}" type="slidenum">
              <a:rPr lang="zh-CN" altLang="en-US" smtClean="0"/>
              <a:t>‹#›</a:t>
            </a:fld>
            <a:endParaRPr lang="zh-CN" altLang="en-US"/>
          </a:p>
        </p:txBody>
      </p:sp>
    </p:spTree>
    <p:extLst>
      <p:ext uri="{BB962C8B-B14F-4D97-AF65-F5344CB8AC3E}">
        <p14:creationId xmlns:p14="http://schemas.microsoft.com/office/powerpoint/2010/main" val="39532781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302231"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23698" y="0"/>
            <a:ext cx="4302231" cy="341064"/>
          </a:xfrm>
          <a:prstGeom prst="rect">
            <a:avLst/>
          </a:prstGeom>
        </p:spPr>
        <p:txBody>
          <a:bodyPr vert="horz" lIns="91440" tIns="45720" rIns="91440" bIns="45720" rtlCol="0"/>
          <a:lstStyle>
            <a:lvl1pPr algn="r">
              <a:defRPr sz="1200"/>
            </a:lvl1pPr>
          </a:lstStyle>
          <a:p>
            <a:fld id="{FE5F0360-883E-46BA-9BA6-3265CF62F165}" type="datetimeFigureOut">
              <a:rPr lang="zh-CN" altLang="en-US" smtClean="0"/>
              <a:t>2022/9/23</a:t>
            </a:fld>
            <a:endParaRPr lang="zh-CN" altLang="en-US"/>
          </a:p>
        </p:txBody>
      </p:sp>
      <p:sp>
        <p:nvSpPr>
          <p:cNvPr id="4" name="幻灯片图像占位符 3"/>
          <p:cNvSpPr>
            <a:spLocks noGrp="1" noRot="1" noChangeAspect="1"/>
          </p:cNvSpPr>
          <p:nvPr>
            <p:ph type="sldImg" idx="2"/>
          </p:nvPr>
        </p:nvSpPr>
        <p:spPr>
          <a:xfrm>
            <a:off x="3435350" y="849313"/>
            <a:ext cx="3057525"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1" y="6456612"/>
            <a:ext cx="4302231"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3698" y="6456612"/>
            <a:ext cx="4302231" cy="341063"/>
          </a:xfrm>
          <a:prstGeom prst="rect">
            <a:avLst/>
          </a:prstGeom>
        </p:spPr>
        <p:txBody>
          <a:bodyPr vert="horz" lIns="91440" tIns="45720" rIns="91440" bIns="45720" rtlCol="0" anchor="b"/>
          <a:lstStyle>
            <a:lvl1pPr algn="r">
              <a:defRPr sz="1200"/>
            </a:lvl1pPr>
          </a:lstStyle>
          <a:p>
            <a:fld id="{18990B40-E152-4AD4-BBB4-F35B1BE47C0F}" type="slidenum">
              <a:rPr lang="zh-CN" altLang="en-US" smtClean="0"/>
              <a:t>‹#›</a:t>
            </a:fld>
            <a:endParaRPr lang="zh-CN" altLang="en-US"/>
          </a:p>
        </p:txBody>
      </p:sp>
    </p:spTree>
    <p:extLst>
      <p:ext uri="{BB962C8B-B14F-4D97-AF65-F5344CB8AC3E}">
        <p14:creationId xmlns:p14="http://schemas.microsoft.com/office/powerpoint/2010/main" val="1595044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a:t>
            </a:r>
          </a:p>
        </p:txBody>
      </p:sp>
      <p:sp>
        <p:nvSpPr>
          <p:cNvPr id="4" name="灯片编号占位符 3"/>
          <p:cNvSpPr>
            <a:spLocks noGrp="1"/>
          </p:cNvSpPr>
          <p:nvPr>
            <p:ph type="sldNum" sz="quarter" idx="5"/>
          </p:nvPr>
        </p:nvSpPr>
        <p:spPr/>
        <p:txBody>
          <a:bodyPr/>
          <a:lstStyle/>
          <a:p>
            <a:fld id="{18990B40-E152-4AD4-BBB4-F35B1BE47C0F}" type="slidenum">
              <a:rPr lang="zh-CN" altLang="en-US" smtClean="0"/>
              <a:t>1</a:t>
            </a:fld>
            <a:endParaRPr lang="zh-CN" altLang="en-US"/>
          </a:p>
        </p:txBody>
      </p:sp>
    </p:spTree>
    <p:extLst>
      <p:ext uri="{BB962C8B-B14F-4D97-AF65-F5344CB8AC3E}">
        <p14:creationId xmlns:p14="http://schemas.microsoft.com/office/powerpoint/2010/main" val="4149081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a:t>
            </a:r>
          </a:p>
        </p:txBody>
      </p:sp>
      <p:sp>
        <p:nvSpPr>
          <p:cNvPr id="4" name="灯片编号占位符 3"/>
          <p:cNvSpPr>
            <a:spLocks noGrp="1"/>
          </p:cNvSpPr>
          <p:nvPr>
            <p:ph type="sldNum" sz="quarter" idx="5"/>
          </p:nvPr>
        </p:nvSpPr>
        <p:spPr/>
        <p:txBody>
          <a:bodyPr/>
          <a:lstStyle/>
          <a:p>
            <a:fld id="{18990B40-E152-4AD4-BBB4-F35B1BE47C0F}" type="slidenum">
              <a:rPr lang="zh-CN" altLang="en-US" smtClean="0"/>
              <a:t>2</a:t>
            </a:fld>
            <a:endParaRPr lang="zh-CN" altLang="en-US"/>
          </a:p>
        </p:txBody>
      </p:sp>
    </p:spTree>
    <p:extLst>
      <p:ext uri="{BB962C8B-B14F-4D97-AF65-F5344CB8AC3E}">
        <p14:creationId xmlns:p14="http://schemas.microsoft.com/office/powerpoint/2010/main" val="2617107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8990B40-E152-4AD4-BBB4-F35B1BE47C0F}" type="slidenum">
              <a:rPr lang="zh-CN" altLang="en-US" smtClean="0"/>
              <a:t>6</a:t>
            </a:fld>
            <a:endParaRPr lang="zh-CN" altLang="en-US"/>
          </a:p>
        </p:txBody>
      </p:sp>
    </p:spTree>
    <p:extLst>
      <p:ext uri="{BB962C8B-B14F-4D97-AF65-F5344CB8AC3E}">
        <p14:creationId xmlns:p14="http://schemas.microsoft.com/office/powerpoint/2010/main" val="1212424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2C27E43-AA1C-417F-A944-38DA412E133A}" type="datetimeFigureOut">
              <a:rPr lang="zh-CN" altLang="en-US" smtClean="0"/>
              <a:t>2022/9/23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062B36-6334-42CF-8633-2410E59640B8}" type="slidenum">
              <a:rPr lang="zh-CN" altLang="en-US" smtClean="0"/>
              <a:t>‹#›</a:t>
            </a:fld>
            <a:endParaRPr lang="zh-CN" altLang="en-US"/>
          </a:p>
        </p:txBody>
      </p:sp>
    </p:spTree>
    <p:extLst>
      <p:ext uri="{BB962C8B-B14F-4D97-AF65-F5344CB8AC3E}">
        <p14:creationId xmlns:p14="http://schemas.microsoft.com/office/powerpoint/2010/main" val="3550057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2C27E43-AA1C-417F-A944-38DA412E133A}" type="datetimeFigureOut">
              <a:rPr lang="zh-CN" altLang="en-US" smtClean="0"/>
              <a:t>2022/9/23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062B36-6334-42CF-8633-2410E59640B8}" type="slidenum">
              <a:rPr lang="zh-CN" altLang="en-US" smtClean="0"/>
              <a:t>‹#›</a:t>
            </a:fld>
            <a:endParaRPr lang="zh-CN" altLang="en-US"/>
          </a:p>
        </p:txBody>
      </p:sp>
    </p:spTree>
    <p:extLst>
      <p:ext uri="{BB962C8B-B14F-4D97-AF65-F5344CB8AC3E}">
        <p14:creationId xmlns:p14="http://schemas.microsoft.com/office/powerpoint/2010/main" val="3774340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2C27E43-AA1C-417F-A944-38DA412E133A}" type="datetimeFigureOut">
              <a:rPr lang="zh-CN" altLang="en-US" smtClean="0"/>
              <a:t>2022/9/23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062B36-6334-42CF-8633-2410E59640B8}" type="slidenum">
              <a:rPr lang="zh-CN" altLang="en-US" smtClean="0"/>
              <a:t>‹#›</a:t>
            </a:fld>
            <a:endParaRPr lang="zh-CN" altLang="en-US"/>
          </a:p>
        </p:txBody>
      </p:sp>
    </p:spTree>
    <p:extLst>
      <p:ext uri="{BB962C8B-B14F-4D97-AF65-F5344CB8AC3E}">
        <p14:creationId xmlns:p14="http://schemas.microsoft.com/office/powerpoint/2010/main" val="3129090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
        <p:nvSpPr>
          <p:cNvPr id="2" name="矩形 4"/>
          <p:cNvSpPr/>
          <p:nvPr userDrawn="1"/>
        </p:nvSpPr>
        <p:spPr>
          <a:xfrm>
            <a:off x="-15874" y="827088"/>
            <a:ext cx="9159875" cy="44450"/>
          </a:xfrm>
          <a:prstGeom prst="rect">
            <a:avLst/>
          </a:prstGeom>
          <a:gradFill>
            <a:gsLst>
              <a:gs pos="0">
                <a:schemeClr val="bg1"/>
              </a:gs>
              <a:gs pos="100000">
                <a:schemeClr val="accent1">
                  <a:lumMod val="45000"/>
                  <a:lumOff val="55000"/>
                </a:schemeClr>
              </a:gs>
              <a:gs pos="0">
                <a:schemeClr val="accent5">
                  <a:lumMod val="60000"/>
                  <a:lumOff val="40000"/>
                </a:schemeClr>
              </a:gs>
              <a:gs pos="62000">
                <a:srgbClr val="FCFD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prstClr val="white"/>
              </a:solidFill>
            </a:endParaRPr>
          </a:p>
        </p:txBody>
      </p:sp>
      <p:sp>
        <p:nvSpPr>
          <p:cNvPr id="3" name="矩形 5"/>
          <p:cNvSpPr/>
          <p:nvPr userDrawn="1"/>
        </p:nvSpPr>
        <p:spPr>
          <a:xfrm>
            <a:off x="0" y="-17463"/>
            <a:ext cx="9144000" cy="788988"/>
          </a:xfrm>
          <a:prstGeom prst="rect">
            <a:avLst/>
          </a:prstGeom>
          <a:gradFill>
            <a:gsLst>
              <a:gs pos="0">
                <a:schemeClr val="bg1"/>
              </a:gs>
              <a:gs pos="57000">
                <a:schemeClr val="accent1">
                  <a:lumMod val="45000"/>
                  <a:lumOff val="55000"/>
                </a:schemeClr>
              </a:gs>
              <a:gs pos="0">
                <a:schemeClr val="accent5">
                  <a:lumMod val="60000"/>
                  <a:lumOff val="40000"/>
                </a:schemeClr>
              </a:gs>
              <a:gs pos="100000">
                <a:srgbClr val="FCFD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prstClr val="black"/>
              </a:solidFill>
              <a:latin typeface="黑体" pitchFamily="49" charset="-122"/>
              <a:ea typeface="Adobe 黑体 Std R"/>
            </a:endParaRPr>
          </a:p>
        </p:txBody>
      </p:sp>
      <p:sp>
        <p:nvSpPr>
          <p:cNvPr id="4" name="灯片编号占位符 1"/>
          <p:cNvSpPr>
            <a:spLocks noGrp="1"/>
          </p:cNvSpPr>
          <p:nvPr>
            <p:ph type="sldNum" sz="quarter" idx="10"/>
          </p:nvPr>
        </p:nvSpPr>
        <p:spPr/>
        <p:txBody>
          <a:bodyPr/>
          <a:lstStyle>
            <a:lvl1pPr>
              <a:defRPr smtClean="0"/>
            </a:lvl1pPr>
          </a:lstStyle>
          <a:p>
            <a:pPr>
              <a:defRPr/>
            </a:pPr>
            <a:fld id="{0C4501AC-5CCD-4053-AFF1-7387E70A47F0}"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342768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2C27E43-AA1C-417F-A944-38DA412E133A}" type="datetimeFigureOut">
              <a:rPr lang="zh-CN" altLang="en-US" smtClean="0"/>
              <a:t>2022/9/23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062B36-6334-42CF-8633-2410E59640B8}" type="slidenum">
              <a:rPr lang="zh-CN" altLang="en-US" smtClean="0"/>
              <a:t>‹#›</a:t>
            </a:fld>
            <a:endParaRPr lang="zh-CN" altLang="en-US"/>
          </a:p>
        </p:txBody>
      </p:sp>
    </p:spTree>
    <p:extLst>
      <p:ext uri="{BB962C8B-B14F-4D97-AF65-F5344CB8AC3E}">
        <p14:creationId xmlns:p14="http://schemas.microsoft.com/office/powerpoint/2010/main" val="3191747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2C27E43-AA1C-417F-A944-38DA412E133A}" type="datetimeFigureOut">
              <a:rPr lang="zh-CN" altLang="en-US" smtClean="0"/>
              <a:t>2022/9/23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062B36-6334-42CF-8633-2410E59640B8}" type="slidenum">
              <a:rPr lang="zh-CN" altLang="en-US" smtClean="0"/>
              <a:t>‹#›</a:t>
            </a:fld>
            <a:endParaRPr lang="zh-CN" altLang="en-US"/>
          </a:p>
        </p:txBody>
      </p:sp>
    </p:spTree>
    <p:extLst>
      <p:ext uri="{BB962C8B-B14F-4D97-AF65-F5344CB8AC3E}">
        <p14:creationId xmlns:p14="http://schemas.microsoft.com/office/powerpoint/2010/main" val="341339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2C27E43-AA1C-417F-A944-38DA412E133A}" type="datetimeFigureOut">
              <a:rPr lang="zh-CN" altLang="en-US" smtClean="0"/>
              <a:t>2022/9/23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A062B36-6334-42CF-8633-2410E59640B8}" type="slidenum">
              <a:rPr lang="zh-CN" altLang="en-US" smtClean="0"/>
              <a:t>‹#›</a:t>
            </a:fld>
            <a:endParaRPr lang="zh-CN" altLang="en-US"/>
          </a:p>
        </p:txBody>
      </p:sp>
    </p:spTree>
    <p:extLst>
      <p:ext uri="{BB962C8B-B14F-4D97-AF65-F5344CB8AC3E}">
        <p14:creationId xmlns:p14="http://schemas.microsoft.com/office/powerpoint/2010/main" val="2758604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2C27E43-AA1C-417F-A944-38DA412E133A}" type="datetimeFigureOut">
              <a:rPr lang="zh-CN" altLang="en-US" smtClean="0"/>
              <a:t>2022/9/23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A062B36-6334-42CF-8633-2410E59640B8}" type="slidenum">
              <a:rPr lang="zh-CN" altLang="en-US" smtClean="0"/>
              <a:t>‹#›</a:t>
            </a:fld>
            <a:endParaRPr lang="zh-CN" altLang="en-US"/>
          </a:p>
        </p:txBody>
      </p:sp>
    </p:spTree>
    <p:extLst>
      <p:ext uri="{BB962C8B-B14F-4D97-AF65-F5344CB8AC3E}">
        <p14:creationId xmlns:p14="http://schemas.microsoft.com/office/powerpoint/2010/main" val="1957416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2C27E43-AA1C-417F-A944-38DA412E133A}" type="datetimeFigureOut">
              <a:rPr lang="zh-CN" altLang="en-US" smtClean="0"/>
              <a:t>2022/9/23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A062B36-6334-42CF-8633-2410E59640B8}" type="slidenum">
              <a:rPr lang="zh-CN" altLang="en-US" smtClean="0"/>
              <a:t>‹#›</a:t>
            </a:fld>
            <a:endParaRPr lang="zh-CN" altLang="en-US"/>
          </a:p>
        </p:txBody>
      </p:sp>
    </p:spTree>
    <p:extLst>
      <p:ext uri="{BB962C8B-B14F-4D97-AF65-F5344CB8AC3E}">
        <p14:creationId xmlns:p14="http://schemas.microsoft.com/office/powerpoint/2010/main" val="2445073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2C27E43-AA1C-417F-A944-38DA412E133A}" type="datetimeFigureOut">
              <a:rPr lang="zh-CN" altLang="en-US" smtClean="0"/>
              <a:t>2022/9/23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A062B36-6334-42CF-8633-2410E59640B8}" type="slidenum">
              <a:rPr lang="zh-CN" altLang="en-US" smtClean="0"/>
              <a:t>‹#›</a:t>
            </a:fld>
            <a:endParaRPr lang="zh-CN" altLang="en-US"/>
          </a:p>
        </p:txBody>
      </p:sp>
    </p:spTree>
    <p:extLst>
      <p:ext uri="{BB962C8B-B14F-4D97-AF65-F5344CB8AC3E}">
        <p14:creationId xmlns:p14="http://schemas.microsoft.com/office/powerpoint/2010/main" val="135432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2C27E43-AA1C-417F-A944-38DA412E133A}" type="datetimeFigureOut">
              <a:rPr lang="zh-CN" altLang="en-US" smtClean="0"/>
              <a:t>2022/9/23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A062B36-6334-42CF-8633-2410E59640B8}" type="slidenum">
              <a:rPr lang="zh-CN" altLang="en-US" smtClean="0"/>
              <a:t>‹#›</a:t>
            </a:fld>
            <a:endParaRPr lang="zh-CN" altLang="en-US"/>
          </a:p>
        </p:txBody>
      </p:sp>
    </p:spTree>
    <p:extLst>
      <p:ext uri="{BB962C8B-B14F-4D97-AF65-F5344CB8AC3E}">
        <p14:creationId xmlns:p14="http://schemas.microsoft.com/office/powerpoint/2010/main" val="2337933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2C27E43-AA1C-417F-A944-38DA412E133A}" type="datetimeFigureOut">
              <a:rPr lang="zh-CN" altLang="en-US" smtClean="0"/>
              <a:t>2022/9/23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A062B36-6334-42CF-8633-2410E59640B8}" type="slidenum">
              <a:rPr lang="zh-CN" altLang="en-US" smtClean="0"/>
              <a:t>‹#›</a:t>
            </a:fld>
            <a:endParaRPr lang="zh-CN" altLang="en-US"/>
          </a:p>
        </p:txBody>
      </p:sp>
    </p:spTree>
    <p:extLst>
      <p:ext uri="{BB962C8B-B14F-4D97-AF65-F5344CB8AC3E}">
        <p14:creationId xmlns:p14="http://schemas.microsoft.com/office/powerpoint/2010/main" val="1696751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C27E43-AA1C-417F-A944-38DA412E133A}" type="datetimeFigureOut">
              <a:rPr lang="zh-CN" altLang="en-US" smtClean="0"/>
              <a:t>2022/9/23</a:t>
            </a:fld>
            <a:endParaRPr lang="zh-CN" altLang="en-US"/>
          </a:p>
        </p:txBody>
      </p:sp>
      <p:sp>
        <p:nvSpPr>
          <p:cNvPr id="5" name="页脚占位符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062B36-6334-42CF-8633-2410E59640B8}" type="slidenum">
              <a:rPr lang="zh-CN" altLang="en-US" smtClean="0"/>
              <a:t>‹#›</a:t>
            </a:fld>
            <a:endParaRPr lang="zh-CN" altLang="en-US"/>
          </a:p>
        </p:txBody>
      </p:sp>
    </p:spTree>
    <p:extLst>
      <p:ext uri="{BB962C8B-B14F-4D97-AF65-F5344CB8AC3E}">
        <p14:creationId xmlns:p14="http://schemas.microsoft.com/office/powerpoint/2010/main" val="2234245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wmf"/><Relationship Id="rId1" Type="http://schemas.openxmlformats.org/officeDocument/2006/relationships/slideLayout" Target="../slideLayouts/slideLayout12.xml"/><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6.jpeg"/><Relationship Id="rId7" Type="http://schemas.openxmlformats.org/officeDocument/2006/relationships/image" Target="../media/image17.jpeg"/><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15.wmf"/><Relationship Id="rId5" Type="http://schemas.openxmlformats.org/officeDocument/2006/relationships/oleObject" Target="../embeddings/oleObject2.bin"/><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0.png"/><Relationship Id="rId7" Type="http://schemas.openxmlformats.org/officeDocument/2006/relationships/image" Target="../media/image19.wmf"/><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22.png"/><Relationship Id="rId4" Type="http://schemas.openxmlformats.org/officeDocument/2006/relationships/image" Target="../media/image21.gif"/></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image" Target="../media/image27.wmf"/><Relationship Id="rId5" Type="http://schemas.openxmlformats.org/officeDocument/2006/relationships/oleObject" Target="../embeddings/oleObject5.bin"/><Relationship Id="rId4" Type="http://schemas.openxmlformats.org/officeDocument/2006/relationships/image" Target="../media/image26.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26.wmf"/><Relationship Id="rId3" Type="http://schemas.openxmlformats.org/officeDocument/2006/relationships/image" Target="../media/image34.png"/><Relationship Id="rId7" Type="http://schemas.openxmlformats.org/officeDocument/2006/relationships/image" Target="../media/image29.wmf"/><Relationship Id="rId12" Type="http://schemas.openxmlformats.org/officeDocument/2006/relationships/oleObject" Target="../embeddings/oleObject10.bin"/><Relationship Id="rId17" Type="http://schemas.openxmlformats.org/officeDocument/2006/relationships/image" Target="../media/image33.wmf"/><Relationship Id="rId2" Type="http://schemas.openxmlformats.org/officeDocument/2006/relationships/slideLayout" Target="../slideLayouts/slideLayout12.xml"/><Relationship Id="rId16" Type="http://schemas.openxmlformats.org/officeDocument/2006/relationships/oleObject" Target="../embeddings/oleObject12.bin"/><Relationship Id="rId1" Type="http://schemas.openxmlformats.org/officeDocument/2006/relationships/vmlDrawing" Target="../drawings/vmlDrawing5.vml"/><Relationship Id="rId6" Type="http://schemas.openxmlformats.org/officeDocument/2006/relationships/oleObject" Target="../embeddings/oleObject7.bin"/><Relationship Id="rId11" Type="http://schemas.openxmlformats.org/officeDocument/2006/relationships/image" Target="../media/image31.wmf"/><Relationship Id="rId5" Type="http://schemas.openxmlformats.org/officeDocument/2006/relationships/image" Target="../media/image28.wmf"/><Relationship Id="rId15" Type="http://schemas.openxmlformats.org/officeDocument/2006/relationships/image" Target="../media/image32.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30.wmf"/><Relationship Id="rId14" Type="http://schemas.openxmlformats.org/officeDocument/2006/relationships/oleObject" Target="../embeddings/oleObject1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oleObject" Target="../embeddings/oleObject17.bin"/><Relationship Id="rId3" Type="http://schemas.openxmlformats.org/officeDocument/2006/relationships/oleObject" Target="../embeddings/oleObject13.bin"/><Relationship Id="rId7" Type="http://schemas.openxmlformats.org/officeDocument/2006/relationships/image" Target="../media/image40.gif"/><Relationship Id="rId12" Type="http://schemas.openxmlformats.org/officeDocument/2006/relationships/image" Target="../media/image38.wmf"/><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image" Target="../media/image36.wmf"/><Relationship Id="rId11" Type="http://schemas.openxmlformats.org/officeDocument/2006/relationships/oleObject" Target="../embeddings/oleObject16.bin"/><Relationship Id="rId5" Type="http://schemas.openxmlformats.org/officeDocument/2006/relationships/oleObject" Target="../embeddings/oleObject14.bin"/><Relationship Id="rId10" Type="http://schemas.openxmlformats.org/officeDocument/2006/relationships/image" Target="../media/image41.gif"/><Relationship Id="rId4" Type="http://schemas.openxmlformats.org/officeDocument/2006/relationships/image" Target="../media/image35.wmf"/><Relationship Id="rId9" Type="http://schemas.openxmlformats.org/officeDocument/2006/relationships/image" Target="../media/image37.wmf"/><Relationship Id="rId14" Type="http://schemas.openxmlformats.org/officeDocument/2006/relationships/image" Target="../media/image39.wmf"/></Relationships>
</file>

<file path=ppt/slides/_rels/slide21.xml.rels><?xml version="1.0" encoding="UTF-8" standalone="yes"?>
<Relationships xmlns="http://schemas.openxmlformats.org/package/2006/relationships"><Relationship Id="rId8" Type="http://schemas.openxmlformats.org/officeDocument/2006/relationships/image" Target="../media/image44.wmf"/><Relationship Id="rId13" Type="http://schemas.openxmlformats.org/officeDocument/2006/relationships/oleObject" Target="../embeddings/oleObject23.bin"/><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38.wmf"/><Relationship Id="rId2" Type="http://schemas.openxmlformats.org/officeDocument/2006/relationships/slideLayout" Target="../slideLayouts/slideLayout12.xml"/><Relationship Id="rId16" Type="http://schemas.openxmlformats.org/officeDocument/2006/relationships/image" Target="../media/image47.wmf"/><Relationship Id="rId1" Type="http://schemas.openxmlformats.org/officeDocument/2006/relationships/vmlDrawing" Target="../drawings/vmlDrawing7.vml"/><Relationship Id="rId6" Type="http://schemas.openxmlformats.org/officeDocument/2006/relationships/image" Target="../media/image43.wmf"/><Relationship Id="rId11" Type="http://schemas.openxmlformats.org/officeDocument/2006/relationships/oleObject" Target="../embeddings/oleObject22.bin"/><Relationship Id="rId5" Type="http://schemas.openxmlformats.org/officeDocument/2006/relationships/oleObject" Target="../embeddings/oleObject19.bin"/><Relationship Id="rId15" Type="http://schemas.openxmlformats.org/officeDocument/2006/relationships/oleObject" Target="../embeddings/oleObject24.bin"/><Relationship Id="rId10" Type="http://schemas.openxmlformats.org/officeDocument/2006/relationships/image" Target="../media/image45.wmf"/><Relationship Id="rId4" Type="http://schemas.openxmlformats.org/officeDocument/2006/relationships/image" Target="../media/image42.wmf"/><Relationship Id="rId9" Type="http://schemas.openxmlformats.org/officeDocument/2006/relationships/oleObject" Target="../embeddings/oleObject21.bin"/><Relationship Id="rId14" Type="http://schemas.openxmlformats.org/officeDocument/2006/relationships/image" Target="../media/image46.wmf"/></Relationships>
</file>

<file path=ppt/slides/_rels/slide22.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51.wmf"/><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image" Target="../media/image27.wmf"/><Relationship Id="rId11" Type="http://schemas.openxmlformats.org/officeDocument/2006/relationships/oleObject" Target="../embeddings/oleObject29.bin"/><Relationship Id="rId5" Type="http://schemas.openxmlformats.org/officeDocument/2006/relationships/oleObject" Target="../embeddings/oleObject26.bin"/><Relationship Id="rId10" Type="http://schemas.openxmlformats.org/officeDocument/2006/relationships/image" Target="../media/image50.wmf"/><Relationship Id="rId4" Type="http://schemas.openxmlformats.org/officeDocument/2006/relationships/image" Target="../media/image48.wmf"/><Relationship Id="rId9" Type="http://schemas.openxmlformats.org/officeDocument/2006/relationships/oleObject" Target="../embeddings/oleObject28.bin"/></Relationships>
</file>

<file path=ppt/slides/_rels/slide23.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image" Target="../media/image53.wmf"/><Relationship Id="rId5" Type="http://schemas.openxmlformats.org/officeDocument/2006/relationships/oleObject" Target="../embeddings/oleObject31.bin"/><Relationship Id="rId10" Type="http://schemas.openxmlformats.org/officeDocument/2006/relationships/image" Target="../media/image55.wmf"/><Relationship Id="rId4" Type="http://schemas.openxmlformats.org/officeDocument/2006/relationships/image" Target="../media/image52.wmf"/><Relationship Id="rId9" Type="http://schemas.openxmlformats.org/officeDocument/2006/relationships/oleObject" Target="../embeddings/oleObject33.bin"/></Relationships>
</file>

<file path=ppt/slides/_rels/slide24.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Layout" Target="../slideLayouts/slideLayout12.xml"/><Relationship Id="rId1" Type="http://schemas.openxmlformats.org/officeDocument/2006/relationships/vmlDrawing" Target="../drawings/vmlDrawing10.vml"/><Relationship Id="rId6" Type="http://schemas.openxmlformats.org/officeDocument/2006/relationships/image" Target="../media/image57.wmf"/><Relationship Id="rId5" Type="http://schemas.openxmlformats.org/officeDocument/2006/relationships/oleObject" Target="../embeddings/oleObject35.bin"/><Relationship Id="rId4" Type="http://schemas.openxmlformats.org/officeDocument/2006/relationships/image" Target="../media/image56.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12.xml"/><Relationship Id="rId1" Type="http://schemas.openxmlformats.org/officeDocument/2006/relationships/vmlDrawing" Target="../drawings/vmlDrawing11.vml"/><Relationship Id="rId6" Type="http://schemas.openxmlformats.org/officeDocument/2006/relationships/image" Target="../media/image60.wmf"/><Relationship Id="rId5" Type="http://schemas.openxmlformats.org/officeDocument/2006/relationships/oleObject" Target="../embeddings/oleObject38.bin"/><Relationship Id="rId10" Type="http://schemas.openxmlformats.org/officeDocument/2006/relationships/image" Target="../media/image62.wmf"/><Relationship Id="rId4" Type="http://schemas.openxmlformats.org/officeDocument/2006/relationships/image" Target="../media/image59.wmf"/><Relationship Id="rId9" Type="http://schemas.openxmlformats.org/officeDocument/2006/relationships/oleObject" Target="../embeddings/oleObject40.bin"/></Relationships>
</file>

<file path=ppt/slides/_rels/slide27.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oleObject" Target="../embeddings/oleObject41.bin"/><Relationship Id="rId7" Type="http://schemas.openxmlformats.org/officeDocument/2006/relationships/oleObject" Target="../embeddings/oleObject43.bin"/><Relationship Id="rId2" Type="http://schemas.openxmlformats.org/officeDocument/2006/relationships/slideLayout" Target="../slideLayouts/slideLayout12.xml"/><Relationship Id="rId1" Type="http://schemas.openxmlformats.org/officeDocument/2006/relationships/vmlDrawing" Target="../drawings/vmlDrawing12.vml"/><Relationship Id="rId6" Type="http://schemas.openxmlformats.org/officeDocument/2006/relationships/image" Target="../media/image64.wmf"/><Relationship Id="rId5" Type="http://schemas.openxmlformats.org/officeDocument/2006/relationships/oleObject" Target="../embeddings/oleObject42.bin"/><Relationship Id="rId10" Type="http://schemas.openxmlformats.org/officeDocument/2006/relationships/image" Target="../media/image66.wmf"/><Relationship Id="rId4" Type="http://schemas.openxmlformats.org/officeDocument/2006/relationships/image" Target="../media/image63.wmf"/><Relationship Id="rId9" Type="http://schemas.openxmlformats.org/officeDocument/2006/relationships/oleObject" Target="../embeddings/oleObject44.bin"/></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oleObject" Target="../embeddings/oleObject45.bin"/><Relationship Id="rId7" Type="http://schemas.openxmlformats.org/officeDocument/2006/relationships/image" Target="../media/image67.png"/><Relationship Id="rId2" Type="http://schemas.openxmlformats.org/officeDocument/2006/relationships/slideLayout" Target="../slideLayouts/slideLayout12.xml"/><Relationship Id="rId1" Type="http://schemas.openxmlformats.org/officeDocument/2006/relationships/vmlDrawing" Target="../drawings/vmlDrawing13.vml"/><Relationship Id="rId6" Type="http://schemas.openxmlformats.org/officeDocument/2006/relationships/image" Target="../media/image68.wmf"/><Relationship Id="rId5" Type="http://schemas.openxmlformats.org/officeDocument/2006/relationships/oleObject" Target="../embeddings/oleObject46.bin"/><Relationship Id="rId10" Type="http://schemas.openxmlformats.org/officeDocument/2006/relationships/image" Target="../media/image71.png"/><Relationship Id="rId4" Type="http://schemas.openxmlformats.org/officeDocument/2006/relationships/image" Target="../media/image67.wmf"/><Relationship Id="rId9" Type="http://schemas.openxmlformats.org/officeDocument/2006/relationships/image" Target="../media/image69.png"/></Relationships>
</file>

<file path=ppt/slides/_rels/slide29.x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oleObject" Target="../embeddings/oleObject47.bin"/><Relationship Id="rId7" Type="http://schemas.openxmlformats.org/officeDocument/2006/relationships/oleObject" Target="../embeddings/oleObject49.bin"/><Relationship Id="rId2" Type="http://schemas.openxmlformats.org/officeDocument/2006/relationships/slideLayout" Target="../slideLayouts/slideLayout12.xml"/><Relationship Id="rId1" Type="http://schemas.openxmlformats.org/officeDocument/2006/relationships/vmlDrawing" Target="../drawings/vmlDrawing14.vml"/><Relationship Id="rId6" Type="http://schemas.openxmlformats.org/officeDocument/2006/relationships/image" Target="../media/image71.wmf"/><Relationship Id="rId5" Type="http://schemas.openxmlformats.org/officeDocument/2006/relationships/oleObject" Target="../embeddings/oleObject48.bin"/><Relationship Id="rId4" Type="http://schemas.openxmlformats.org/officeDocument/2006/relationships/image" Target="../media/image70.wmf"/><Relationship Id="rId9" Type="http://schemas.openxmlformats.org/officeDocument/2006/relationships/image" Target="../media/image72.png"/></Relationships>
</file>

<file path=ppt/slides/_rels/slide31.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oleObject" Target="../embeddings/oleObject50.bin"/><Relationship Id="rId7" Type="http://schemas.openxmlformats.org/officeDocument/2006/relationships/oleObject" Target="../embeddings/oleObject52.bin"/><Relationship Id="rId2" Type="http://schemas.openxmlformats.org/officeDocument/2006/relationships/slideLayout" Target="../slideLayouts/slideLayout12.xml"/><Relationship Id="rId1" Type="http://schemas.openxmlformats.org/officeDocument/2006/relationships/vmlDrawing" Target="../drawings/vmlDrawing15.vml"/><Relationship Id="rId6" Type="http://schemas.openxmlformats.org/officeDocument/2006/relationships/image" Target="../media/image74.emf"/><Relationship Id="rId5" Type="http://schemas.openxmlformats.org/officeDocument/2006/relationships/oleObject" Target="../embeddings/oleObject51.bin"/><Relationship Id="rId4" Type="http://schemas.openxmlformats.org/officeDocument/2006/relationships/image" Target="../media/image73.emf"/><Relationship Id="rId9"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12.xml"/><Relationship Id="rId1" Type="http://schemas.openxmlformats.org/officeDocument/2006/relationships/vmlDrawing" Target="../drawings/vmlDrawing16.vml"/><Relationship Id="rId4" Type="http://schemas.openxmlformats.org/officeDocument/2006/relationships/image" Target="../media/image76.wmf"/></Relationships>
</file>

<file path=ppt/slides/_rels/slide33.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55.bin"/><Relationship Id="rId13" Type="http://schemas.openxmlformats.org/officeDocument/2006/relationships/image" Target="../media/image82.wmf"/><Relationship Id="rId3" Type="http://schemas.openxmlformats.org/officeDocument/2006/relationships/oleObject" Target="../embeddings/oleObject54.bin"/><Relationship Id="rId7" Type="http://schemas.openxmlformats.org/officeDocument/2006/relationships/image" Target="../media/image84.png"/><Relationship Id="rId12" Type="http://schemas.openxmlformats.org/officeDocument/2006/relationships/oleObject" Target="../embeddings/oleObject57.bin"/><Relationship Id="rId2" Type="http://schemas.openxmlformats.org/officeDocument/2006/relationships/slideLayout" Target="../slideLayouts/slideLayout12.xml"/><Relationship Id="rId1" Type="http://schemas.openxmlformats.org/officeDocument/2006/relationships/vmlDrawing" Target="../drawings/vmlDrawing17.vml"/><Relationship Id="rId6" Type="http://schemas.openxmlformats.org/officeDocument/2006/relationships/image" Target="../media/image83.emf"/><Relationship Id="rId11" Type="http://schemas.openxmlformats.org/officeDocument/2006/relationships/image" Target="../media/image81.wmf"/><Relationship Id="rId5" Type="http://schemas.openxmlformats.org/officeDocument/2006/relationships/image" Target="../media/image105.png"/><Relationship Id="rId10" Type="http://schemas.openxmlformats.org/officeDocument/2006/relationships/oleObject" Target="../embeddings/oleObject56.bin"/><Relationship Id="rId4" Type="http://schemas.openxmlformats.org/officeDocument/2006/relationships/image" Target="../media/image79.wmf"/><Relationship Id="rId9" Type="http://schemas.openxmlformats.org/officeDocument/2006/relationships/image" Target="../media/image80.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87.wmf"/><Relationship Id="rId13" Type="http://schemas.openxmlformats.org/officeDocument/2006/relationships/oleObject" Target="../embeddings/oleObject63.bin"/><Relationship Id="rId18" Type="http://schemas.openxmlformats.org/officeDocument/2006/relationships/image" Target="../media/image91.wmf"/><Relationship Id="rId26" Type="http://schemas.openxmlformats.org/officeDocument/2006/relationships/oleObject" Target="../embeddings/oleObject71.bin"/><Relationship Id="rId3" Type="http://schemas.openxmlformats.org/officeDocument/2006/relationships/oleObject" Target="../embeddings/oleObject58.bin"/><Relationship Id="rId21" Type="http://schemas.openxmlformats.org/officeDocument/2006/relationships/oleObject" Target="../embeddings/oleObject68.bin"/><Relationship Id="rId7" Type="http://schemas.openxmlformats.org/officeDocument/2006/relationships/oleObject" Target="../embeddings/oleObject60.bin"/><Relationship Id="rId12" Type="http://schemas.openxmlformats.org/officeDocument/2006/relationships/image" Target="../media/image89.wmf"/><Relationship Id="rId17" Type="http://schemas.openxmlformats.org/officeDocument/2006/relationships/oleObject" Target="../embeddings/oleObject66.bin"/><Relationship Id="rId25" Type="http://schemas.openxmlformats.org/officeDocument/2006/relationships/image" Target="../media/image93.wmf"/><Relationship Id="rId2" Type="http://schemas.openxmlformats.org/officeDocument/2006/relationships/slideLayout" Target="../slideLayouts/slideLayout12.xml"/><Relationship Id="rId16" Type="http://schemas.openxmlformats.org/officeDocument/2006/relationships/oleObject" Target="../embeddings/oleObject65.bin"/><Relationship Id="rId20" Type="http://schemas.openxmlformats.org/officeDocument/2006/relationships/image" Target="../media/image92.wmf"/><Relationship Id="rId29" Type="http://schemas.openxmlformats.org/officeDocument/2006/relationships/image" Target="../media/image95.wmf"/><Relationship Id="rId1" Type="http://schemas.openxmlformats.org/officeDocument/2006/relationships/vmlDrawing" Target="../drawings/vmlDrawing18.vml"/><Relationship Id="rId6" Type="http://schemas.openxmlformats.org/officeDocument/2006/relationships/image" Target="../media/image86.wmf"/><Relationship Id="rId11" Type="http://schemas.openxmlformats.org/officeDocument/2006/relationships/oleObject" Target="../embeddings/oleObject62.bin"/><Relationship Id="rId24" Type="http://schemas.openxmlformats.org/officeDocument/2006/relationships/oleObject" Target="../embeddings/oleObject70.bin"/><Relationship Id="rId5" Type="http://schemas.openxmlformats.org/officeDocument/2006/relationships/oleObject" Target="../embeddings/oleObject59.bin"/><Relationship Id="rId15" Type="http://schemas.openxmlformats.org/officeDocument/2006/relationships/oleObject" Target="../embeddings/oleObject64.bin"/><Relationship Id="rId23" Type="http://schemas.openxmlformats.org/officeDocument/2006/relationships/image" Target="../media/image96.png"/><Relationship Id="rId28" Type="http://schemas.openxmlformats.org/officeDocument/2006/relationships/oleObject" Target="../embeddings/oleObject72.bin"/><Relationship Id="rId10" Type="http://schemas.openxmlformats.org/officeDocument/2006/relationships/image" Target="../media/image88.wmf"/><Relationship Id="rId19" Type="http://schemas.openxmlformats.org/officeDocument/2006/relationships/oleObject" Target="../embeddings/oleObject67.bin"/><Relationship Id="rId4" Type="http://schemas.openxmlformats.org/officeDocument/2006/relationships/image" Target="../media/image85.wmf"/><Relationship Id="rId9" Type="http://schemas.openxmlformats.org/officeDocument/2006/relationships/oleObject" Target="../embeddings/oleObject61.bin"/><Relationship Id="rId14" Type="http://schemas.openxmlformats.org/officeDocument/2006/relationships/image" Target="../media/image90.wmf"/><Relationship Id="rId22" Type="http://schemas.openxmlformats.org/officeDocument/2006/relationships/oleObject" Target="../embeddings/oleObject69.bin"/><Relationship Id="rId27" Type="http://schemas.openxmlformats.org/officeDocument/2006/relationships/image" Target="../media/image94.wmf"/></Relationships>
</file>

<file path=ppt/slides/_rels/slide3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oleObject" Target="../embeddings/oleObject73.bin"/><Relationship Id="rId7" Type="http://schemas.openxmlformats.org/officeDocument/2006/relationships/oleObject" Target="../embeddings/oleObject75.bin"/><Relationship Id="rId2" Type="http://schemas.openxmlformats.org/officeDocument/2006/relationships/slideLayout" Target="../slideLayouts/slideLayout12.xml"/><Relationship Id="rId1" Type="http://schemas.openxmlformats.org/officeDocument/2006/relationships/vmlDrawing" Target="../drawings/vmlDrawing19.vml"/><Relationship Id="rId6" Type="http://schemas.openxmlformats.org/officeDocument/2006/relationships/image" Target="../media/image101.wmf"/><Relationship Id="rId5" Type="http://schemas.openxmlformats.org/officeDocument/2006/relationships/oleObject" Target="../embeddings/oleObject74.bin"/><Relationship Id="rId4" Type="http://schemas.openxmlformats.org/officeDocument/2006/relationships/image" Target="../media/image100.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oleObject" Target="../embeddings/oleObject76.bin"/><Relationship Id="rId7" Type="http://schemas.openxmlformats.org/officeDocument/2006/relationships/oleObject" Target="../embeddings/oleObject78.bin"/><Relationship Id="rId2" Type="http://schemas.openxmlformats.org/officeDocument/2006/relationships/slideLayout" Target="../slideLayouts/slideLayout12.xml"/><Relationship Id="rId1" Type="http://schemas.openxmlformats.org/officeDocument/2006/relationships/vmlDrawing" Target="../drawings/vmlDrawing20.vml"/><Relationship Id="rId6" Type="http://schemas.openxmlformats.org/officeDocument/2006/relationships/image" Target="../media/image104.wmf"/><Relationship Id="rId5" Type="http://schemas.openxmlformats.org/officeDocument/2006/relationships/oleObject" Target="../embeddings/oleObject77.bin"/><Relationship Id="rId4" Type="http://schemas.openxmlformats.org/officeDocument/2006/relationships/image" Target="../media/image103.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12.xml"/><Relationship Id="rId1" Type="http://schemas.openxmlformats.org/officeDocument/2006/relationships/vmlDrawing" Target="../drawings/vmlDrawing21.vml"/><Relationship Id="rId6" Type="http://schemas.openxmlformats.org/officeDocument/2006/relationships/image" Target="../media/image107.wmf"/><Relationship Id="rId5" Type="http://schemas.openxmlformats.org/officeDocument/2006/relationships/oleObject" Target="../embeddings/oleObject80.bin"/><Relationship Id="rId4" Type="http://schemas.openxmlformats.org/officeDocument/2006/relationships/image" Target="../media/image106.wmf"/></Relationships>
</file>

<file path=ppt/slides/_rels/slide43.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em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8" Type="http://schemas.openxmlformats.org/officeDocument/2006/relationships/image" Target="../media/image116.wmf"/><Relationship Id="rId13" Type="http://schemas.openxmlformats.org/officeDocument/2006/relationships/oleObject" Target="../embeddings/oleObject86.bin"/><Relationship Id="rId18" Type="http://schemas.openxmlformats.org/officeDocument/2006/relationships/image" Target="../media/image121.wmf"/><Relationship Id="rId3" Type="http://schemas.openxmlformats.org/officeDocument/2006/relationships/oleObject" Target="../embeddings/oleObject81.bin"/><Relationship Id="rId7" Type="http://schemas.openxmlformats.org/officeDocument/2006/relationships/oleObject" Target="../embeddings/oleObject83.bin"/><Relationship Id="rId12" Type="http://schemas.openxmlformats.org/officeDocument/2006/relationships/image" Target="../media/image118.wmf"/><Relationship Id="rId17" Type="http://schemas.openxmlformats.org/officeDocument/2006/relationships/oleObject" Target="../embeddings/oleObject88.bin"/><Relationship Id="rId2" Type="http://schemas.openxmlformats.org/officeDocument/2006/relationships/slideLayout" Target="../slideLayouts/slideLayout12.xml"/><Relationship Id="rId16" Type="http://schemas.openxmlformats.org/officeDocument/2006/relationships/image" Target="../media/image120.wmf"/><Relationship Id="rId20" Type="http://schemas.openxmlformats.org/officeDocument/2006/relationships/image" Target="../media/image122.wmf"/><Relationship Id="rId1" Type="http://schemas.openxmlformats.org/officeDocument/2006/relationships/vmlDrawing" Target="../drawings/vmlDrawing22.vml"/><Relationship Id="rId6" Type="http://schemas.openxmlformats.org/officeDocument/2006/relationships/image" Target="../media/image115.wmf"/><Relationship Id="rId11" Type="http://schemas.openxmlformats.org/officeDocument/2006/relationships/oleObject" Target="../embeddings/oleObject85.bin"/><Relationship Id="rId5" Type="http://schemas.openxmlformats.org/officeDocument/2006/relationships/oleObject" Target="../embeddings/oleObject82.bin"/><Relationship Id="rId15" Type="http://schemas.openxmlformats.org/officeDocument/2006/relationships/oleObject" Target="../embeddings/oleObject87.bin"/><Relationship Id="rId10" Type="http://schemas.openxmlformats.org/officeDocument/2006/relationships/image" Target="../media/image117.wmf"/><Relationship Id="rId19" Type="http://schemas.openxmlformats.org/officeDocument/2006/relationships/oleObject" Target="../embeddings/oleObject89.bin"/><Relationship Id="rId4" Type="http://schemas.openxmlformats.org/officeDocument/2006/relationships/image" Target="../media/image114.wmf"/><Relationship Id="rId9" Type="http://schemas.openxmlformats.org/officeDocument/2006/relationships/oleObject" Target="../embeddings/oleObject84.bin"/><Relationship Id="rId14" Type="http://schemas.openxmlformats.org/officeDocument/2006/relationships/image" Target="../media/image119.wmf"/></Relationships>
</file>

<file path=ppt/slides/_rels/slide49.xml.rels><?xml version="1.0" encoding="UTF-8" standalone="yes"?>
<Relationships xmlns="http://schemas.openxmlformats.org/package/2006/relationships"><Relationship Id="rId2" Type="http://schemas.openxmlformats.org/officeDocument/2006/relationships/image" Target="../media/image123.wm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wmf"/></Relationships>
</file>

<file path=ppt/slides/_rels/slide5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8" Type="http://schemas.openxmlformats.org/officeDocument/2006/relationships/image" Target="../media/image130.wmf"/><Relationship Id="rId13" Type="http://schemas.openxmlformats.org/officeDocument/2006/relationships/image" Target="../media/image131.wmf"/><Relationship Id="rId18" Type="http://schemas.openxmlformats.org/officeDocument/2006/relationships/oleObject" Target="../embeddings/oleObject99.bin"/><Relationship Id="rId3" Type="http://schemas.openxmlformats.org/officeDocument/2006/relationships/oleObject" Target="../embeddings/oleObject90.bin"/><Relationship Id="rId21" Type="http://schemas.openxmlformats.org/officeDocument/2006/relationships/image" Target="../media/image135.wmf"/><Relationship Id="rId7" Type="http://schemas.openxmlformats.org/officeDocument/2006/relationships/oleObject" Target="../embeddings/oleObject92.bin"/><Relationship Id="rId12" Type="http://schemas.openxmlformats.org/officeDocument/2006/relationships/oleObject" Target="../embeddings/oleObject96.bin"/><Relationship Id="rId17" Type="http://schemas.openxmlformats.org/officeDocument/2006/relationships/image" Target="../media/image133.wmf"/><Relationship Id="rId25" Type="http://schemas.openxmlformats.org/officeDocument/2006/relationships/image" Target="../media/image137.wmf"/><Relationship Id="rId2" Type="http://schemas.openxmlformats.org/officeDocument/2006/relationships/slideLayout" Target="../slideLayouts/slideLayout12.xml"/><Relationship Id="rId16" Type="http://schemas.openxmlformats.org/officeDocument/2006/relationships/oleObject" Target="../embeddings/oleObject98.bin"/><Relationship Id="rId20" Type="http://schemas.openxmlformats.org/officeDocument/2006/relationships/oleObject" Target="../embeddings/oleObject100.bin"/><Relationship Id="rId1" Type="http://schemas.openxmlformats.org/officeDocument/2006/relationships/vmlDrawing" Target="../drawings/vmlDrawing23.vml"/><Relationship Id="rId6" Type="http://schemas.openxmlformats.org/officeDocument/2006/relationships/image" Target="../media/image129.wmf"/><Relationship Id="rId11" Type="http://schemas.openxmlformats.org/officeDocument/2006/relationships/oleObject" Target="../embeddings/oleObject95.bin"/><Relationship Id="rId24" Type="http://schemas.openxmlformats.org/officeDocument/2006/relationships/oleObject" Target="../embeddings/oleObject102.bin"/><Relationship Id="rId5" Type="http://schemas.openxmlformats.org/officeDocument/2006/relationships/oleObject" Target="../embeddings/oleObject91.bin"/><Relationship Id="rId15" Type="http://schemas.openxmlformats.org/officeDocument/2006/relationships/image" Target="../media/image132.wmf"/><Relationship Id="rId23" Type="http://schemas.openxmlformats.org/officeDocument/2006/relationships/image" Target="../media/image136.wmf"/><Relationship Id="rId10" Type="http://schemas.openxmlformats.org/officeDocument/2006/relationships/oleObject" Target="../embeddings/oleObject94.bin"/><Relationship Id="rId19" Type="http://schemas.openxmlformats.org/officeDocument/2006/relationships/image" Target="../media/image134.wmf"/><Relationship Id="rId4" Type="http://schemas.openxmlformats.org/officeDocument/2006/relationships/image" Target="../media/image128.wmf"/><Relationship Id="rId9" Type="http://schemas.openxmlformats.org/officeDocument/2006/relationships/oleObject" Target="../embeddings/oleObject93.bin"/><Relationship Id="rId14" Type="http://schemas.openxmlformats.org/officeDocument/2006/relationships/oleObject" Target="../embeddings/oleObject97.bin"/><Relationship Id="rId22" Type="http://schemas.openxmlformats.org/officeDocument/2006/relationships/oleObject" Target="../embeddings/oleObject101.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105.bin"/><Relationship Id="rId13" Type="http://schemas.openxmlformats.org/officeDocument/2006/relationships/oleObject" Target="../embeddings/oleObject109.bin"/><Relationship Id="rId18" Type="http://schemas.openxmlformats.org/officeDocument/2006/relationships/image" Target="../media/image133.wmf"/><Relationship Id="rId26" Type="http://schemas.openxmlformats.org/officeDocument/2006/relationships/image" Target="../media/image137.wmf"/><Relationship Id="rId3" Type="http://schemas.openxmlformats.org/officeDocument/2006/relationships/image" Target="../media/image139.png"/><Relationship Id="rId21" Type="http://schemas.openxmlformats.org/officeDocument/2006/relationships/oleObject" Target="../embeddings/oleObject113.bin"/><Relationship Id="rId7" Type="http://schemas.openxmlformats.org/officeDocument/2006/relationships/image" Target="../media/image129.wmf"/><Relationship Id="rId12" Type="http://schemas.openxmlformats.org/officeDocument/2006/relationships/oleObject" Target="../embeddings/oleObject108.bin"/><Relationship Id="rId17" Type="http://schemas.openxmlformats.org/officeDocument/2006/relationships/oleObject" Target="../embeddings/oleObject111.bin"/><Relationship Id="rId25" Type="http://schemas.openxmlformats.org/officeDocument/2006/relationships/oleObject" Target="../embeddings/oleObject115.bin"/><Relationship Id="rId2" Type="http://schemas.openxmlformats.org/officeDocument/2006/relationships/slideLayout" Target="../slideLayouts/slideLayout12.xml"/><Relationship Id="rId16" Type="http://schemas.openxmlformats.org/officeDocument/2006/relationships/image" Target="../media/image132.wmf"/><Relationship Id="rId20" Type="http://schemas.openxmlformats.org/officeDocument/2006/relationships/image" Target="../media/image134.wmf"/><Relationship Id="rId1" Type="http://schemas.openxmlformats.org/officeDocument/2006/relationships/vmlDrawing" Target="../drawings/vmlDrawing24.vml"/><Relationship Id="rId6" Type="http://schemas.openxmlformats.org/officeDocument/2006/relationships/oleObject" Target="../embeddings/oleObject104.bin"/><Relationship Id="rId11" Type="http://schemas.openxmlformats.org/officeDocument/2006/relationships/oleObject" Target="../embeddings/oleObject107.bin"/><Relationship Id="rId24" Type="http://schemas.openxmlformats.org/officeDocument/2006/relationships/image" Target="../media/image136.wmf"/><Relationship Id="rId5" Type="http://schemas.openxmlformats.org/officeDocument/2006/relationships/image" Target="../media/image128.wmf"/><Relationship Id="rId15" Type="http://schemas.openxmlformats.org/officeDocument/2006/relationships/oleObject" Target="../embeddings/oleObject110.bin"/><Relationship Id="rId23" Type="http://schemas.openxmlformats.org/officeDocument/2006/relationships/oleObject" Target="../embeddings/oleObject114.bin"/><Relationship Id="rId10" Type="http://schemas.openxmlformats.org/officeDocument/2006/relationships/oleObject" Target="../embeddings/oleObject106.bin"/><Relationship Id="rId19" Type="http://schemas.openxmlformats.org/officeDocument/2006/relationships/oleObject" Target="../embeddings/oleObject112.bin"/><Relationship Id="rId4" Type="http://schemas.openxmlformats.org/officeDocument/2006/relationships/oleObject" Target="../embeddings/oleObject103.bin"/><Relationship Id="rId9" Type="http://schemas.openxmlformats.org/officeDocument/2006/relationships/image" Target="../media/image130.wmf"/><Relationship Id="rId14" Type="http://schemas.openxmlformats.org/officeDocument/2006/relationships/image" Target="../media/image131.wmf"/><Relationship Id="rId22" Type="http://schemas.openxmlformats.org/officeDocument/2006/relationships/image" Target="../media/image135.wmf"/></Relationships>
</file>

<file path=ppt/slides/_rels/slide59.x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png"/><Relationship Id="rId1" Type="http://schemas.openxmlformats.org/officeDocument/2006/relationships/slideLayout" Target="../slideLayouts/slideLayout7.xml"/><Relationship Id="rId5" Type="http://schemas.openxmlformats.org/officeDocument/2006/relationships/image" Target="../media/image147.jpeg"/><Relationship Id="rId4" Type="http://schemas.openxmlformats.org/officeDocument/2006/relationships/image" Target="../media/image146.jpeg"/></Relationships>
</file>

<file path=ppt/slides/_rels/slide63.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image" Target="../media/image148.emf"/><Relationship Id="rId1" Type="http://schemas.openxmlformats.org/officeDocument/2006/relationships/slideLayout" Target="../slideLayouts/slideLayout12.xml"/><Relationship Id="rId4" Type="http://schemas.openxmlformats.org/officeDocument/2006/relationships/image" Target="../media/image150.emf"/></Relationships>
</file>

<file path=ppt/slides/_rels/slide64.x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image" Target="../media/image151.wmf"/><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16.bin"/><Relationship Id="rId7" Type="http://schemas.openxmlformats.org/officeDocument/2006/relationships/image" Target="../media/image155.emf"/><Relationship Id="rId2" Type="http://schemas.openxmlformats.org/officeDocument/2006/relationships/slideLayout" Target="../slideLayouts/slideLayout12.xml"/><Relationship Id="rId1" Type="http://schemas.openxmlformats.org/officeDocument/2006/relationships/vmlDrawing" Target="../drawings/vmlDrawing25.vml"/><Relationship Id="rId6" Type="http://schemas.openxmlformats.org/officeDocument/2006/relationships/image" Target="../media/image154.wmf"/><Relationship Id="rId5" Type="http://schemas.openxmlformats.org/officeDocument/2006/relationships/oleObject" Target="../embeddings/oleObject117.bin"/><Relationship Id="rId4" Type="http://schemas.openxmlformats.org/officeDocument/2006/relationships/image" Target="../media/image153.wmf"/></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120.bin"/><Relationship Id="rId3" Type="http://schemas.openxmlformats.org/officeDocument/2006/relationships/image" Target="../media/image159.png"/><Relationship Id="rId7" Type="http://schemas.openxmlformats.org/officeDocument/2006/relationships/image" Target="../media/image157.wmf"/><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oleObject" Target="../embeddings/oleObject119.bin"/><Relationship Id="rId5" Type="http://schemas.openxmlformats.org/officeDocument/2006/relationships/image" Target="../media/image156.wmf"/><Relationship Id="rId4" Type="http://schemas.openxmlformats.org/officeDocument/2006/relationships/oleObject" Target="../embeddings/oleObject118.bin"/><Relationship Id="rId9" Type="http://schemas.openxmlformats.org/officeDocument/2006/relationships/image" Target="../media/image158.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21.bin"/><Relationship Id="rId7" Type="http://schemas.openxmlformats.org/officeDocument/2006/relationships/image" Target="../media/image162.png"/><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161.wmf"/><Relationship Id="rId5" Type="http://schemas.openxmlformats.org/officeDocument/2006/relationships/oleObject" Target="../embeddings/oleObject122.bin"/><Relationship Id="rId4" Type="http://schemas.openxmlformats.org/officeDocument/2006/relationships/image" Target="../media/image160.wmf"/></Relationships>
</file>

<file path=ppt/slides/_rels/slide68.xml.rels><?xml version="1.0" encoding="UTF-8" standalone="yes"?>
<Relationships xmlns="http://schemas.openxmlformats.org/package/2006/relationships"><Relationship Id="rId8" Type="http://schemas.openxmlformats.org/officeDocument/2006/relationships/image" Target="../media/image165.wmf"/><Relationship Id="rId3" Type="http://schemas.openxmlformats.org/officeDocument/2006/relationships/oleObject" Target="../embeddings/oleObject123.bin"/><Relationship Id="rId7" Type="http://schemas.openxmlformats.org/officeDocument/2006/relationships/oleObject" Target="../embeddings/oleObject125.bin"/><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164.wmf"/><Relationship Id="rId5" Type="http://schemas.openxmlformats.org/officeDocument/2006/relationships/oleObject" Target="../embeddings/oleObject124.bin"/><Relationship Id="rId4" Type="http://schemas.openxmlformats.org/officeDocument/2006/relationships/image" Target="../media/image163.wmf"/></Relationships>
</file>

<file path=ppt/slides/_rels/slide69.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67.wmf"/><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oleObject" Target="../embeddings/oleObject127.bin"/><Relationship Id="rId5" Type="http://schemas.openxmlformats.org/officeDocument/2006/relationships/image" Target="../media/image166.emf"/><Relationship Id="rId4" Type="http://schemas.openxmlformats.org/officeDocument/2006/relationships/oleObject" Target="../embeddings/oleObject126.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75.w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Layout" Target="../slideLayouts/slideLayout12.xml"/><Relationship Id="rId1" Type="http://schemas.openxmlformats.org/officeDocument/2006/relationships/vmlDrawing" Target="../drawings/vmlDrawing30.vml"/><Relationship Id="rId4" Type="http://schemas.openxmlformats.org/officeDocument/2006/relationships/image" Target="../media/image176.w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29.bin"/><Relationship Id="rId2" Type="http://schemas.openxmlformats.org/officeDocument/2006/relationships/slideLayout" Target="../slideLayouts/slideLayout12.xml"/><Relationship Id="rId1" Type="http://schemas.openxmlformats.org/officeDocument/2006/relationships/vmlDrawing" Target="../drawings/vmlDrawing31.vml"/><Relationship Id="rId6" Type="http://schemas.openxmlformats.org/officeDocument/2006/relationships/image" Target="../media/image178.wmf"/><Relationship Id="rId5" Type="http://schemas.openxmlformats.org/officeDocument/2006/relationships/oleObject" Target="../embeddings/oleObject130.bin"/><Relationship Id="rId4" Type="http://schemas.openxmlformats.org/officeDocument/2006/relationships/image" Target="../media/image177.w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97297" y="173055"/>
            <a:ext cx="319382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1" dirty="0">
                <a:solidFill>
                  <a:prstClr val="black"/>
                </a:solidFill>
                <a:latin typeface="微软雅黑" panose="020B0503020204020204" pitchFamily="34" charset="-122"/>
                <a:ea typeface="微软雅黑" panose="020B0503020204020204" pitchFamily="34" charset="-122"/>
              </a:rPr>
              <a:t>2022</a:t>
            </a:r>
            <a:r>
              <a:rPr lang="zh-CN" altLang="en-US" sz="2800" b="1" dirty="0">
                <a:solidFill>
                  <a:prstClr val="black"/>
                </a:solidFill>
                <a:latin typeface="微软雅黑" panose="020B0503020204020204" pitchFamily="34" charset="-122"/>
                <a:ea typeface="微软雅黑" panose="020B0503020204020204" pitchFamily="34" charset="-122"/>
              </a:rPr>
              <a:t>级研究生课程</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 name="标题 1">
            <a:extLst>
              <a:ext uri="{FF2B5EF4-FFF2-40B4-BE49-F238E27FC236}">
                <a16:creationId xmlns:a16="http://schemas.microsoft.com/office/drawing/2014/main" id="{D3436D84-EB1A-7EC3-3A15-CFAE8E51966E}"/>
              </a:ext>
            </a:extLst>
          </p:cNvPr>
          <p:cNvSpPr txBox="1">
            <a:spLocks/>
          </p:cNvSpPr>
          <p:nvPr/>
        </p:nvSpPr>
        <p:spPr>
          <a:xfrm>
            <a:off x="1313258" y="1308931"/>
            <a:ext cx="6517483" cy="2699527"/>
          </a:xfrm>
          <a:prstGeom prst="rect">
            <a:avLst/>
          </a:prstGeom>
          <a:effectLst/>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4000" b="1" dirty="0">
                <a:latin typeface="微软雅黑" panose="020B0503020204020204" pitchFamily="34" charset="-122"/>
                <a:ea typeface="微软雅黑" panose="020B0503020204020204" pitchFamily="34" charset="-122"/>
                <a:cs typeface="Arial" panose="020B0604020202020204" pitchFamily="34" charset="0"/>
              </a:rPr>
              <a:t>半导体物理和器件</a:t>
            </a:r>
            <a:br>
              <a:rPr lang="en-US" altLang="zh-CN" sz="4000" b="1" dirty="0">
                <a:latin typeface="微软雅黑" panose="020B0503020204020204" pitchFamily="34" charset="-122"/>
                <a:ea typeface="微软雅黑" panose="020B0503020204020204" pitchFamily="34" charset="-122"/>
                <a:cs typeface="Arial" panose="020B0604020202020204" pitchFamily="34" charset="0"/>
              </a:rPr>
            </a:br>
            <a:br>
              <a:rPr lang="en-US" altLang="zh-CN" sz="4000" b="1" dirty="0">
                <a:latin typeface="微软雅黑" panose="020B0503020204020204" pitchFamily="34" charset="-122"/>
                <a:ea typeface="微软雅黑" panose="020B0503020204020204" pitchFamily="34" charset="-122"/>
                <a:cs typeface="Arial" panose="020B0604020202020204" pitchFamily="34" charset="0"/>
              </a:rPr>
            </a:br>
            <a:r>
              <a:rPr lang="en-US" altLang="zh-CN" sz="4000" b="1" dirty="0">
                <a:solidFill>
                  <a:srgbClr val="0000CC"/>
                </a:solidFill>
                <a:latin typeface="微软雅黑" panose="020B0503020204020204" pitchFamily="34" charset="-122"/>
                <a:ea typeface="微软雅黑" panose="020B0503020204020204" pitchFamily="34" charset="-122"/>
                <a:cs typeface="Arial" panose="020B0604020202020204" pitchFamily="34" charset="0"/>
              </a:rPr>
              <a:t>Semiconductor physics and devices</a:t>
            </a:r>
            <a:endParaRPr lang="zh-CN" altLang="en-US" sz="4000" b="1" dirty="0">
              <a:solidFill>
                <a:srgbClr val="0000C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副标题 2">
            <a:extLst>
              <a:ext uri="{FF2B5EF4-FFF2-40B4-BE49-F238E27FC236}">
                <a16:creationId xmlns:a16="http://schemas.microsoft.com/office/drawing/2014/main" id="{2108CDA3-11F4-67D7-0132-BEBBBB8D157B}"/>
              </a:ext>
            </a:extLst>
          </p:cNvPr>
          <p:cNvSpPr txBox="1">
            <a:spLocks/>
          </p:cNvSpPr>
          <p:nvPr/>
        </p:nvSpPr>
        <p:spPr>
          <a:xfrm>
            <a:off x="1235899" y="4238074"/>
            <a:ext cx="6517483" cy="213508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2400" b="1" dirty="0">
                <a:latin typeface="微软雅黑" panose="020B0503020204020204" pitchFamily="34" charset="-122"/>
                <a:ea typeface="微软雅黑" panose="020B0503020204020204" pitchFamily="34" charset="-122"/>
                <a:cs typeface="Arial Unicode MS" panose="020B0604020202020204" pitchFamily="34" charset="-122"/>
              </a:rPr>
              <a:t>黄丽珍</a:t>
            </a:r>
            <a:endParaRPr lang="en-US" altLang="zh-CN" sz="2400" b="1"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 name="TextBox 4">
            <a:extLst>
              <a:ext uri="{FF2B5EF4-FFF2-40B4-BE49-F238E27FC236}">
                <a16:creationId xmlns:a16="http://schemas.microsoft.com/office/drawing/2014/main" id="{992A0E37-D3A1-8AED-EC50-1A5482A08A29}"/>
              </a:ext>
            </a:extLst>
          </p:cNvPr>
          <p:cNvSpPr txBox="1"/>
          <p:nvPr/>
        </p:nvSpPr>
        <p:spPr>
          <a:xfrm>
            <a:off x="3131840" y="5085184"/>
            <a:ext cx="3384260" cy="646331"/>
          </a:xfrm>
          <a:prstGeom prst="rect">
            <a:avLst/>
          </a:prstGeom>
          <a:noFill/>
        </p:spPr>
        <p:txBody>
          <a:bodyPr wrap="none" rtlCol="0">
            <a:spAutoFit/>
          </a:bodyPr>
          <a:lstStyle/>
          <a:p>
            <a:r>
              <a:rPr lang="en-US" altLang="zh-CN" b="1" dirty="0">
                <a:latin typeface="Arial" panose="020B0604020202020204" pitchFamily="34" charset="0"/>
                <a:ea typeface="微软雅黑" panose="020B0503020204020204" pitchFamily="34" charset="-122"/>
                <a:cs typeface="Arial" panose="020B0604020202020204" pitchFamily="34" charset="0"/>
              </a:rPr>
              <a:t>Email: lzhuang@suda.edu.cn</a:t>
            </a:r>
          </a:p>
          <a:p>
            <a:r>
              <a:rPr lang="en-US" altLang="zh-CN" b="1" dirty="0">
                <a:latin typeface="Arial" panose="020B0604020202020204" pitchFamily="34" charset="0"/>
                <a:ea typeface="微软雅黑" panose="020B0503020204020204" pitchFamily="34" charset="-122"/>
                <a:cs typeface="Arial" panose="020B0604020202020204" pitchFamily="34" charset="0"/>
              </a:rPr>
              <a:t>QQ: 184231567</a:t>
            </a:r>
            <a:endParaRPr lang="zh-CN" altLang="en-US" b="1" dirty="0">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8">
            <a:extLst>
              <a:ext uri="{FF2B5EF4-FFF2-40B4-BE49-F238E27FC236}">
                <a16:creationId xmlns:a16="http://schemas.microsoft.com/office/drawing/2014/main" id="{18E5EAA8-6703-7C22-353F-CCD444849E4E}"/>
              </a:ext>
            </a:extLst>
          </p:cNvPr>
          <p:cNvSpPr txBox="1"/>
          <p:nvPr/>
        </p:nvSpPr>
        <p:spPr>
          <a:xfrm>
            <a:off x="3498215" y="4758055"/>
            <a:ext cx="1992853" cy="369332"/>
          </a:xfrm>
          <a:prstGeom prst="rect">
            <a:avLst/>
          </a:prstGeom>
          <a:noFill/>
        </p:spPr>
        <p:txBody>
          <a:bodyPr wrap="none" rtlCol="0">
            <a:spAutoFit/>
          </a:bodyPr>
          <a:lstStyle/>
          <a:p>
            <a:r>
              <a:rPr lang="en-US" altLang="zh-CN" b="1" dirty="0">
                <a:latin typeface="Arial" panose="020B0604020202020204" pitchFamily="34" charset="0"/>
                <a:ea typeface="微软雅黑" panose="020B0503020204020204" pitchFamily="34" charset="-122"/>
                <a:cs typeface="Arial" panose="020B0604020202020204" pitchFamily="34" charset="0"/>
              </a:rPr>
              <a:t>Office: 910-601A</a:t>
            </a:r>
          </a:p>
        </p:txBody>
      </p:sp>
    </p:spTree>
    <p:extLst>
      <p:ext uri="{BB962C8B-B14F-4D97-AF65-F5344CB8AC3E}">
        <p14:creationId xmlns:p14="http://schemas.microsoft.com/office/powerpoint/2010/main" val="3853077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rotWithShape="1">
          <a:blip r:embed="rId2" cstate="print"/>
          <a:srcRect b="11190"/>
          <a:stretch/>
        </p:blipFill>
        <p:spPr bwMode="auto">
          <a:xfrm>
            <a:off x="3812583" y="4461611"/>
            <a:ext cx="1952625" cy="2302308"/>
          </a:xfrm>
          <a:prstGeom prst="rect">
            <a:avLst/>
          </a:prstGeom>
          <a:noFill/>
          <a:ln w="9525">
            <a:noFill/>
            <a:miter lim="800000"/>
            <a:headEnd/>
            <a:tailEnd/>
          </a:ln>
          <a:effectLst/>
        </p:spPr>
      </p:pic>
      <p:sp>
        <p:nvSpPr>
          <p:cNvPr id="5" name="文本框 4"/>
          <p:cNvSpPr txBox="1"/>
          <p:nvPr/>
        </p:nvSpPr>
        <p:spPr>
          <a:xfrm>
            <a:off x="6299714" y="4959062"/>
            <a:ext cx="1800493" cy="64633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体心立方晶格的第一布里渊区</a:t>
            </a:r>
          </a:p>
        </p:txBody>
      </p:sp>
      <p:sp>
        <p:nvSpPr>
          <p:cNvPr id="7" name="文本框 6"/>
          <p:cNvSpPr txBox="1"/>
          <p:nvPr/>
        </p:nvSpPr>
        <p:spPr>
          <a:xfrm>
            <a:off x="6237720" y="5948065"/>
            <a:ext cx="1800493"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正菱形十二面体</a:t>
            </a:r>
          </a:p>
        </p:txBody>
      </p:sp>
      <p:sp>
        <p:nvSpPr>
          <p:cNvPr id="9" name="文本框 8"/>
          <p:cNvSpPr txBox="1"/>
          <p:nvPr/>
        </p:nvSpPr>
        <p:spPr>
          <a:xfrm>
            <a:off x="232756" y="983676"/>
            <a:ext cx="4339650"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体心立方点阵的倒易点阵是面心立方点阵</a:t>
            </a:r>
          </a:p>
        </p:txBody>
      </p:sp>
      <p:pic>
        <p:nvPicPr>
          <p:cNvPr id="13" name="图片 12">
            <a:extLst>
              <a:ext uri="{FF2B5EF4-FFF2-40B4-BE49-F238E27FC236}">
                <a16:creationId xmlns:a16="http://schemas.microsoft.com/office/drawing/2014/main" id="{063EB46A-350B-432C-8BC1-93B5EB455E6A}"/>
              </a:ext>
            </a:extLst>
          </p:cNvPr>
          <p:cNvPicPr>
            <a:picLocks noChangeAspect="1"/>
          </p:cNvPicPr>
          <p:nvPr/>
        </p:nvPicPr>
        <p:blipFill rotWithShape="1">
          <a:blip r:embed="rId3"/>
          <a:srcRect r="57303"/>
          <a:stretch/>
        </p:blipFill>
        <p:spPr>
          <a:xfrm>
            <a:off x="232756" y="1349289"/>
            <a:ext cx="3400698" cy="3524532"/>
          </a:xfrm>
          <a:prstGeom prst="rect">
            <a:avLst/>
          </a:prstGeom>
        </p:spPr>
      </p:pic>
      <p:pic>
        <p:nvPicPr>
          <p:cNvPr id="30" name="图片 29">
            <a:extLst>
              <a:ext uri="{FF2B5EF4-FFF2-40B4-BE49-F238E27FC236}">
                <a16:creationId xmlns:a16="http://schemas.microsoft.com/office/drawing/2014/main" id="{A28CC83A-23D0-478F-9C73-7CDE3E4A8C97}"/>
              </a:ext>
            </a:extLst>
          </p:cNvPr>
          <p:cNvPicPr>
            <a:picLocks noChangeAspect="1"/>
          </p:cNvPicPr>
          <p:nvPr/>
        </p:nvPicPr>
        <p:blipFill rotWithShape="1">
          <a:blip r:embed="rId3"/>
          <a:srcRect l="52136"/>
          <a:stretch/>
        </p:blipFill>
        <p:spPr>
          <a:xfrm>
            <a:off x="743521" y="4537385"/>
            <a:ext cx="2490263" cy="2302308"/>
          </a:xfrm>
          <a:prstGeom prst="rect">
            <a:avLst/>
          </a:prstGeom>
        </p:spPr>
      </p:pic>
      <p:pic>
        <p:nvPicPr>
          <p:cNvPr id="31" name="图片 30">
            <a:extLst>
              <a:ext uri="{FF2B5EF4-FFF2-40B4-BE49-F238E27FC236}">
                <a16:creationId xmlns:a16="http://schemas.microsoft.com/office/drawing/2014/main" id="{78FB9570-4AA1-4E8D-8378-8018DAC1470F}"/>
              </a:ext>
            </a:extLst>
          </p:cNvPr>
          <p:cNvPicPr>
            <a:picLocks noChangeAspect="1"/>
          </p:cNvPicPr>
          <p:nvPr/>
        </p:nvPicPr>
        <p:blipFill>
          <a:blip r:embed="rId4"/>
          <a:stretch>
            <a:fillRect/>
          </a:stretch>
        </p:blipFill>
        <p:spPr>
          <a:xfrm>
            <a:off x="4028674" y="1400865"/>
            <a:ext cx="4652719" cy="2854470"/>
          </a:xfrm>
          <a:prstGeom prst="rect">
            <a:avLst/>
          </a:prstGeom>
        </p:spPr>
      </p:pic>
      <p:sp>
        <p:nvSpPr>
          <p:cNvPr id="10" name="文本框 3">
            <a:extLst>
              <a:ext uri="{FF2B5EF4-FFF2-40B4-BE49-F238E27FC236}">
                <a16:creationId xmlns:a16="http://schemas.microsoft.com/office/drawing/2014/main" id="{9F10B77E-0ABD-4AC3-AA58-A584BC2CB05B}"/>
              </a:ext>
            </a:extLst>
          </p:cNvPr>
          <p:cNvSpPr txBox="1"/>
          <p:nvPr/>
        </p:nvSpPr>
        <p:spPr>
          <a:xfrm>
            <a:off x="231266" y="197494"/>
            <a:ext cx="1627369" cy="523220"/>
          </a:xfrm>
          <a:prstGeom prst="rect">
            <a:avLst/>
          </a:prstGeom>
          <a:noFill/>
        </p:spPr>
        <p:txBody>
          <a:bodyPr wrap="none" rtlCol="0">
            <a:spAutoFit/>
          </a:bodyPr>
          <a:lstStyle/>
          <a:p>
            <a:pPr algn="ctr"/>
            <a:r>
              <a:rPr lang="zh-CN" altLang="en-US" sz="2800" b="1" dirty="0">
                <a:latin typeface="微软雅黑" panose="020B0503020204020204" pitchFamily="34" charset="-122"/>
                <a:ea typeface="微软雅黑" panose="020B0503020204020204" pitchFamily="34" charset="-122"/>
              </a:rPr>
              <a:t>布里渊区</a:t>
            </a:r>
            <a:endParaRPr lang="en-US" altLang="zh-CN" sz="2800" b="1"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EC848CF4-C12F-ECC4-7086-709CA8156D23}"/>
              </a:ext>
            </a:extLst>
          </p:cNvPr>
          <p:cNvSpPr txBox="1"/>
          <p:nvPr/>
        </p:nvSpPr>
        <p:spPr>
          <a:xfrm>
            <a:off x="6880899" y="3874576"/>
            <a:ext cx="646331" cy="369332"/>
          </a:xfrm>
          <a:prstGeom prst="rect">
            <a:avLst/>
          </a:prstGeom>
          <a:noFill/>
        </p:spPr>
        <p:txBody>
          <a:bodyPr wrap="none" rtlCol="0">
            <a:spAutoFit/>
          </a:bodyPr>
          <a:lstStyle/>
          <a:p>
            <a:r>
              <a:rPr lang="zh-CN" altLang="en-US" b="1" dirty="0"/>
              <a:t>原胞</a:t>
            </a:r>
          </a:p>
        </p:txBody>
      </p:sp>
      <p:sp>
        <p:nvSpPr>
          <p:cNvPr id="4" name="箭头: 右 3">
            <a:extLst>
              <a:ext uri="{FF2B5EF4-FFF2-40B4-BE49-F238E27FC236}">
                <a16:creationId xmlns:a16="http://schemas.microsoft.com/office/drawing/2014/main" id="{5D039BE4-7E05-9F58-41D9-E24923937E87}"/>
              </a:ext>
            </a:extLst>
          </p:cNvPr>
          <p:cNvSpPr/>
          <p:nvPr/>
        </p:nvSpPr>
        <p:spPr>
          <a:xfrm>
            <a:off x="3138407" y="2479729"/>
            <a:ext cx="674176" cy="185979"/>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35944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38983E82-6535-46C8-9808-F7CBCF02898C}"/>
              </a:ext>
            </a:extLst>
          </p:cNvPr>
          <p:cNvPicPr>
            <a:picLocks noChangeAspect="1" noChangeArrowheads="1"/>
          </p:cNvPicPr>
          <p:nvPr/>
        </p:nvPicPr>
        <p:blipFill rotWithShape="1">
          <a:blip r:embed="rId2" cstate="print"/>
          <a:srcRect b="9017"/>
          <a:stretch/>
        </p:blipFill>
        <p:spPr bwMode="auto">
          <a:xfrm>
            <a:off x="5311330" y="1754940"/>
            <a:ext cx="2505075" cy="2423621"/>
          </a:xfrm>
          <a:prstGeom prst="rect">
            <a:avLst/>
          </a:prstGeom>
          <a:noFill/>
          <a:ln w="9525">
            <a:noFill/>
            <a:miter lim="800000"/>
            <a:headEnd/>
            <a:tailEnd/>
          </a:ln>
          <a:effectLst/>
        </p:spPr>
      </p:pic>
      <p:sp>
        <p:nvSpPr>
          <p:cNvPr id="3" name="文本框 2">
            <a:extLst>
              <a:ext uri="{FF2B5EF4-FFF2-40B4-BE49-F238E27FC236}">
                <a16:creationId xmlns:a16="http://schemas.microsoft.com/office/drawing/2014/main" id="{76FDF5AA-5849-40FC-9ADC-F2D6E087559E}"/>
              </a:ext>
            </a:extLst>
          </p:cNvPr>
          <p:cNvSpPr txBox="1"/>
          <p:nvPr/>
        </p:nvSpPr>
        <p:spPr>
          <a:xfrm>
            <a:off x="5311330" y="4480263"/>
            <a:ext cx="3185487" cy="369332"/>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面心立方晶格的第一布里渊区</a:t>
            </a:r>
          </a:p>
        </p:txBody>
      </p:sp>
      <p:sp>
        <p:nvSpPr>
          <p:cNvPr id="4" name="文本框 3">
            <a:extLst>
              <a:ext uri="{FF2B5EF4-FFF2-40B4-BE49-F238E27FC236}">
                <a16:creationId xmlns:a16="http://schemas.microsoft.com/office/drawing/2014/main" id="{06190B1F-6431-4118-A783-455F3630294A}"/>
              </a:ext>
            </a:extLst>
          </p:cNvPr>
          <p:cNvSpPr txBox="1"/>
          <p:nvPr/>
        </p:nvSpPr>
        <p:spPr>
          <a:xfrm>
            <a:off x="5882676" y="4955009"/>
            <a:ext cx="1338828" cy="369332"/>
          </a:xfrm>
          <a:prstGeom prst="rect">
            <a:avLst/>
          </a:prstGeom>
          <a:noFill/>
        </p:spPr>
        <p:txBody>
          <a:bodyPr wrap="none" rtlCol="0">
            <a:spAutoFit/>
          </a:bodyPr>
          <a:lstStyle/>
          <a:p>
            <a:r>
              <a:rPr lang="zh-CN" altLang="en-US" b="1" dirty="0"/>
              <a:t>截角八面体</a:t>
            </a:r>
          </a:p>
        </p:txBody>
      </p:sp>
      <p:cxnSp>
        <p:nvCxnSpPr>
          <p:cNvPr id="5" name="直接箭头连接符 4">
            <a:extLst>
              <a:ext uri="{FF2B5EF4-FFF2-40B4-BE49-F238E27FC236}">
                <a16:creationId xmlns:a16="http://schemas.microsoft.com/office/drawing/2014/main" id="{3A086235-6BB9-4C96-8E9F-4D0A4EFAA236}"/>
              </a:ext>
            </a:extLst>
          </p:cNvPr>
          <p:cNvCxnSpPr/>
          <p:nvPr/>
        </p:nvCxnSpPr>
        <p:spPr>
          <a:xfrm flipH="1">
            <a:off x="6582659" y="1579986"/>
            <a:ext cx="33251" cy="52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EB67C9AA-0D1B-4DC4-8065-49D315B07FA0}"/>
              </a:ext>
            </a:extLst>
          </p:cNvPr>
          <p:cNvCxnSpPr/>
          <p:nvPr/>
        </p:nvCxnSpPr>
        <p:spPr>
          <a:xfrm flipV="1">
            <a:off x="4928426" y="3284095"/>
            <a:ext cx="798022" cy="515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E60C5D77-9A95-4308-999C-5838FBAFA9C0}"/>
              </a:ext>
            </a:extLst>
          </p:cNvPr>
          <p:cNvCxnSpPr/>
          <p:nvPr/>
        </p:nvCxnSpPr>
        <p:spPr>
          <a:xfrm flipH="1" flipV="1">
            <a:off x="7221504" y="3408786"/>
            <a:ext cx="890697" cy="507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AA6279CD-DF64-4112-A12F-7AEB34B8EBEF}"/>
              </a:ext>
            </a:extLst>
          </p:cNvPr>
          <p:cNvSpPr txBox="1"/>
          <p:nvPr/>
        </p:nvSpPr>
        <p:spPr>
          <a:xfrm>
            <a:off x="208771" y="993642"/>
            <a:ext cx="4339650"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面心立方点阵的倒易点阵是体心立方点阵</a:t>
            </a:r>
          </a:p>
        </p:txBody>
      </p:sp>
      <p:grpSp>
        <p:nvGrpSpPr>
          <p:cNvPr id="65" name="组合 64">
            <a:extLst>
              <a:ext uri="{FF2B5EF4-FFF2-40B4-BE49-F238E27FC236}">
                <a16:creationId xmlns:a16="http://schemas.microsoft.com/office/drawing/2014/main" id="{6A6258DE-AD34-4AB5-89A2-913F26B8E8DD}"/>
              </a:ext>
            </a:extLst>
          </p:cNvPr>
          <p:cNvGrpSpPr/>
          <p:nvPr/>
        </p:nvGrpSpPr>
        <p:grpSpPr>
          <a:xfrm>
            <a:off x="775901" y="1528132"/>
            <a:ext cx="3067814" cy="2463375"/>
            <a:chOff x="523807" y="1920654"/>
            <a:chExt cx="3067814" cy="2463375"/>
          </a:xfrm>
        </p:grpSpPr>
        <p:cxnSp>
          <p:nvCxnSpPr>
            <p:cNvPr id="54" name="直接箭头连接符 53">
              <a:extLst>
                <a:ext uri="{FF2B5EF4-FFF2-40B4-BE49-F238E27FC236}">
                  <a16:creationId xmlns:a16="http://schemas.microsoft.com/office/drawing/2014/main" id="{9E9AF3B3-DCE3-4F34-AD35-8CF557BDE08A}"/>
                </a:ext>
              </a:extLst>
            </p:cNvPr>
            <p:cNvCxnSpPr>
              <a:cxnSpLocks/>
              <a:stCxn id="32" idx="7"/>
            </p:cNvCxnSpPr>
            <p:nvPr/>
          </p:nvCxnSpPr>
          <p:spPr>
            <a:xfrm flipV="1">
              <a:off x="1127372" y="2398912"/>
              <a:ext cx="619908" cy="590342"/>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7" name="直接箭头连接符 56">
              <a:extLst>
                <a:ext uri="{FF2B5EF4-FFF2-40B4-BE49-F238E27FC236}">
                  <a16:creationId xmlns:a16="http://schemas.microsoft.com/office/drawing/2014/main" id="{C78414ED-48C8-49D1-B991-760EA2934892}"/>
                </a:ext>
              </a:extLst>
            </p:cNvPr>
            <p:cNvCxnSpPr>
              <a:cxnSpLocks/>
            </p:cNvCxnSpPr>
            <p:nvPr/>
          </p:nvCxnSpPr>
          <p:spPr>
            <a:xfrm flipV="1">
              <a:off x="1587529" y="2378588"/>
              <a:ext cx="199392" cy="845809"/>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63" name="直接箭头连接符 62">
              <a:extLst>
                <a:ext uri="{FF2B5EF4-FFF2-40B4-BE49-F238E27FC236}">
                  <a16:creationId xmlns:a16="http://schemas.microsoft.com/office/drawing/2014/main" id="{0497AD1A-1F9E-4929-AB43-4D48EE86627F}"/>
                </a:ext>
              </a:extLst>
            </p:cNvPr>
            <p:cNvCxnSpPr>
              <a:cxnSpLocks/>
            </p:cNvCxnSpPr>
            <p:nvPr/>
          </p:nvCxnSpPr>
          <p:spPr>
            <a:xfrm flipV="1">
              <a:off x="1880616" y="2185344"/>
              <a:ext cx="874583" cy="200964"/>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6" name="直接箭头连接符 55">
              <a:extLst>
                <a:ext uri="{FF2B5EF4-FFF2-40B4-BE49-F238E27FC236}">
                  <a16:creationId xmlns:a16="http://schemas.microsoft.com/office/drawing/2014/main" id="{CF12C597-32DA-4039-87C3-BEA0A947F1C3}"/>
                </a:ext>
              </a:extLst>
            </p:cNvPr>
            <p:cNvCxnSpPr>
              <a:cxnSpLocks/>
            </p:cNvCxnSpPr>
            <p:nvPr/>
          </p:nvCxnSpPr>
          <p:spPr>
            <a:xfrm flipV="1">
              <a:off x="1758083" y="2911615"/>
              <a:ext cx="199392" cy="845809"/>
            </a:xfrm>
            <a:prstGeom prst="straightConnector1">
              <a:avLst/>
            </a:prstGeom>
            <a:ln>
              <a:prstDash val="sysDash"/>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5" name="直接箭头连接符 54">
              <a:extLst>
                <a:ext uri="{FF2B5EF4-FFF2-40B4-BE49-F238E27FC236}">
                  <a16:creationId xmlns:a16="http://schemas.microsoft.com/office/drawing/2014/main" id="{6D53AD02-62DA-49AF-B2DF-5C36CF68693A}"/>
                </a:ext>
              </a:extLst>
            </p:cNvPr>
            <p:cNvCxnSpPr>
              <a:cxnSpLocks/>
            </p:cNvCxnSpPr>
            <p:nvPr/>
          </p:nvCxnSpPr>
          <p:spPr>
            <a:xfrm flipV="1">
              <a:off x="1802090" y="3029667"/>
              <a:ext cx="669459" cy="716008"/>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grpSp>
          <p:nvGrpSpPr>
            <p:cNvPr id="10" name="组合 9">
              <a:extLst>
                <a:ext uri="{FF2B5EF4-FFF2-40B4-BE49-F238E27FC236}">
                  <a16:creationId xmlns:a16="http://schemas.microsoft.com/office/drawing/2014/main" id="{27FC2642-1F35-4D65-8C5A-6B6ADBF42096}"/>
                </a:ext>
              </a:extLst>
            </p:cNvPr>
            <p:cNvGrpSpPr/>
            <p:nvPr/>
          </p:nvGrpSpPr>
          <p:grpSpPr>
            <a:xfrm>
              <a:off x="523807" y="1920654"/>
              <a:ext cx="3067814" cy="2463375"/>
              <a:chOff x="5104421" y="918261"/>
              <a:chExt cx="3067814" cy="2463375"/>
            </a:xfrm>
          </p:grpSpPr>
          <p:sp>
            <p:nvSpPr>
              <p:cNvPr id="11" name="立方体 10">
                <a:extLst>
                  <a:ext uri="{FF2B5EF4-FFF2-40B4-BE49-F238E27FC236}">
                    <a16:creationId xmlns:a16="http://schemas.microsoft.com/office/drawing/2014/main" id="{B87B054B-4651-49C3-9D50-17C6614C4481}"/>
                  </a:ext>
                </a:extLst>
              </p:cNvPr>
              <p:cNvSpPr/>
              <p:nvPr/>
            </p:nvSpPr>
            <p:spPr>
              <a:xfrm>
                <a:off x="5378335" y="1171600"/>
                <a:ext cx="2023364" cy="1843858"/>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i="1">
                  <a:latin typeface="Times New Roman" panose="02020603050405020304" pitchFamily="18" charset="0"/>
                  <a:cs typeface="Times New Roman" panose="02020603050405020304" pitchFamily="18" charset="0"/>
                </a:endParaRPr>
              </a:p>
            </p:txBody>
          </p:sp>
          <p:cxnSp>
            <p:nvCxnSpPr>
              <p:cNvPr id="12" name="直接箭头连接符 11">
                <a:extLst>
                  <a:ext uri="{FF2B5EF4-FFF2-40B4-BE49-F238E27FC236}">
                    <a16:creationId xmlns:a16="http://schemas.microsoft.com/office/drawing/2014/main" id="{6186A6DE-8D45-4CB1-84F8-50E999E1C0CE}"/>
                  </a:ext>
                </a:extLst>
              </p:cNvPr>
              <p:cNvCxnSpPr/>
              <p:nvPr/>
            </p:nvCxnSpPr>
            <p:spPr>
              <a:xfrm>
                <a:off x="5378335" y="3015458"/>
                <a:ext cx="24938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F0B194E-99E2-47AB-85E7-51A32B841D75}"/>
                  </a:ext>
                </a:extLst>
              </p:cNvPr>
              <p:cNvCxnSpPr/>
              <p:nvPr/>
            </p:nvCxnSpPr>
            <p:spPr>
              <a:xfrm flipV="1">
                <a:off x="5378335" y="1039091"/>
                <a:ext cx="0" cy="1976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A3D88DFC-F50D-41DD-A28A-B3A94AE85F40}"/>
                  </a:ext>
                </a:extLst>
              </p:cNvPr>
              <p:cNvCxnSpPr/>
              <p:nvPr/>
            </p:nvCxnSpPr>
            <p:spPr>
              <a:xfrm flipV="1">
                <a:off x="5378335" y="2382065"/>
                <a:ext cx="639048" cy="624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1DB4AB6D-74BA-4AB4-A2E5-FA75BFFE6F2C}"/>
                  </a:ext>
                </a:extLst>
              </p:cNvPr>
              <p:cNvSpPr txBox="1"/>
              <p:nvPr/>
            </p:nvSpPr>
            <p:spPr>
              <a:xfrm>
                <a:off x="7872153" y="2830792"/>
                <a:ext cx="300082" cy="369332"/>
              </a:xfrm>
              <a:prstGeom prst="rect">
                <a:avLst/>
              </a:prstGeom>
              <a:noFill/>
            </p:spPr>
            <p:txBody>
              <a:bodyPr wrap="none" rtlCol="0">
                <a:spAutoFit/>
              </a:bodyPr>
              <a:lstStyle/>
              <a:p>
                <a:r>
                  <a:rPr lang="en-US" altLang="zh-CN" b="1" i="1" dirty="0">
                    <a:latin typeface="Times New Roman" panose="02020603050405020304" pitchFamily="18" charset="0"/>
                    <a:cs typeface="Times New Roman" panose="02020603050405020304" pitchFamily="18" charset="0"/>
                  </a:rPr>
                  <a:t>x</a:t>
                </a:r>
                <a:endParaRPr lang="zh-CN" altLang="en-US" b="1" i="1"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E439168E-AC42-4339-B7C2-1E5D3E8EBFD6}"/>
                  </a:ext>
                </a:extLst>
              </p:cNvPr>
              <p:cNvSpPr txBox="1"/>
              <p:nvPr/>
            </p:nvSpPr>
            <p:spPr>
              <a:xfrm>
                <a:off x="5421078" y="2512631"/>
                <a:ext cx="287258" cy="369332"/>
              </a:xfrm>
              <a:prstGeom prst="rect">
                <a:avLst/>
              </a:prstGeom>
              <a:noFill/>
            </p:spPr>
            <p:txBody>
              <a:bodyPr wrap="none" rtlCol="0">
                <a:spAutoFit/>
              </a:bodyPr>
              <a:lstStyle/>
              <a:p>
                <a:r>
                  <a:rPr lang="en-US" altLang="zh-CN" b="1" i="1" dirty="0">
                    <a:latin typeface="Times New Roman" panose="02020603050405020304" pitchFamily="18" charset="0"/>
                    <a:cs typeface="Times New Roman" panose="02020603050405020304" pitchFamily="18" charset="0"/>
                  </a:rPr>
                  <a:t>y</a:t>
                </a:r>
                <a:endParaRPr lang="zh-CN" altLang="en-US" b="1" i="1"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0F572B23-0AFC-4800-8BD1-CCF55CA77CE2}"/>
                  </a:ext>
                </a:extLst>
              </p:cNvPr>
              <p:cNvSpPr txBox="1"/>
              <p:nvPr/>
            </p:nvSpPr>
            <p:spPr>
              <a:xfrm>
                <a:off x="5104421" y="918261"/>
                <a:ext cx="274434" cy="369332"/>
              </a:xfrm>
              <a:prstGeom prst="rect">
                <a:avLst/>
              </a:prstGeom>
              <a:noFill/>
            </p:spPr>
            <p:txBody>
              <a:bodyPr wrap="none" rtlCol="0">
                <a:spAutoFit/>
              </a:bodyPr>
              <a:lstStyle/>
              <a:p>
                <a:r>
                  <a:rPr lang="en-US" altLang="zh-CN" b="1" i="1" dirty="0">
                    <a:latin typeface="Times New Roman" panose="02020603050405020304" pitchFamily="18" charset="0"/>
                    <a:cs typeface="Times New Roman" panose="02020603050405020304" pitchFamily="18" charset="0"/>
                  </a:rPr>
                  <a:t>z</a:t>
                </a:r>
                <a:endParaRPr lang="zh-CN" altLang="en-US" b="1" i="1" dirty="0">
                  <a:latin typeface="Times New Roman" panose="02020603050405020304" pitchFamily="18" charset="0"/>
                  <a:cs typeface="Times New Roman" panose="02020603050405020304" pitchFamily="18" charset="0"/>
                </a:endParaRPr>
              </a:p>
            </p:txBody>
          </p:sp>
          <p:cxnSp>
            <p:nvCxnSpPr>
              <p:cNvPr id="18" name="直接连接符 17">
                <a:extLst>
                  <a:ext uri="{FF2B5EF4-FFF2-40B4-BE49-F238E27FC236}">
                    <a16:creationId xmlns:a16="http://schemas.microsoft.com/office/drawing/2014/main" id="{E239D6B1-0912-4BD5-B031-76AE3FDFD2EB}"/>
                  </a:ext>
                </a:extLst>
              </p:cNvPr>
              <p:cNvCxnSpPr/>
              <p:nvPr/>
            </p:nvCxnSpPr>
            <p:spPr>
              <a:xfrm>
                <a:off x="5843847" y="1171599"/>
                <a:ext cx="0" cy="1440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DCE785A8-CBA0-4045-958A-09F3C7E0A53C}"/>
                  </a:ext>
                </a:extLst>
              </p:cNvPr>
              <p:cNvCxnSpPr/>
              <p:nvPr/>
            </p:nvCxnSpPr>
            <p:spPr>
              <a:xfrm>
                <a:off x="5826245" y="2540626"/>
                <a:ext cx="1584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9C9C92E3-7DC2-4DBE-9ADE-ED6B93F24F2E}"/>
                  </a:ext>
                </a:extLst>
              </p:cNvPr>
              <p:cNvSpPr txBox="1"/>
              <p:nvPr/>
            </p:nvSpPr>
            <p:spPr>
              <a:xfrm>
                <a:off x="5947858" y="2981526"/>
                <a:ext cx="256374" cy="400110"/>
              </a:xfrm>
              <a:prstGeom prst="rect">
                <a:avLst/>
              </a:prstGeom>
              <a:noFill/>
            </p:spPr>
            <p:txBody>
              <a:bodyPr wrap="square" rtlCol="0">
                <a:spAutoFit/>
              </a:bodyPr>
              <a:lstStyle/>
              <a:p>
                <a:r>
                  <a:rPr lang="en-US" altLang="zh-CN" sz="2000" b="1" i="1" dirty="0">
                    <a:latin typeface="Times New Roman" panose="02020603050405020304" pitchFamily="18" charset="0"/>
                    <a:cs typeface="Times New Roman" panose="02020603050405020304" pitchFamily="18" charset="0"/>
                  </a:rPr>
                  <a:t>a</a:t>
                </a:r>
                <a:endParaRPr lang="zh-CN" altLang="en-US" sz="2000" b="1" i="1"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9AB067DD-3ED6-44A5-BC6D-F3DD1892E6EB}"/>
                  </a:ext>
                </a:extLst>
              </p:cNvPr>
              <p:cNvSpPr txBox="1"/>
              <p:nvPr/>
            </p:nvSpPr>
            <p:spPr>
              <a:xfrm>
                <a:off x="5594124" y="2600781"/>
                <a:ext cx="256374" cy="400110"/>
              </a:xfrm>
              <a:prstGeom prst="rect">
                <a:avLst/>
              </a:prstGeom>
              <a:noFill/>
            </p:spPr>
            <p:txBody>
              <a:bodyPr wrap="square" rtlCol="0">
                <a:spAutoFit/>
              </a:bodyPr>
              <a:lstStyle/>
              <a:p>
                <a:r>
                  <a:rPr lang="en-US" altLang="zh-CN" sz="2000" b="1" i="1" dirty="0">
                    <a:latin typeface="Times New Roman" panose="02020603050405020304" pitchFamily="18" charset="0"/>
                    <a:cs typeface="Times New Roman" panose="02020603050405020304" pitchFamily="18" charset="0"/>
                  </a:rPr>
                  <a:t>b</a:t>
                </a:r>
                <a:endParaRPr lang="zh-CN" altLang="en-US" sz="2000" b="1" i="1"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8E3AECC9-9B71-4CF5-A0BC-BB32D9B4E170}"/>
                  </a:ext>
                </a:extLst>
              </p:cNvPr>
              <p:cNvSpPr txBox="1"/>
              <p:nvPr/>
            </p:nvSpPr>
            <p:spPr>
              <a:xfrm>
                <a:off x="5134654" y="1954333"/>
                <a:ext cx="256374" cy="400110"/>
              </a:xfrm>
              <a:prstGeom prst="rect">
                <a:avLst/>
              </a:prstGeom>
              <a:noFill/>
            </p:spPr>
            <p:txBody>
              <a:bodyPr wrap="square" rtlCol="0">
                <a:spAutoFit/>
              </a:bodyPr>
              <a:lstStyle/>
              <a:p>
                <a:r>
                  <a:rPr lang="en-US" altLang="zh-CN" sz="2000" b="1" i="1" dirty="0">
                    <a:latin typeface="Times New Roman" panose="02020603050405020304" pitchFamily="18" charset="0"/>
                    <a:cs typeface="Times New Roman" panose="02020603050405020304" pitchFamily="18" charset="0"/>
                  </a:rPr>
                  <a:t>c</a:t>
                </a:r>
                <a:endParaRPr lang="zh-CN" altLang="en-US" sz="2000" b="1" i="1" dirty="0">
                  <a:latin typeface="Times New Roman" panose="02020603050405020304" pitchFamily="18" charset="0"/>
                  <a:cs typeface="Times New Roman" panose="02020603050405020304" pitchFamily="18" charset="0"/>
                </a:endParaRPr>
              </a:p>
            </p:txBody>
          </p:sp>
        </p:grpSp>
        <p:sp>
          <p:nvSpPr>
            <p:cNvPr id="24" name="椭圆 23">
              <a:extLst>
                <a:ext uri="{FF2B5EF4-FFF2-40B4-BE49-F238E27FC236}">
                  <a16:creationId xmlns:a16="http://schemas.microsoft.com/office/drawing/2014/main" id="{460BF435-5537-406C-85EB-DF920A4A8E32}"/>
                </a:ext>
              </a:extLst>
            </p:cNvPr>
            <p:cNvSpPr/>
            <p:nvPr/>
          </p:nvSpPr>
          <p:spPr>
            <a:xfrm>
              <a:off x="719804" y="2543325"/>
              <a:ext cx="173184" cy="1731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9D35D35-0D39-4588-B3B6-73BFD24AE724}"/>
                </a:ext>
              </a:extLst>
            </p:cNvPr>
            <p:cNvSpPr/>
            <p:nvPr/>
          </p:nvSpPr>
          <p:spPr>
            <a:xfrm>
              <a:off x="1159039" y="2053000"/>
              <a:ext cx="173184" cy="1731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46E5E964-BEB9-451F-9294-3997C0FD82AF}"/>
                </a:ext>
              </a:extLst>
            </p:cNvPr>
            <p:cNvSpPr/>
            <p:nvPr/>
          </p:nvSpPr>
          <p:spPr>
            <a:xfrm>
              <a:off x="1190329" y="3449354"/>
              <a:ext cx="173184" cy="1731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48F2BBDF-6441-45F3-9AE6-29ABEBE962BF}"/>
                </a:ext>
              </a:extLst>
            </p:cNvPr>
            <p:cNvSpPr/>
            <p:nvPr/>
          </p:nvSpPr>
          <p:spPr>
            <a:xfrm>
              <a:off x="718928" y="3957523"/>
              <a:ext cx="173184" cy="1731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A3318041-E9EA-4E38-BB0D-6D7EC7B97BF9}"/>
                </a:ext>
              </a:extLst>
            </p:cNvPr>
            <p:cNvSpPr/>
            <p:nvPr/>
          </p:nvSpPr>
          <p:spPr>
            <a:xfrm>
              <a:off x="2717016" y="2061138"/>
              <a:ext cx="173184" cy="1731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3285DFF-6492-4018-87F2-7EC3D7E79BCF}"/>
                </a:ext>
              </a:extLst>
            </p:cNvPr>
            <p:cNvSpPr/>
            <p:nvPr/>
          </p:nvSpPr>
          <p:spPr>
            <a:xfrm>
              <a:off x="2706587" y="3449354"/>
              <a:ext cx="173184" cy="1731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a:extLst>
                <a:ext uri="{FF2B5EF4-FFF2-40B4-BE49-F238E27FC236}">
                  <a16:creationId xmlns:a16="http://schemas.microsoft.com/office/drawing/2014/main" id="{628FA500-BC4C-4136-982A-60BC0C249E4A}"/>
                </a:ext>
              </a:extLst>
            </p:cNvPr>
            <p:cNvSpPr/>
            <p:nvPr/>
          </p:nvSpPr>
          <p:spPr>
            <a:xfrm>
              <a:off x="2262665" y="3922713"/>
              <a:ext cx="173184" cy="1731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椭圆 30">
              <a:extLst>
                <a:ext uri="{FF2B5EF4-FFF2-40B4-BE49-F238E27FC236}">
                  <a16:creationId xmlns:a16="http://schemas.microsoft.com/office/drawing/2014/main" id="{47D03304-85BE-416E-89DA-828F52B38F87}"/>
                </a:ext>
              </a:extLst>
            </p:cNvPr>
            <p:cNvSpPr/>
            <p:nvPr/>
          </p:nvSpPr>
          <p:spPr>
            <a:xfrm>
              <a:off x="1703979" y="2295794"/>
              <a:ext cx="173184" cy="173184"/>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90F43839-6C0D-46CC-B8FB-C7B5462B0638}"/>
                </a:ext>
              </a:extLst>
            </p:cNvPr>
            <p:cNvSpPr/>
            <p:nvPr/>
          </p:nvSpPr>
          <p:spPr>
            <a:xfrm>
              <a:off x="979550" y="2963892"/>
              <a:ext cx="173184" cy="173184"/>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E582DBB-3555-45C3-AC39-313437A45D3B}"/>
                </a:ext>
              </a:extLst>
            </p:cNvPr>
            <p:cNvSpPr/>
            <p:nvPr/>
          </p:nvSpPr>
          <p:spPr>
            <a:xfrm>
              <a:off x="1903533" y="2807400"/>
              <a:ext cx="173184" cy="173184"/>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56853572-5559-4E14-971F-69DF70363896}"/>
                </a:ext>
              </a:extLst>
            </p:cNvPr>
            <p:cNvSpPr/>
            <p:nvPr/>
          </p:nvSpPr>
          <p:spPr>
            <a:xfrm>
              <a:off x="2261334" y="2527831"/>
              <a:ext cx="173184" cy="1731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69A97310-CE63-4264-BB90-5ABDDDE45806}"/>
                </a:ext>
              </a:extLst>
            </p:cNvPr>
            <p:cNvSpPr/>
            <p:nvPr/>
          </p:nvSpPr>
          <p:spPr>
            <a:xfrm>
              <a:off x="1757035" y="3295043"/>
              <a:ext cx="173184" cy="1731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75AAA14D-9FA8-446E-B434-490C800D4F47}"/>
                </a:ext>
              </a:extLst>
            </p:cNvPr>
            <p:cNvSpPr/>
            <p:nvPr/>
          </p:nvSpPr>
          <p:spPr>
            <a:xfrm>
              <a:off x="1496791" y="3095922"/>
              <a:ext cx="173184" cy="173184"/>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C5CB46B1-BAFB-4E66-98DF-556C8352FFD5}"/>
                </a:ext>
              </a:extLst>
            </p:cNvPr>
            <p:cNvSpPr/>
            <p:nvPr/>
          </p:nvSpPr>
          <p:spPr>
            <a:xfrm>
              <a:off x="1669975" y="3679374"/>
              <a:ext cx="173184" cy="173184"/>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6C003AC6-5A32-4BAF-999E-D9A2ED0D474E}"/>
                </a:ext>
              </a:extLst>
            </p:cNvPr>
            <p:cNvCxnSpPr>
              <a:cxnSpLocks/>
            </p:cNvCxnSpPr>
            <p:nvPr/>
          </p:nvCxnSpPr>
          <p:spPr>
            <a:xfrm flipV="1">
              <a:off x="826302" y="3111714"/>
              <a:ext cx="199392" cy="84580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直接箭头连接符 42">
              <a:extLst>
                <a:ext uri="{FF2B5EF4-FFF2-40B4-BE49-F238E27FC236}">
                  <a16:creationId xmlns:a16="http://schemas.microsoft.com/office/drawing/2014/main" id="{26D595B1-1B5F-4999-9488-6C540DC73E9A}"/>
                </a:ext>
              </a:extLst>
            </p:cNvPr>
            <p:cNvCxnSpPr>
              <a:cxnSpLocks/>
              <a:stCxn id="27" idx="7"/>
              <a:endCxn id="37" idx="2"/>
            </p:cNvCxnSpPr>
            <p:nvPr/>
          </p:nvCxnSpPr>
          <p:spPr>
            <a:xfrm flipV="1">
              <a:off x="866750" y="3765966"/>
              <a:ext cx="803225" cy="21691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6" name="直接箭头连接符 45">
              <a:extLst>
                <a:ext uri="{FF2B5EF4-FFF2-40B4-BE49-F238E27FC236}">
                  <a16:creationId xmlns:a16="http://schemas.microsoft.com/office/drawing/2014/main" id="{4D0955A8-8859-432C-94C4-A86FB38E57D2}"/>
                </a:ext>
              </a:extLst>
            </p:cNvPr>
            <p:cNvCxnSpPr>
              <a:cxnSpLocks/>
              <a:endCxn id="36" idx="3"/>
            </p:cNvCxnSpPr>
            <p:nvPr/>
          </p:nvCxnSpPr>
          <p:spPr>
            <a:xfrm flipV="1">
              <a:off x="852694" y="3243744"/>
              <a:ext cx="669459" cy="71600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9" name="文本框 48">
              <a:extLst>
                <a:ext uri="{FF2B5EF4-FFF2-40B4-BE49-F238E27FC236}">
                  <a16:creationId xmlns:a16="http://schemas.microsoft.com/office/drawing/2014/main" id="{BD99D974-B5F0-487E-918C-C330C438DDB5}"/>
                </a:ext>
              </a:extLst>
            </p:cNvPr>
            <p:cNvSpPr txBox="1"/>
            <p:nvPr/>
          </p:nvSpPr>
          <p:spPr>
            <a:xfrm>
              <a:off x="1292644" y="3647818"/>
              <a:ext cx="523688" cy="400110"/>
            </a:xfrm>
            <a:prstGeom prst="rect">
              <a:avLst/>
            </a:prstGeom>
            <a:noFill/>
          </p:spPr>
          <p:txBody>
            <a:bodyPr wrap="square" rtlCol="0">
              <a:spAutoFit/>
            </a:bodyPr>
            <a:lstStyle/>
            <a:p>
              <a:r>
                <a:rPr lang="en-US" altLang="zh-CN" sz="2000" b="1" i="1" dirty="0">
                  <a:latin typeface="Times New Roman" panose="02020603050405020304" pitchFamily="18" charset="0"/>
                  <a:cs typeface="Times New Roman" panose="02020603050405020304" pitchFamily="18" charset="0"/>
                </a:rPr>
                <a:t>a</a:t>
              </a:r>
              <a:r>
                <a:rPr lang="en-US" altLang="zh-CN" sz="2000" b="1" i="1" baseline="-25000" dirty="0">
                  <a:latin typeface="Times New Roman" panose="02020603050405020304" pitchFamily="18" charset="0"/>
                  <a:cs typeface="Times New Roman" panose="02020603050405020304" pitchFamily="18" charset="0"/>
                </a:rPr>
                <a:t>1</a:t>
              </a:r>
              <a:endParaRPr lang="zh-CN" altLang="en-US" sz="2000" b="1" i="1" baseline="-25000" dirty="0">
                <a:latin typeface="Times New Roman" panose="02020603050405020304" pitchFamily="18" charset="0"/>
                <a:cs typeface="Times New Roman" panose="02020603050405020304" pitchFamily="18" charset="0"/>
              </a:endParaRPr>
            </a:p>
          </p:txBody>
        </p:sp>
        <p:sp>
          <p:nvSpPr>
            <p:cNvPr id="50" name="文本框 49">
              <a:extLst>
                <a:ext uri="{FF2B5EF4-FFF2-40B4-BE49-F238E27FC236}">
                  <a16:creationId xmlns:a16="http://schemas.microsoft.com/office/drawing/2014/main" id="{F968BEEC-5256-4360-AEB2-D22533E19FC2}"/>
                </a:ext>
              </a:extLst>
            </p:cNvPr>
            <p:cNvSpPr txBox="1"/>
            <p:nvPr/>
          </p:nvSpPr>
          <p:spPr>
            <a:xfrm>
              <a:off x="758966" y="3134465"/>
              <a:ext cx="523688" cy="400110"/>
            </a:xfrm>
            <a:prstGeom prst="rect">
              <a:avLst/>
            </a:prstGeom>
            <a:noFill/>
          </p:spPr>
          <p:txBody>
            <a:bodyPr wrap="square" rtlCol="0">
              <a:spAutoFit/>
            </a:bodyPr>
            <a:lstStyle/>
            <a:p>
              <a:r>
                <a:rPr lang="en-US" altLang="zh-CN" sz="2000" b="1" i="1" dirty="0">
                  <a:latin typeface="Times New Roman" panose="02020603050405020304" pitchFamily="18" charset="0"/>
                  <a:cs typeface="Times New Roman" panose="02020603050405020304" pitchFamily="18" charset="0"/>
                </a:rPr>
                <a:t>a</a:t>
              </a:r>
              <a:r>
                <a:rPr lang="en-US" altLang="zh-CN" sz="2000" b="1" i="1" baseline="-25000" dirty="0">
                  <a:latin typeface="Times New Roman" panose="02020603050405020304" pitchFamily="18" charset="0"/>
                  <a:cs typeface="Times New Roman" panose="02020603050405020304" pitchFamily="18" charset="0"/>
                </a:rPr>
                <a:t>2</a:t>
              </a:r>
              <a:endParaRPr lang="zh-CN" altLang="en-US" sz="2000" b="1" i="1" baseline="-25000" dirty="0">
                <a:latin typeface="Times New Roman" panose="02020603050405020304" pitchFamily="18" charset="0"/>
                <a:cs typeface="Times New Roman" panose="02020603050405020304" pitchFamily="18" charset="0"/>
              </a:endParaRPr>
            </a:p>
          </p:txBody>
        </p:sp>
        <p:sp>
          <p:nvSpPr>
            <p:cNvPr id="51" name="文本框 50">
              <a:extLst>
                <a:ext uri="{FF2B5EF4-FFF2-40B4-BE49-F238E27FC236}">
                  <a16:creationId xmlns:a16="http://schemas.microsoft.com/office/drawing/2014/main" id="{A91E7B0D-9847-42CD-BA9F-7D6D53C29D1E}"/>
                </a:ext>
              </a:extLst>
            </p:cNvPr>
            <p:cNvSpPr txBox="1"/>
            <p:nvPr/>
          </p:nvSpPr>
          <p:spPr>
            <a:xfrm>
              <a:off x="1131150" y="2999696"/>
              <a:ext cx="523688" cy="400110"/>
            </a:xfrm>
            <a:prstGeom prst="rect">
              <a:avLst/>
            </a:prstGeom>
            <a:noFill/>
          </p:spPr>
          <p:txBody>
            <a:bodyPr wrap="square" rtlCol="0">
              <a:spAutoFit/>
            </a:bodyPr>
            <a:lstStyle/>
            <a:p>
              <a:r>
                <a:rPr lang="en-US" altLang="zh-CN" sz="2000" b="1" i="1" dirty="0">
                  <a:latin typeface="Times New Roman" panose="02020603050405020304" pitchFamily="18" charset="0"/>
                  <a:cs typeface="Times New Roman" panose="02020603050405020304" pitchFamily="18" charset="0"/>
                </a:rPr>
                <a:t>a</a:t>
              </a:r>
              <a:r>
                <a:rPr lang="en-US" altLang="zh-CN" sz="2000" b="1" i="1" baseline="-25000" dirty="0">
                  <a:latin typeface="Times New Roman" panose="02020603050405020304" pitchFamily="18" charset="0"/>
                  <a:cs typeface="Times New Roman" panose="02020603050405020304" pitchFamily="18" charset="0"/>
                </a:rPr>
                <a:t>3</a:t>
              </a:r>
              <a:endParaRPr lang="zh-CN" altLang="en-US" sz="2000" b="1" i="1" baseline="-25000" dirty="0">
                <a:latin typeface="Times New Roman" panose="02020603050405020304" pitchFamily="18" charset="0"/>
                <a:cs typeface="Times New Roman" panose="02020603050405020304" pitchFamily="18" charset="0"/>
              </a:endParaRPr>
            </a:p>
          </p:txBody>
        </p:sp>
        <p:cxnSp>
          <p:nvCxnSpPr>
            <p:cNvPr id="58" name="直接箭头连接符 57">
              <a:extLst>
                <a:ext uri="{FF2B5EF4-FFF2-40B4-BE49-F238E27FC236}">
                  <a16:creationId xmlns:a16="http://schemas.microsoft.com/office/drawing/2014/main" id="{157D892B-F2F7-4A39-A335-A162277DDEED}"/>
                </a:ext>
              </a:extLst>
            </p:cNvPr>
            <p:cNvCxnSpPr>
              <a:cxnSpLocks/>
              <a:endCxn id="28" idx="3"/>
            </p:cNvCxnSpPr>
            <p:nvPr/>
          </p:nvCxnSpPr>
          <p:spPr>
            <a:xfrm flipV="1">
              <a:off x="2012040" y="2208960"/>
              <a:ext cx="730338" cy="664696"/>
            </a:xfrm>
            <a:prstGeom prst="straightConnector1">
              <a:avLst/>
            </a:prstGeom>
            <a:ln>
              <a:prstDash val="sysDash"/>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60" name="直接箭头连接符 59">
              <a:extLst>
                <a:ext uri="{FF2B5EF4-FFF2-40B4-BE49-F238E27FC236}">
                  <a16:creationId xmlns:a16="http://schemas.microsoft.com/office/drawing/2014/main" id="{A41EEDB7-D417-4A2A-9ABC-0560784719B7}"/>
                </a:ext>
              </a:extLst>
            </p:cNvPr>
            <p:cNvCxnSpPr>
              <a:cxnSpLocks/>
              <a:endCxn id="23" idx="2"/>
            </p:cNvCxnSpPr>
            <p:nvPr/>
          </p:nvCxnSpPr>
          <p:spPr>
            <a:xfrm flipV="1">
              <a:off x="1623838" y="2967837"/>
              <a:ext cx="874583" cy="200964"/>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62" name="直接箭头连接符 61">
              <a:extLst>
                <a:ext uri="{FF2B5EF4-FFF2-40B4-BE49-F238E27FC236}">
                  <a16:creationId xmlns:a16="http://schemas.microsoft.com/office/drawing/2014/main" id="{7BE9BCC0-3BF2-4FEE-AF8A-B0EDBE251060}"/>
                </a:ext>
              </a:extLst>
            </p:cNvPr>
            <p:cNvCxnSpPr>
              <a:cxnSpLocks/>
            </p:cNvCxnSpPr>
            <p:nvPr/>
          </p:nvCxnSpPr>
          <p:spPr>
            <a:xfrm flipV="1">
              <a:off x="2590950" y="2147462"/>
              <a:ext cx="199392" cy="845809"/>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23" name="椭圆 22">
              <a:extLst>
                <a:ext uri="{FF2B5EF4-FFF2-40B4-BE49-F238E27FC236}">
                  <a16:creationId xmlns:a16="http://schemas.microsoft.com/office/drawing/2014/main" id="{6871FDA3-DBEC-451E-8645-84DD1168E466}"/>
                </a:ext>
              </a:extLst>
            </p:cNvPr>
            <p:cNvSpPr/>
            <p:nvPr/>
          </p:nvSpPr>
          <p:spPr>
            <a:xfrm>
              <a:off x="2498421" y="2881245"/>
              <a:ext cx="173184" cy="173184"/>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9" name="图片 68">
            <a:extLst>
              <a:ext uri="{FF2B5EF4-FFF2-40B4-BE49-F238E27FC236}">
                <a16:creationId xmlns:a16="http://schemas.microsoft.com/office/drawing/2014/main" id="{49C625F4-DA1C-454C-BCA2-F0A54A6358AB}"/>
              </a:ext>
            </a:extLst>
          </p:cNvPr>
          <p:cNvPicPr>
            <a:picLocks noChangeAspect="1"/>
          </p:cNvPicPr>
          <p:nvPr/>
        </p:nvPicPr>
        <p:blipFill rotWithShape="1">
          <a:blip r:embed="rId3"/>
          <a:srcRect l="52136"/>
          <a:stretch/>
        </p:blipFill>
        <p:spPr>
          <a:xfrm>
            <a:off x="807381" y="4225980"/>
            <a:ext cx="2562890" cy="2369453"/>
          </a:xfrm>
          <a:prstGeom prst="rect">
            <a:avLst/>
          </a:prstGeom>
        </p:spPr>
      </p:pic>
      <p:cxnSp>
        <p:nvCxnSpPr>
          <p:cNvPr id="71" name="直接箭头连接符 70">
            <a:extLst>
              <a:ext uri="{FF2B5EF4-FFF2-40B4-BE49-F238E27FC236}">
                <a16:creationId xmlns:a16="http://schemas.microsoft.com/office/drawing/2014/main" id="{2C07A059-FC6B-4CD7-94FD-CCE403876112}"/>
              </a:ext>
            </a:extLst>
          </p:cNvPr>
          <p:cNvCxnSpPr/>
          <p:nvPr/>
        </p:nvCxnSpPr>
        <p:spPr>
          <a:xfrm>
            <a:off x="1757035" y="5064369"/>
            <a:ext cx="297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1878FEB3-0ABB-40D5-81B8-0817885DD993}"/>
              </a:ext>
            </a:extLst>
          </p:cNvPr>
          <p:cNvCxnSpPr>
            <a:cxnSpLocks/>
          </p:cNvCxnSpPr>
          <p:nvPr/>
        </p:nvCxnSpPr>
        <p:spPr>
          <a:xfrm>
            <a:off x="1956073" y="4934027"/>
            <a:ext cx="226240" cy="370546"/>
          </a:xfrm>
          <a:prstGeom prst="line">
            <a:avLst/>
          </a:prstGeom>
        </p:spPr>
        <p:style>
          <a:lnRef idx="1">
            <a:schemeClr val="accent1"/>
          </a:lnRef>
          <a:fillRef idx="0">
            <a:schemeClr val="accent1"/>
          </a:fillRef>
          <a:effectRef idx="0">
            <a:schemeClr val="accent1"/>
          </a:effectRef>
          <a:fontRef idx="minor">
            <a:schemeClr val="tx1"/>
          </a:fontRef>
        </p:style>
      </p:cxnSp>
      <p:sp>
        <p:nvSpPr>
          <p:cNvPr id="59" name="文本框 3">
            <a:extLst>
              <a:ext uri="{FF2B5EF4-FFF2-40B4-BE49-F238E27FC236}">
                <a16:creationId xmlns:a16="http://schemas.microsoft.com/office/drawing/2014/main" id="{D09A1DF3-45E6-46A2-ACD0-FB92309B26EC}"/>
              </a:ext>
            </a:extLst>
          </p:cNvPr>
          <p:cNvSpPr txBox="1"/>
          <p:nvPr/>
        </p:nvSpPr>
        <p:spPr>
          <a:xfrm>
            <a:off x="231266" y="197494"/>
            <a:ext cx="1627369" cy="523220"/>
          </a:xfrm>
          <a:prstGeom prst="rect">
            <a:avLst/>
          </a:prstGeom>
          <a:noFill/>
        </p:spPr>
        <p:txBody>
          <a:bodyPr wrap="none" rtlCol="0">
            <a:spAutoFit/>
          </a:bodyPr>
          <a:lstStyle/>
          <a:p>
            <a:pPr algn="ctr"/>
            <a:r>
              <a:rPr lang="zh-CN" altLang="en-US" sz="2800" b="1" dirty="0">
                <a:latin typeface="微软雅黑" panose="020B0503020204020204" pitchFamily="34" charset="-122"/>
                <a:ea typeface="微软雅黑" panose="020B0503020204020204" pitchFamily="34" charset="-122"/>
              </a:rPr>
              <a:t>布里渊区</a:t>
            </a:r>
            <a:endParaRPr lang="en-US" altLang="zh-CN"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1130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228230" y="168511"/>
            <a:ext cx="2339102" cy="523220"/>
          </a:xfrm>
          <a:prstGeom prst="rect">
            <a:avLst/>
          </a:prstGeom>
          <a:noFill/>
        </p:spPr>
        <p:txBody>
          <a:bodyPr wrap="none" rtlCol="0">
            <a:spAutoFit/>
          </a:bodyPr>
          <a:lstStyle/>
          <a:p>
            <a:pPr algn="ctr"/>
            <a:r>
              <a:rPr lang="zh-CN" altLang="en-US" sz="2800" b="1" dirty="0">
                <a:latin typeface="微软雅黑" panose="020B0503020204020204" pitchFamily="34" charset="-122"/>
                <a:ea typeface="微软雅黑" panose="020B0503020204020204" pitchFamily="34" charset="-122"/>
              </a:rPr>
              <a:t>量子力学初步</a:t>
            </a:r>
            <a:endParaRPr lang="en-US" altLang="zh-CN" sz="2800" b="1" dirty="0">
              <a:latin typeface="微软雅黑" panose="020B0503020204020204" pitchFamily="34" charset="-122"/>
              <a:ea typeface="微软雅黑" panose="020B0503020204020204" pitchFamily="34" charset="-122"/>
            </a:endParaRPr>
          </a:p>
        </p:txBody>
      </p:sp>
      <p:sp>
        <p:nvSpPr>
          <p:cNvPr id="12" name="Text Box 3"/>
          <p:cNvSpPr txBox="1">
            <a:spLocks noChangeArrowheads="1"/>
          </p:cNvSpPr>
          <p:nvPr/>
        </p:nvSpPr>
        <p:spPr bwMode="auto">
          <a:xfrm>
            <a:off x="3156778" y="1351673"/>
            <a:ext cx="2808312" cy="3539430"/>
          </a:xfrm>
          <a:prstGeom prst="rect">
            <a:avLst/>
          </a:prstGeom>
          <a:noFill/>
          <a:ln w="9525">
            <a:noFill/>
            <a:miter lim="800000"/>
            <a:headEnd/>
            <a:tailEnd/>
          </a:ln>
          <a:effectLst/>
        </p:spPr>
        <p:txBody>
          <a:bodyPr wrap="square">
            <a:spAutoFit/>
          </a:bodyPr>
          <a:lstStyle/>
          <a:p>
            <a:pPr marL="342900" indent="-342900">
              <a:lnSpc>
                <a:spcPct val="160000"/>
              </a:lnSpc>
              <a:buFontTx/>
              <a:buChar char="•"/>
            </a:pPr>
            <a:r>
              <a:rPr lang="zh-CN" altLang="en-US" sz="2800" b="1" dirty="0">
                <a:latin typeface="黑体" panose="02010609060101010101" pitchFamily="49" charset="-122"/>
                <a:ea typeface="黑体" panose="02010609060101010101" pitchFamily="49" charset="-122"/>
              </a:rPr>
              <a:t>布里渊区</a:t>
            </a:r>
            <a:endParaRPr lang="en-US" altLang="zh-CN" sz="2800" b="1" dirty="0">
              <a:latin typeface="黑体" panose="02010609060101010101" pitchFamily="49" charset="-122"/>
              <a:ea typeface="黑体" panose="02010609060101010101" pitchFamily="49" charset="-122"/>
            </a:endParaRPr>
          </a:p>
          <a:p>
            <a:pPr marL="342900" indent="-342900">
              <a:lnSpc>
                <a:spcPct val="160000"/>
              </a:lnSpc>
              <a:buFontTx/>
              <a:buChar char="•"/>
            </a:pPr>
            <a:r>
              <a:rPr lang="zh-CN" altLang="en-US" sz="2800" b="1" dirty="0">
                <a:solidFill>
                  <a:srgbClr val="FF0000"/>
                </a:solidFill>
                <a:latin typeface="黑体" panose="02010609060101010101" pitchFamily="49" charset="-122"/>
                <a:ea typeface="黑体" panose="02010609060101010101" pitchFamily="49" charset="-122"/>
              </a:rPr>
              <a:t>能量量子化</a:t>
            </a:r>
            <a:endParaRPr lang="en-US" altLang="zh-CN" sz="2800" b="1" dirty="0">
              <a:solidFill>
                <a:srgbClr val="FF0000"/>
              </a:solidFill>
              <a:latin typeface="黑体" panose="02010609060101010101" pitchFamily="49" charset="-122"/>
              <a:ea typeface="黑体" panose="02010609060101010101" pitchFamily="49" charset="-122"/>
            </a:endParaRPr>
          </a:p>
          <a:p>
            <a:pPr marL="342900" indent="-342900">
              <a:lnSpc>
                <a:spcPct val="160000"/>
              </a:lnSpc>
              <a:buFontTx/>
              <a:buChar char="•"/>
            </a:pPr>
            <a:r>
              <a:rPr lang="zh-CN" altLang="en-US" sz="2800" b="1" dirty="0">
                <a:solidFill>
                  <a:srgbClr val="FF0000"/>
                </a:solidFill>
                <a:latin typeface="黑体" panose="02010609060101010101" pitchFamily="49" charset="-122"/>
                <a:ea typeface="黑体" panose="02010609060101010101" pitchFamily="49" charset="-122"/>
              </a:rPr>
              <a:t>波粒二象性</a:t>
            </a:r>
            <a:endParaRPr lang="en-US" altLang="zh-CN" sz="2800" b="1" dirty="0">
              <a:solidFill>
                <a:srgbClr val="FF0000"/>
              </a:solidFill>
              <a:latin typeface="黑体" panose="02010609060101010101" pitchFamily="49" charset="-122"/>
              <a:ea typeface="黑体" panose="02010609060101010101" pitchFamily="49" charset="-122"/>
            </a:endParaRPr>
          </a:p>
          <a:p>
            <a:pPr marL="342900" indent="-342900">
              <a:lnSpc>
                <a:spcPct val="160000"/>
              </a:lnSpc>
              <a:buFontTx/>
              <a:buChar char="•"/>
            </a:pPr>
            <a:r>
              <a:rPr lang="zh-CN" altLang="en-US" sz="2800" b="1" dirty="0">
                <a:solidFill>
                  <a:srgbClr val="FF0000"/>
                </a:solidFill>
                <a:latin typeface="黑体" panose="02010609060101010101" pitchFamily="49" charset="-122"/>
                <a:ea typeface="黑体" panose="02010609060101010101" pitchFamily="49" charset="-122"/>
              </a:rPr>
              <a:t>不确定原理</a:t>
            </a:r>
            <a:endParaRPr lang="en-US" altLang="zh-CN" sz="2800" b="1" dirty="0">
              <a:solidFill>
                <a:srgbClr val="FF0000"/>
              </a:solidFill>
              <a:latin typeface="黑体" panose="02010609060101010101" pitchFamily="49" charset="-122"/>
              <a:ea typeface="黑体" panose="02010609060101010101" pitchFamily="49" charset="-122"/>
            </a:endParaRPr>
          </a:p>
          <a:p>
            <a:pPr marL="342900" indent="-342900">
              <a:lnSpc>
                <a:spcPct val="160000"/>
              </a:lnSpc>
              <a:buFontTx/>
              <a:buChar char="•"/>
            </a:pPr>
            <a:r>
              <a:rPr lang="zh-CN" altLang="en-US" sz="2800" b="1" dirty="0">
                <a:solidFill>
                  <a:srgbClr val="FF0000"/>
                </a:solidFill>
                <a:latin typeface="黑体" panose="02010609060101010101" pitchFamily="49" charset="-122"/>
                <a:ea typeface="黑体" panose="02010609060101010101" pitchFamily="49" charset="-122"/>
              </a:rPr>
              <a:t>薛定谔方程</a:t>
            </a:r>
            <a:endParaRPr lang="en-US" altLang="zh-CN" sz="2800" b="1" dirty="0">
              <a:solidFill>
                <a:srgbClr val="FF0000"/>
              </a:solidFill>
              <a:latin typeface="黑体" panose="02010609060101010101" pitchFamily="49" charset="-122"/>
              <a:ea typeface="黑体" panose="02010609060101010101" pitchFamily="49" charset="-122"/>
            </a:endParaRPr>
          </a:p>
        </p:txBody>
      </p:sp>
      <p:sp>
        <p:nvSpPr>
          <p:cNvPr id="13" name="TextBox 4"/>
          <p:cNvSpPr txBox="1"/>
          <p:nvPr/>
        </p:nvSpPr>
        <p:spPr>
          <a:xfrm>
            <a:off x="1137748" y="5157299"/>
            <a:ext cx="7128792" cy="1028680"/>
          </a:xfrm>
          <a:prstGeom prst="rect">
            <a:avLst/>
          </a:prstGeom>
          <a:noFill/>
        </p:spPr>
        <p:txBody>
          <a:bodyPr wrap="square" rtlCol="0">
            <a:spAutoFit/>
          </a:bodyPr>
          <a:lstStyle/>
          <a:p>
            <a:pPr>
              <a:lnSpc>
                <a:spcPct val="150000"/>
              </a:lnSpc>
            </a:pPr>
            <a:r>
              <a:rPr lang="zh-CN" altLang="en-US" sz="2200" b="1" dirty="0">
                <a:latin typeface="黑体" panose="02010609060101010101" pitchFamily="49" charset="-122"/>
                <a:ea typeface="黑体" panose="02010609060101010101" pitchFamily="49" charset="-122"/>
              </a:rPr>
              <a:t>量子力学的波理论是半导体物理学理论的基础，我们利用量子力学规则对</a:t>
            </a:r>
            <a:r>
              <a:rPr lang="zh-CN" altLang="en-US" sz="2200" b="1" dirty="0">
                <a:solidFill>
                  <a:srgbClr val="0000FF"/>
                </a:solidFill>
                <a:latin typeface="黑体" panose="02010609060101010101" pitchFamily="49" charset="-122"/>
                <a:ea typeface="黑体" panose="02010609060101010101" pitchFamily="49" charset="-122"/>
              </a:rPr>
              <a:t>电子的状态和特性</a:t>
            </a:r>
            <a:r>
              <a:rPr lang="zh-CN" altLang="en-US" sz="2200" b="1" dirty="0">
                <a:latin typeface="黑体" panose="02010609060101010101" pitchFamily="49" charset="-122"/>
                <a:ea typeface="黑体" panose="02010609060101010101" pitchFamily="49" charset="-122"/>
              </a:rPr>
              <a:t>进行系统的描述</a:t>
            </a:r>
          </a:p>
        </p:txBody>
      </p:sp>
    </p:spTree>
    <p:extLst>
      <p:ext uri="{BB962C8B-B14F-4D97-AF65-F5344CB8AC3E}">
        <p14:creationId xmlns:p14="http://schemas.microsoft.com/office/powerpoint/2010/main" val="3788912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a:extLst>
              <a:ext uri="{FF2B5EF4-FFF2-40B4-BE49-F238E27FC236}">
                <a16:creationId xmlns:a16="http://schemas.microsoft.com/office/drawing/2014/main" id="{4C5F77D4-45A2-483A-ACD1-0BA1F2D93B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978"/>
          <a:stretch/>
        </p:blipFill>
        <p:spPr bwMode="auto">
          <a:xfrm>
            <a:off x="629005" y="1617731"/>
            <a:ext cx="7719735" cy="382223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F3922D97-8D37-4A4E-8688-812A00936448}"/>
              </a:ext>
            </a:extLst>
          </p:cNvPr>
          <p:cNvSpPr txBox="1"/>
          <p:nvPr/>
        </p:nvSpPr>
        <p:spPr>
          <a:xfrm>
            <a:off x="3184697" y="1060932"/>
            <a:ext cx="2749471"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从经典物理到量子物理</a:t>
            </a:r>
          </a:p>
        </p:txBody>
      </p:sp>
      <p:sp>
        <p:nvSpPr>
          <p:cNvPr id="3" name="文本框 2">
            <a:extLst>
              <a:ext uri="{FF2B5EF4-FFF2-40B4-BE49-F238E27FC236}">
                <a16:creationId xmlns:a16="http://schemas.microsoft.com/office/drawing/2014/main" id="{DF729600-C32D-4CAA-9BC7-86ABC4C47046}"/>
              </a:ext>
            </a:extLst>
          </p:cNvPr>
          <p:cNvSpPr txBox="1"/>
          <p:nvPr/>
        </p:nvSpPr>
        <p:spPr>
          <a:xfrm>
            <a:off x="4673431" y="1681697"/>
            <a:ext cx="877163" cy="369332"/>
          </a:xfrm>
          <a:prstGeom prst="rect">
            <a:avLst/>
          </a:prstGeom>
          <a:solidFill>
            <a:schemeClr val="accent5">
              <a:lumMod val="50000"/>
            </a:schemeClr>
          </a:solidFill>
          <a:ln>
            <a:solidFill>
              <a:schemeClr val="accent1">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zh-CN" altLang="en-US" dirty="0">
                <a:solidFill>
                  <a:schemeClr val="bg1"/>
                </a:solidFill>
              </a:rPr>
              <a:t>薛定谔</a:t>
            </a:r>
          </a:p>
        </p:txBody>
      </p:sp>
      <p:cxnSp>
        <p:nvCxnSpPr>
          <p:cNvPr id="6" name="直接箭头连接符 5">
            <a:extLst>
              <a:ext uri="{FF2B5EF4-FFF2-40B4-BE49-F238E27FC236}">
                <a16:creationId xmlns:a16="http://schemas.microsoft.com/office/drawing/2014/main" id="{2B69C3FA-E642-4E02-8A13-47D24F4A0F2A}"/>
              </a:ext>
            </a:extLst>
          </p:cNvPr>
          <p:cNvCxnSpPr>
            <a:cxnSpLocks/>
          </p:cNvCxnSpPr>
          <p:nvPr/>
        </p:nvCxnSpPr>
        <p:spPr>
          <a:xfrm>
            <a:off x="5030476" y="2051029"/>
            <a:ext cx="0" cy="27662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9" name="文本框 8">
            <a:extLst>
              <a:ext uri="{FF2B5EF4-FFF2-40B4-BE49-F238E27FC236}">
                <a16:creationId xmlns:a16="http://schemas.microsoft.com/office/drawing/2014/main" id="{604BB3D1-E583-4C5E-81A7-CD8999EFE245}"/>
              </a:ext>
            </a:extLst>
          </p:cNvPr>
          <p:cNvSpPr txBox="1"/>
          <p:nvPr/>
        </p:nvSpPr>
        <p:spPr>
          <a:xfrm>
            <a:off x="6624850" y="1497031"/>
            <a:ext cx="877163" cy="369332"/>
          </a:xfrm>
          <a:prstGeom prst="rect">
            <a:avLst/>
          </a:prstGeom>
          <a:solidFill>
            <a:schemeClr val="accent5">
              <a:lumMod val="50000"/>
            </a:schemeClr>
          </a:solidFill>
          <a:ln>
            <a:solidFill>
              <a:schemeClr val="accent1">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zh-CN" altLang="en-US" dirty="0">
                <a:solidFill>
                  <a:schemeClr val="bg1"/>
                </a:solidFill>
              </a:rPr>
              <a:t>海森堡</a:t>
            </a:r>
          </a:p>
        </p:txBody>
      </p:sp>
      <p:cxnSp>
        <p:nvCxnSpPr>
          <p:cNvPr id="10" name="直接箭头连接符 9">
            <a:extLst>
              <a:ext uri="{FF2B5EF4-FFF2-40B4-BE49-F238E27FC236}">
                <a16:creationId xmlns:a16="http://schemas.microsoft.com/office/drawing/2014/main" id="{D77DBA02-55AF-43EA-A5CC-21247971BCDD}"/>
              </a:ext>
            </a:extLst>
          </p:cNvPr>
          <p:cNvCxnSpPr>
            <a:cxnSpLocks/>
          </p:cNvCxnSpPr>
          <p:nvPr/>
        </p:nvCxnSpPr>
        <p:spPr>
          <a:xfrm>
            <a:off x="6852285" y="1912719"/>
            <a:ext cx="0" cy="27662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1" name="直接箭头连接符 10">
            <a:extLst>
              <a:ext uri="{FF2B5EF4-FFF2-40B4-BE49-F238E27FC236}">
                <a16:creationId xmlns:a16="http://schemas.microsoft.com/office/drawing/2014/main" id="{D2CA252F-0399-4425-A10F-59C04972085E}"/>
              </a:ext>
            </a:extLst>
          </p:cNvPr>
          <p:cNvCxnSpPr>
            <a:cxnSpLocks/>
          </p:cNvCxnSpPr>
          <p:nvPr/>
        </p:nvCxnSpPr>
        <p:spPr>
          <a:xfrm>
            <a:off x="6157397" y="2010699"/>
            <a:ext cx="0" cy="27662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2" name="文本框 11">
            <a:extLst>
              <a:ext uri="{FF2B5EF4-FFF2-40B4-BE49-F238E27FC236}">
                <a16:creationId xmlns:a16="http://schemas.microsoft.com/office/drawing/2014/main" id="{F70F6532-0347-42E9-B793-46890EF474BA}"/>
              </a:ext>
            </a:extLst>
          </p:cNvPr>
          <p:cNvSpPr txBox="1"/>
          <p:nvPr/>
        </p:nvSpPr>
        <p:spPr>
          <a:xfrm>
            <a:off x="5698845" y="1581017"/>
            <a:ext cx="646331" cy="369332"/>
          </a:xfrm>
          <a:prstGeom prst="rect">
            <a:avLst/>
          </a:prstGeom>
          <a:solidFill>
            <a:schemeClr val="accent5">
              <a:lumMod val="50000"/>
            </a:schemeClr>
          </a:solidFill>
          <a:ln>
            <a:solidFill>
              <a:schemeClr val="accent1">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zh-CN" altLang="en-US" dirty="0">
                <a:solidFill>
                  <a:schemeClr val="bg1"/>
                </a:solidFill>
              </a:rPr>
              <a:t>泡利</a:t>
            </a:r>
          </a:p>
        </p:txBody>
      </p:sp>
      <p:sp>
        <p:nvSpPr>
          <p:cNvPr id="16" name="文本框 15">
            <a:extLst>
              <a:ext uri="{FF2B5EF4-FFF2-40B4-BE49-F238E27FC236}">
                <a16:creationId xmlns:a16="http://schemas.microsoft.com/office/drawing/2014/main" id="{CEF7D098-DDC6-4BA0-B131-6CC4BBFA191D}"/>
              </a:ext>
            </a:extLst>
          </p:cNvPr>
          <p:cNvSpPr txBox="1"/>
          <p:nvPr/>
        </p:nvSpPr>
        <p:spPr>
          <a:xfrm>
            <a:off x="8216462" y="2833008"/>
            <a:ext cx="646331" cy="369332"/>
          </a:xfrm>
          <a:prstGeom prst="rect">
            <a:avLst/>
          </a:prstGeom>
          <a:solidFill>
            <a:schemeClr val="accent5">
              <a:lumMod val="50000"/>
            </a:schemeClr>
          </a:solidFill>
          <a:ln>
            <a:solidFill>
              <a:schemeClr val="accent1">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zh-CN" altLang="en-US" dirty="0">
                <a:solidFill>
                  <a:schemeClr val="bg1"/>
                </a:solidFill>
              </a:rPr>
              <a:t>玻尔</a:t>
            </a:r>
          </a:p>
        </p:txBody>
      </p:sp>
      <p:cxnSp>
        <p:nvCxnSpPr>
          <p:cNvPr id="17" name="直接箭头连接符 16">
            <a:extLst>
              <a:ext uri="{FF2B5EF4-FFF2-40B4-BE49-F238E27FC236}">
                <a16:creationId xmlns:a16="http://schemas.microsoft.com/office/drawing/2014/main" id="{85FC80BF-6ABB-42AA-A4E8-CE9931DDC491}"/>
              </a:ext>
            </a:extLst>
          </p:cNvPr>
          <p:cNvCxnSpPr>
            <a:cxnSpLocks/>
          </p:cNvCxnSpPr>
          <p:nvPr/>
        </p:nvCxnSpPr>
        <p:spPr>
          <a:xfrm flipH="1">
            <a:off x="7727023" y="3105728"/>
            <a:ext cx="399221"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9" name="文本框 18">
            <a:extLst>
              <a:ext uri="{FF2B5EF4-FFF2-40B4-BE49-F238E27FC236}">
                <a16:creationId xmlns:a16="http://schemas.microsoft.com/office/drawing/2014/main" id="{80EB8047-A335-4E85-B238-7364EBBB5EC9}"/>
              </a:ext>
            </a:extLst>
          </p:cNvPr>
          <p:cNvSpPr txBox="1"/>
          <p:nvPr/>
        </p:nvSpPr>
        <p:spPr>
          <a:xfrm>
            <a:off x="3732255" y="1765683"/>
            <a:ext cx="877163" cy="369332"/>
          </a:xfrm>
          <a:prstGeom prst="rect">
            <a:avLst/>
          </a:prstGeom>
          <a:solidFill>
            <a:schemeClr val="accent5">
              <a:lumMod val="50000"/>
            </a:schemeClr>
          </a:solidFill>
          <a:ln>
            <a:solidFill>
              <a:schemeClr val="accent1">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zh-CN" altLang="en-US" dirty="0">
                <a:solidFill>
                  <a:schemeClr val="bg1"/>
                </a:solidFill>
              </a:rPr>
              <a:t>狄拉克</a:t>
            </a:r>
          </a:p>
        </p:txBody>
      </p:sp>
      <p:cxnSp>
        <p:nvCxnSpPr>
          <p:cNvPr id="20" name="直接箭头连接符 19">
            <a:extLst>
              <a:ext uri="{FF2B5EF4-FFF2-40B4-BE49-F238E27FC236}">
                <a16:creationId xmlns:a16="http://schemas.microsoft.com/office/drawing/2014/main" id="{2815B382-0DA7-438B-91F9-A8FD91B1B82B}"/>
              </a:ext>
            </a:extLst>
          </p:cNvPr>
          <p:cNvCxnSpPr>
            <a:cxnSpLocks/>
          </p:cNvCxnSpPr>
          <p:nvPr/>
        </p:nvCxnSpPr>
        <p:spPr>
          <a:xfrm>
            <a:off x="4488872" y="2189339"/>
            <a:ext cx="6106" cy="69176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8" name="文本框 17">
            <a:extLst>
              <a:ext uri="{FF2B5EF4-FFF2-40B4-BE49-F238E27FC236}">
                <a16:creationId xmlns:a16="http://schemas.microsoft.com/office/drawing/2014/main" id="{C02496B4-23D3-4056-83AA-BD0889E59A50}"/>
              </a:ext>
            </a:extLst>
          </p:cNvPr>
          <p:cNvSpPr txBox="1"/>
          <p:nvPr/>
        </p:nvSpPr>
        <p:spPr>
          <a:xfrm>
            <a:off x="1907077" y="4797170"/>
            <a:ext cx="877163" cy="369332"/>
          </a:xfrm>
          <a:prstGeom prst="rect">
            <a:avLst/>
          </a:prstGeom>
          <a:solidFill>
            <a:schemeClr val="accent5">
              <a:lumMod val="50000"/>
            </a:schemeClr>
          </a:solidFill>
          <a:ln>
            <a:solidFill>
              <a:schemeClr val="accent1">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zh-CN" altLang="en-US" dirty="0">
                <a:solidFill>
                  <a:schemeClr val="bg1"/>
                </a:solidFill>
              </a:rPr>
              <a:t>普朗克</a:t>
            </a:r>
          </a:p>
        </p:txBody>
      </p:sp>
      <p:cxnSp>
        <p:nvCxnSpPr>
          <p:cNvPr id="13" name="直接箭头连接符 12">
            <a:extLst>
              <a:ext uri="{FF2B5EF4-FFF2-40B4-BE49-F238E27FC236}">
                <a16:creationId xmlns:a16="http://schemas.microsoft.com/office/drawing/2014/main" id="{F8F3F7B6-704E-485E-8EF4-0BCDFFA9C232}"/>
              </a:ext>
            </a:extLst>
          </p:cNvPr>
          <p:cNvCxnSpPr>
            <a:stCxn id="18" idx="0"/>
          </p:cNvCxnSpPr>
          <p:nvPr/>
        </p:nvCxnSpPr>
        <p:spPr>
          <a:xfrm flipH="1" flipV="1">
            <a:off x="2281368" y="3804111"/>
            <a:ext cx="64291" cy="99305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1" name="文本框 20">
            <a:extLst>
              <a:ext uri="{FF2B5EF4-FFF2-40B4-BE49-F238E27FC236}">
                <a16:creationId xmlns:a16="http://schemas.microsoft.com/office/drawing/2014/main" id="{FB6CDEED-E493-4B2C-BFBE-A6D172B7A9CE}"/>
              </a:ext>
            </a:extLst>
          </p:cNvPr>
          <p:cNvSpPr txBox="1"/>
          <p:nvPr/>
        </p:nvSpPr>
        <p:spPr>
          <a:xfrm>
            <a:off x="2965488" y="4797170"/>
            <a:ext cx="1107996" cy="369332"/>
          </a:xfrm>
          <a:prstGeom prst="rect">
            <a:avLst/>
          </a:prstGeom>
          <a:solidFill>
            <a:schemeClr val="accent5">
              <a:lumMod val="50000"/>
            </a:schemeClr>
          </a:solidFill>
          <a:ln>
            <a:solidFill>
              <a:schemeClr val="accent1">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zh-CN" altLang="en-US" dirty="0">
                <a:solidFill>
                  <a:schemeClr val="bg1"/>
                </a:solidFill>
              </a:rPr>
              <a:t>居里夫人</a:t>
            </a:r>
          </a:p>
        </p:txBody>
      </p:sp>
      <p:cxnSp>
        <p:nvCxnSpPr>
          <p:cNvPr id="23" name="直接箭头连接符 22">
            <a:extLst>
              <a:ext uri="{FF2B5EF4-FFF2-40B4-BE49-F238E27FC236}">
                <a16:creationId xmlns:a16="http://schemas.microsoft.com/office/drawing/2014/main" id="{D4AAFDFC-D729-4C80-887A-3E914B24AC14}"/>
              </a:ext>
            </a:extLst>
          </p:cNvPr>
          <p:cNvCxnSpPr>
            <a:cxnSpLocks/>
          </p:cNvCxnSpPr>
          <p:nvPr/>
        </p:nvCxnSpPr>
        <p:spPr>
          <a:xfrm flipH="1" flipV="1">
            <a:off x="3045828" y="3813646"/>
            <a:ext cx="16181" cy="81258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4" name="文本框 23">
            <a:extLst>
              <a:ext uri="{FF2B5EF4-FFF2-40B4-BE49-F238E27FC236}">
                <a16:creationId xmlns:a16="http://schemas.microsoft.com/office/drawing/2014/main" id="{AA35E7C8-9390-48D5-9B9D-BD2CC8D8F401}"/>
              </a:ext>
            </a:extLst>
          </p:cNvPr>
          <p:cNvSpPr txBox="1"/>
          <p:nvPr/>
        </p:nvSpPr>
        <p:spPr>
          <a:xfrm>
            <a:off x="3565435" y="4338607"/>
            <a:ext cx="877163" cy="369332"/>
          </a:xfrm>
          <a:prstGeom prst="rect">
            <a:avLst/>
          </a:prstGeom>
          <a:solidFill>
            <a:schemeClr val="accent5">
              <a:lumMod val="50000"/>
            </a:schemeClr>
          </a:solidFill>
          <a:ln>
            <a:solidFill>
              <a:schemeClr val="accent1">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zh-CN" altLang="en-US" dirty="0">
                <a:solidFill>
                  <a:schemeClr val="bg1"/>
                </a:solidFill>
              </a:rPr>
              <a:t>洛伦兹</a:t>
            </a:r>
          </a:p>
        </p:txBody>
      </p:sp>
      <p:cxnSp>
        <p:nvCxnSpPr>
          <p:cNvPr id="25" name="直接箭头连接符 24">
            <a:extLst>
              <a:ext uri="{FF2B5EF4-FFF2-40B4-BE49-F238E27FC236}">
                <a16:creationId xmlns:a16="http://schemas.microsoft.com/office/drawing/2014/main" id="{783F1313-A225-4C53-8088-3E7D6AB0CF22}"/>
              </a:ext>
            </a:extLst>
          </p:cNvPr>
          <p:cNvCxnSpPr>
            <a:cxnSpLocks/>
          </p:cNvCxnSpPr>
          <p:nvPr/>
        </p:nvCxnSpPr>
        <p:spPr>
          <a:xfrm flipV="1">
            <a:off x="3869348" y="3719505"/>
            <a:ext cx="1" cy="65301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7" name="直接箭头连接符 26">
            <a:extLst>
              <a:ext uri="{FF2B5EF4-FFF2-40B4-BE49-F238E27FC236}">
                <a16:creationId xmlns:a16="http://schemas.microsoft.com/office/drawing/2014/main" id="{0D126B07-95EA-46BB-A390-6044A85F4C50}"/>
              </a:ext>
            </a:extLst>
          </p:cNvPr>
          <p:cNvCxnSpPr>
            <a:cxnSpLocks/>
          </p:cNvCxnSpPr>
          <p:nvPr/>
        </p:nvCxnSpPr>
        <p:spPr>
          <a:xfrm flipV="1">
            <a:off x="6022010" y="3202340"/>
            <a:ext cx="1" cy="65301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8" name="文本框 27">
            <a:extLst>
              <a:ext uri="{FF2B5EF4-FFF2-40B4-BE49-F238E27FC236}">
                <a16:creationId xmlns:a16="http://schemas.microsoft.com/office/drawing/2014/main" id="{CB6BDDBE-0590-4655-9053-D74F6521A1F2}"/>
              </a:ext>
            </a:extLst>
          </p:cNvPr>
          <p:cNvSpPr txBox="1"/>
          <p:nvPr/>
        </p:nvSpPr>
        <p:spPr>
          <a:xfrm>
            <a:off x="5718815" y="3861346"/>
            <a:ext cx="1107996" cy="369332"/>
          </a:xfrm>
          <a:prstGeom prst="rect">
            <a:avLst/>
          </a:prstGeom>
          <a:solidFill>
            <a:schemeClr val="accent5">
              <a:lumMod val="50000"/>
            </a:schemeClr>
          </a:solidFill>
          <a:ln>
            <a:solidFill>
              <a:schemeClr val="accent1">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zh-CN" altLang="en-US" dirty="0">
                <a:solidFill>
                  <a:schemeClr val="bg1"/>
                </a:solidFill>
              </a:rPr>
              <a:t>德布罗意</a:t>
            </a:r>
          </a:p>
        </p:txBody>
      </p:sp>
      <p:sp>
        <p:nvSpPr>
          <p:cNvPr id="29" name="文本框 28">
            <a:extLst>
              <a:ext uri="{FF2B5EF4-FFF2-40B4-BE49-F238E27FC236}">
                <a16:creationId xmlns:a16="http://schemas.microsoft.com/office/drawing/2014/main" id="{A7E27672-1967-45AB-B1A7-C5BA89501832}"/>
              </a:ext>
            </a:extLst>
          </p:cNvPr>
          <p:cNvSpPr txBox="1"/>
          <p:nvPr/>
        </p:nvSpPr>
        <p:spPr>
          <a:xfrm>
            <a:off x="7963746" y="2403326"/>
            <a:ext cx="652743" cy="369332"/>
          </a:xfrm>
          <a:prstGeom prst="rect">
            <a:avLst/>
          </a:prstGeom>
          <a:solidFill>
            <a:schemeClr val="accent5">
              <a:lumMod val="50000"/>
            </a:schemeClr>
          </a:solidFill>
          <a:ln>
            <a:solidFill>
              <a:schemeClr val="accent1">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zh-CN" altLang="en-US" dirty="0">
                <a:solidFill>
                  <a:schemeClr val="bg1"/>
                </a:solidFill>
              </a:rPr>
              <a:t>玻恩</a:t>
            </a:r>
          </a:p>
        </p:txBody>
      </p:sp>
      <p:cxnSp>
        <p:nvCxnSpPr>
          <p:cNvPr id="31" name="直接箭头连接符 30">
            <a:extLst>
              <a:ext uri="{FF2B5EF4-FFF2-40B4-BE49-F238E27FC236}">
                <a16:creationId xmlns:a16="http://schemas.microsoft.com/office/drawing/2014/main" id="{AE7811D0-2988-47E2-ADF5-772B4D06719A}"/>
              </a:ext>
            </a:extLst>
          </p:cNvPr>
          <p:cNvCxnSpPr>
            <a:cxnSpLocks/>
          </p:cNvCxnSpPr>
          <p:nvPr/>
        </p:nvCxnSpPr>
        <p:spPr>
          <a:xfrm flipH="1">
            <a:off x="6988793" y="2666988"/>
            <a:ext cx="937840" cy="35068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34" name="文本框 33">
            <a:extLst>
              <a:ext uri="{FF2B5EF4-FFF2-40B4-BE49-F238E27FC236}">
                <a16:creationId xmlns:a16="http://schemas.microsoft.com/office/drawing/2014/main" id="{A397A9DA-9560-4B6F-8B1E-AE9C9C96239D}"/>
              </a:ext>
            </a:extLst>
          </p:cNvPr>
          <p:cNvSpPr txBox="1"/>
          <p:nvPr/>
        </p:nvSpPr>
        <p:spPr>
          <a:xfrm>
            <a:off x="7910158" y="1818348"/>
            <a:ext cx="877163" cy="369332"/>
          </a:xfrm>
          <a:prstGeom prst="rect">
            <a:avLst/>
          </a:prstGeom>
          <a:solidFill>
            <a:schemeClr val="accent5">
              <a:lumMod val="50000"/>
            </a:schemeClr>
          </a:solidFill>
          <a:ln>
            <a:solidFill>
              <a:schemeClr val="accent1">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zh-CN" altLang="en-US" dirty="0">
                <a:solidFill>
                  <a:schemeClr val="bg1"/>
                </a:solidFill>
              </a:rPr>
              <a:t>布里渊</a:t>
            </a:r>
          </a:p>
        </p:txBody>
      </p:sp>
      <p:cxnSp>
        <p:nvCxnSpPr>
          <p:cNvPr id="35" name="直接箭头连接符 34">
            <a:extLst>
              <a:ext uri="{FF2B5EF4-FFF2-40B4-BE49-F238E27FC236}">
                <a16:creationId xmlns:a16="http://schemas.microsoft.com/office/drawing/2014/main" id="{29DC0309-2A2D-40C0-95B5-A7AF29EECFFF}"/>
              </a:ext>
            </a:extLst>
          </p:cNvPr>
          <p:cNvCxnSpPr>
            <a:cxnSpLocks/>
          </p:cNvCxnSpPr>
          <p:nvPr/>
        </p:nvCxnSpPr>
        <p:spPr>
          <a:xfrm flipH="1">
            <a:off x="7581197" y="2070030"/>
            <a:ext cx="302889" cy="29071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36" name="文本框 35">
            <a:extLst>
              <a:ext uri="{FF2B5EF4-FFF2-40B4-BE49-F238E27FC236}">
                <a16:creationId xmlns:a16="http://schemas.microsoft.com/office/drawing/2014/main" id="{CEA3453A-B4A4-472B-B6DB-AFA854FFF048}"/>
              </a:ext>
            </a:extLst>
          </p:cNvPr>
          <p:cNvSpPr txBox="1"/>
          <p:nvPr/>
        </p:nvSpPr>
        <p:spPr>
          <a:xfrm>
            <a:off x="629005" y="1608365"/>
            <a:ext cx="2662908" cy="461665"/>
          </a:xfrm>
          <a:prstGeom prst="rect">
            <a:avLst/>
          </a:prstGeom>
          <a:noFill/>
        </p:spPr>
        <p:txBody>
          <a:bodyPr wrap="none" rtlCol="0">
            <a:spAutoFit/>
          </a:bodyPr>
          <a:lstStyle/>
          <a:p>
            <a:r>
              <a:rPr lang="en-US" altLang="zh-CN" sz="2400" b="1" dirty="0"/>
              <a:t>1927</a:t>
            </a:r>
            <a:r>
              <a:rPr lang="zh-CN" altLang="en-US" sz="2400" b="1" dirty="0"/>
              <a:t>年索尔维会议</a:t>
            </a:r>
          </a:p>
        </p:txBody>
      </p:sp>
      <p:sp>
        <p:nvSpPr>
          <p:cNvPr id="30" name="文本框 3">
            <a:extLst>
              <a:ext uri="{FF2B5EF4-FFF2-40B4-BE49-F238E27FC236}">
                <a16:creationId xmlns:a16="http://schemas.microsoft.com/office/drawing/2014/main" id="{B3136DB5-353D-49BD-8CD2-5CC4CA53A869}"/>
              </a:ext>
            </a:extLst>
          </p:cNvPr>
          <p:cNvSpPr txBox="1"/>
          <p:nvPr/>
        </p:nvSpPr>
        <p:spPr>
          <a:xfrm>
            <a:off x="228230" y="168511"/>
            <a:ext cx="2339102" cy="523220"/>
          </a:xfrm>
          <a:prstGeom prst="rect">
            <a:avLst/>
          </a:prstGeom>
          <a:noFill/>
        </p:spPr>
        <p:txBody>
          <a:bodyPr wrap="none" rtlCol="0">
            <a:spAutoFit/>
          </a:bodyPr>
          <a:lstStyle/>
          <a:p>
            <a:pPr algn="ctr"/>
            <a:r>
              <a:rPr lang="zh-CN" altLang="en-US" sz="2800" b="1" dirty="0">
                <a:latin typeface="微软雅黑" panose="020B0503020204020204" pitchFamily="34" charset="-122"/>
                <a:ea typeface="微软雅黑" panose="020B0503020204020204" pitchFamily="34" charset="-122"/>
              </a:rPr>
              <a:t>量子力学初步</a:t>
            </a:r>
            <a:endParaRPr lang="en-US" altLang="zh-CN" sz="2800" b="1"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359378D5-547E-D35C-9489-E3A8DC68A6AF}"/>
              </a:ext>
            </a:extLst>
          </p:cNvPr>
          <p:cNvSpPr txBox="1"/>
          <p:nvPr/>
        </p:nvSpPr>
        <p:spPr>
          <a:xfrm>
            <a:off x="796487" y="6080139"/>
            <a:ext cx="2169184" cy="369332"/>
          </a:xfrm>
          <a:prstGeom prst="rect">
            <a:avLst/>
          </a:prstGeom>
          <a:noFill/>
          <a:ln>
            <a:solidFill>
              <a:schemeClr val="accent1"/>
            </a:solidFill>
          </a:ln>
        </p:spPr>
        <p:txBody>
          <a:bodyPr wrap="none" rtlCol="0">
            <a:spAutoFit/>
          </a:bodyPr>
          <a:lstStyle/>
          <a:p>
            <a:r>
              <a:rPr lang="zh-CN" altLang="en-US" b="1" dirty="0">
                <a:latin typeface="微软雅黑" panose="020B0503020204020204" pitchFamily="34" charset="-122"/>
                <a:ea typeface="微软雅黑" panose="020B0503020204020204" pitchFamily="34" charset="-122"/>
              </a:rPr>
              <a:t>开尔文的 </a:t>
            </a:r>
            <a:r>
              <a:rPr lang="zh-CN" altLang="en-US" b="1" dirty="0">
                <a:solidFill>
                  <a:srgbClr val="FF0000"/>
                </a:solidFill>
                <a:latin typeface="微软雅黑" panose="020B0503020204020204" pitchFamily="34" charset="-122"/>
                <a:ea typeface="微软雅黑" panose="020B0503020204020204" pitchFamily="34" charset="-122"/>
              </a:rPr>
              <a:t>两朵乌云 </a:t>
            </a:r>
          </a:p>
        </p:txBody>
      </p:sp>
      <p:sp>
        <p:nvSpPr>
          <p:cNvPr id="5" name="文本框 4">
            <a:extLst>
              <a:ext uri="{FF2B5EF4-FFF2-40B4-BE49-F238E27FC236}">
                <a16:creationId xmlns:a16="http://schemas.microsoft.com/office/drawing/2014/main" id="{F667704D-F5BA-D5BD-74EB-DC97457FED10}"/>
              </a:ext>
            </a:extLst>
          </p:cNvPr>
          <p:cNvSpPr txBox="1"/>
          <p:nvPr/>
        </p:nvSpPr>
        <p:spPr>
          <a:xfrm>
            <a:off x="2010431" y="5728796"/>
            <a:ext cx="2792752" cy="369332"/>
          </a:xfrm>
          <a:prstGeom prst="rect">
            <a:avLst/>
          </a:prstGeom>
          <a:noFill/>
          <a:ln>
            <a:solidFill>
              <a:schemeClr val="accent1"/>
            </a:solidFill>
          </a:ln>
        </p:spPr>
        <p:txBody>
          <a:bodyPr wrap="none" rtlCol="0">
            <a:spAutoFit/>
          </a:bodyPr>
          <a:lstStyle/>
          <a:p>
            <a:r>
              <a:rPr lang="zh-CN" altLang="en-US" b="1" dirty="0">
                <a:latin typeface="微软雅黑" panose="020B0503020204020204" pitchFamily="34" charset="-122"/>
                <a:ea typeface="微软雅黑" panose="020B0503020204020204" pitchFamily="34" charset="-122"/>
              </a:rPr>
              <a:t>光的 波动说和粒子说之争</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7925BCFB-18EB-BF94-C3A0-D1D9D17459F0}"/>
              </a:ext>
            </a:extLst>
          </p:cNvPr>
          <p:cNvSpPr txBox="1"/>
          <p:nvPr/>
        </p:nvSpPr>
        <p:spPr>
          <a:xfrm>
            <a:off x="3587069" y="6051247"/>
            <a:ext cx="1569660" cy="369332"/>
          </a:xfrm>
          <a:prstGeom prst="rect">
            <a:avLst/>
          </a:prstGeom>
          <a:noFill/>
          <a:ln>
            <a:solidFill>
              <a:schemeClr val="accent1"/>
            </a:solidFill>
          </a:ln>
        </p:spPr>
        <p:txBody>
          <a:bodyPr wrap="none" rtlCol="0">
            <a:spAutoFit/>
          </a:bodyPr>
          <a:lstStyle/>
          <a:p>
            <a:r>
              <a:rPr lang="zh-CN" altLang="en-US" b="1" dirty="0">
                <a:latin typeface="微软雅黑" panose="020B0503020204020204" pitchFamily="34" charset="-122"/>
                <a:ea typeface="微软雅黑" panose="020B0503020204020204" pitchFamily="34" charset="-122"/>
              </a:rPr>
              <a:t>双缝干涉实验</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27067A27-EA68-5006-D654-A98F91F94919}"/>
              </a:ext>
            </a:extLst>
          </p:cNvPr>
          <p:cNvSpPr txBox="1"/>
          <p:nvPr/>
        </p:nvSpPr>
        <p:spPr>
          <a:xfrm>
            <a:off x="5149338" y="5958724"/>
            <a:ext cx="1569660" cy="369332"/>
          </a:xfrm>
          <a:prstGeom prst="rect">
            <a:avLst/>
          </a:prstGeom>
          <a:noFill/>
          <a:ln>
            <a:solidFill>
              <a:schemeClr val="accent1"/>
            </a:solidFill>
          </a:ln>
        </p:spPr>
        <p:txBody>
          <a:bodyPr wrap="none" rtlCol="0">
            <a:spAutoFit/>
          </a:bodyPr>
          <a:lstStyle/>
          <a:p>
            <a:r>
              <a:rPr lang="zh-CN" altLang="en-US" b="1" dirty="0">
                <a:latin typeface="微软雅黑" panose="020B0503020204020204" pitchFamily="34" charset="-122"/>
                <a:ea typeface="微软雅黑" panose="020B0503020204020204" pitchFamily="34" charset="-122"/>
              </a:rPr>
              <a:t>哥本哈根学派</a:t>
            </a:r>
          </a:p>
        </p:txBody>
      </p:sp>
      <p:sp>
        <p:nvSpPr>
          <p:cNvPr id="14" name="文本框 13">
            <a:extLst>
              <a:ext uri="{FF2B5EF4-FFF2-40B4-BE49-F238E27FC236}">
                <a16:creationId xmlns:a16="http://schemas.microsoft.com/office/drawing/2014/main" id="{F8909F21-17AA-F255-7CE6-204233767E9B}"/>
              </a:ext>
            </a:extLst>
          </p:cNvPr>
          <p:cNvSpPr txBox="1"/>
          <p:nvPr/>
        </p:nvSpPr>
        <p:spPr>
          <a:xfrm>
            <a:off x="6624918" y="5686183"/>
            <a:ext cx="1338828" cy="369332"/>
          </a:xfrm>
          <a:prstGeom prst="rect">
            <a:avLst/>
          </a:prstGeom>
          <a:noFill/>
          <a:ln>
            <a:solidFill>
              <a:schemeClr val="accent1"/>
            </a:solidFill>
          </a:ln>
        </p:spPr>
        <p:txBody>
          <a:bodyPr wrap="none" rtlCol="0">
            <a:spAutoFit/>
          </a:bodyPr>
          <a:lstStyle/>
          <a:p>
            <a:r>
              <a:rPr lang="zh-CN" altLang="en-US" b="1" dirty="0">
                <a:latin typeface="微软雅黑" panose="020B0503020204020204" pitchFamily="34" charset="-122"/>
                <a:ea typeface="微软雅黑" panose="020B0503020204020204" pitchFamily="34" charset="-122"/>
              </a:rPr>
              <a:t>薛定谔的猫</a:t>
            </a:r>
          </a:p>
        </p:txBody>
      </p:sp>
    </p:spTree>
    <p:extLst>
      <p:ext uri="{BB962C8B-B14F-4D97-AF65-F5344CB8AC3E}">
        <p14:creationId xmlns:p14="http://schemas.microsoft.com/office/powerpoint/2010/main" val="3055054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p:cNvSpPr txBox="1"/>
          <p:nvPr/>
        </p:nvSpPr>
        <p:spPr>
          <a:xfrm>
            <a:off x="304385" y="193274"/>
            <a:ext cx="1988045" cy="523220"/>
          </a:xfrm>
          <a:prstGeom prst="rect">
            <a:avLst/>
          </a:prstGeom>
          <a:noFill/>
        </p:spPr>
        <p:txBody>
          <a:bodyPr wrap="none" rtlCol="0">
            <a:spAutoFit/>
          </a:bodyPr>
          <a:lstStyle/>
          <a:p>
            <a:pPr algn="ctr"/>
            <a:r>
              <a:rPr lang="zh-CN" altLang="en-US" sz="2800" b="1" dirty="0">
                <a:latin typeface="微软雅黑" panose="020B0503020204020204" pitchFamily="34" charset="-122"/>
                <a:ea typeface="微软雅黑" panose="020B0503020204020204" pitchFamily="34" charset="-122"/>
              </a:rPr>
              <a:t>能量量子化</a:t>
            </a:r>
            <a:endParaRPr lang="en-US" altLang="zh-CN" sz="28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64754" y="1021756"/>
            <a:ext cx="2621230" cy="400110"/>
          </a:xfrm>
          <a:prstGeom prst="rect">
            <a:avLst/>
          </a:prstGeom>
          <a:noFill/>
        </p:spPr>
        <p:txBody>
          <a:bodyPr wrap="none" rtlCol="0">
            <a:spAutoFit/>
          </a:bodyPr>
          <a:lstStyle/>
          <a:p>
            <a:r>
              <a:rPr lang="zh-CN" altLang="en-US" sz="2000" b="1" dirty="0">
                <a:solidFill>
                  <a:srgbClr val="0000FF"/>
                </a:solidFill>
                <a:latin typeface="黑体" panose="02010609060101010101" pitchFamily="49" charset="-122"/>
                <a:ea typeface="黑体" panose="02010609060101010101" pitchFamily="49" charset="-122"/>
              </a:rPr>
              <a:t>黑体辐射 （普朗克）</a:t>
            </a:r>
          </a:p>
        </p:txBody>
      </p:sp>
      <p:sp>
        <p:nvSpPr>
          <p:cNvPr id="11" name="矩形 10"/>
          <p:cNvSpPr/>
          <p:nvPr/>
        </p:nvSpPr>
        <p:spPr>
          <a:xfrm>
            <a:off x="2613891" y="1474646"/>
            <a:ext cx="6530109" cy="1754326"/>
          </a:xfrm>
          <a:prstGeom prst="rect">
            <a:avLst/>
          </a:prstGeom>
        </p:spPr>
        <p:txBody>
          <a:bodyPr wrap="square">
            <a:sp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任何物体都具有不断辐射、吸收、发射电磁波的本领。辐射出去的电磁波在各个波段是不同的，也就是具有一定的谱分布。这种谱分布与物体本身的特性及其温度有关，因而被称之为</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热辐射</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。为了研究不依赖于物质具体物性的热辐射规律，物理学家们定义了一种理想物体</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黑体（</a:t>
            </a:r>
            <a:r>
              <a:rPr lang="en-US" altLang="zh-CN" dirty="0">
                <a:latin typeface="Times New Roman" panose="02020603050405020304" pitchFamily="18" charset="0"/>
                <a:ea typeface="黑体" panose="02010609060101010101" pitchFamily="49" charset="-122"/>
                <a:cs typeface="Times New Roman" panose="02020603050405020304" pitchFamily="18" charset="0"/>
              </a:rPr>
              <a:t>black body</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），以此作为热辐射研究的标准物体</a:t>
            </a:r>
          </a:p>
        </p:txBody>
      </p:sp>
      <p:pic>
        <p:nvPicPr>
          <p:cNvPr id="16" name="Picture 4" descr="Max Planck 1933.jpg"/>
          <p:cNvPicPr>
            <a:picLocks noChangeAspect="1" noChangeArrowheads="1"/>
          </p:cNvPicPr>
          <p:nvPr/>
        </p:nvPicPr>
        <p:blipFill>
          <a:blip r:embed="rId3" cstate="print"/>
          <a:srcRect/>
          <a:stretch>
            <a:fillRect/>
          </a:stretch>
        </p:blipFill>
        <p:spPr bwMode="auto">
          <a:xfrm>
            <a:off x="511266" y="1582008"/>
            <a:ext cx="1781164" cy="2208644"/>
          </a:xfrm>
          <a:prstGeom prst="rect">
            <a:avLst/>
          </a:prstGeom>
          <a:noFill/>
        </p:spPr>
      </p:pic>
      <p:sp>
        <p:nvSpPr>
          <p:cNvPr id="17" name="矩形 16"/>
          <p:cNvSpPr/>
          <p:nvPr/>
        </p:nvSpPr>
        <p:spPr>
          <a:xfrm>
            <a:off x="2728092" y="3228972"/>
            <a:ext cx="5968472" cy="369332"/>
          </a:xfrm>
          <a:prstGeom prst="rect">
            <a:avLst/>
          </a:prstGeom>
        </p:spPr>
        <p:txBody>
          <a:bodyPr wrap="square">
            <a:spAutoFit/>
          </a:bodyPr>
          <a:lstStyle/>
          <a:p>
            <a:r>
              <a:rPr lang="zh-CN" altLang="en-US" dirty="0">
                <a:latin typeface="华文楷体" pitchFamily="2" charset="-122"/>
                <a:ea typeface="华文楷体" pitchFamily="2" charset="-122"/>
              </a:rPr>
              <a:t>从加热物理表面发出的热辐射是不连续的，是量子的</a:t>
            </a:r>
            <a:r>
              <a:rPr lang="en-US" altLang="zh-CN" dirty="0">
                <a:latin typeface="华文楷体" pitchFamily="2" charset="-122"/>
                <a:ea typeface="华文楷体" pitchFamily="2" charset="-122"/>
              </a:rPr>
              <a:t>!</a:t>
            </a:r>
            <a:endParaRPr lang="zh-CN" altLang="en-US" dirty="0"/>
          </a:p>
        </p:txBody>
      </p:sp>
      <mc:AlternateContent xmlns:mc="http://schemas.openxmlformats.org/markup-compatibility/2006" xmlns:a14="http://schemas.microsoft.com/office/drawing/2010/main">
        <mc:Choice Requires="a14">
          <p:sp>
            <p:nvSpPr>
              <p:cNvPr id="18" name="文本框 17"/>
              <p:cNvSpPr txBox="1"/>
              <p:nvPr/>
            </p:nvSpPr>
            <p:spPr>
              <a:xfrm>
                <a:off x="4017439" y="3718351"/>
                <a:ext cx="7913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r>
                        <a:rPr lang="en-US" altLang="zh-CN" i="1" smtClean="0">
                          <a:latin typeface="Cambria Math" panose="02040503050406030204" pitchFamily="18" charset="0"/>
                        </a:rPr>
                        <m:t>=</m:t>
                      </m:r>
                      <m:r>
                        <a:rPr lang="en-US" altLang="zh-CN" b="1" i="1">
                          <a:latin typeface="Cambria Math" panose="02040503050406030204" pitchFamily="18" charset="0"/>
                        </a:rPr>
                        <m:t>𝒉</m:t>
                      </m:r>
                      <m:r>
                        <a:rPr lang="en-US" altLang="zh-CN" b="1" i="1" smtClean="0">
                          <a:latin typeface="Cambria Math" panose="02040503050406030204" pitchFamily="18" charset="0"/>
                        </a:rPr>
                        <m:t>𝒗</m:t>
                      </m:r>
                    </m:oMath>
                  </m:oMathPara>
                </a14:m>
                <a:endParaRPr lang="zh-CN" alt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4017439" y="3718351"/>
                <a:ext cx="791307" cy="276999"/>
              </a:xfrm>
              <a:prstGeom prst="rect">
                <a:avLst/>
              </a:prstGeom>
              <a:blipFill>
                <a:blip r:embed="rId4"/>
                <a:stretch>
                  <a:fillRect l="-6154" t="-2222" r="-4615" b="-8889"/>
                </a:stretch>
              </a:blipFill>
            </p:spPr>
            <p:txBody>
              <a:bodyPr/>
              <a:lstStyle/>
              <a:p>
                <a:r>
                  <a:rPr lang="zh-CN" altLang="en-US">
                    <a:noFill/>
                  </a:rPr>
                  <a:t> </a:t>
                </a:r>
              </a:p>
            </p:txBody>
          </p:sp>
        </mc:Fallback>
      </mc:AlternateContent>
      <p:sp>
        <p:nvSpPr>
          <p:cNvPr id="19" name="文本框 18"/>
          <p:cNvSpPr txBox="1"/>
          <p:nvPr/>
        </p:nvSpPr>
        <p:spPr>
          <a:xfrm>
            <a:off x="2728092" y="3639136"/>
            <a:ext cx="1107996" cy="369332"/>
          </a:xfrm>
          <a:prstGeom prst="rect">
            <a:avLst/>
          </a:prstGeom>
          <a:noFill/>
        </p:spPr>
        <p:txBody>
          <a:bodyPr wrap="none" rtlCol="0">
            <a:spAutoFit/>
          </a:bodyPr>
          <a:lstStyle/>
          <a:p>
            <a:r>
              <a:rPr lang="zh-CN" altLang="en-US" dirty="0"/>
              <a:t>光子能量</a:t>
            </a:r>
          </a:p>
        </p:txBody>
      </p:sp>
      <p:graphicFrame>
        <p:nvGraphicFramePr>
          <p:cNvPr id="20" name="Object 4"/>
          <p:cNvGraphicFramePr>
            <a:graphicFrameLocks noChangeAspect="1"/>
          </p:cNvGraphicFramePr>
          <p:nvPr>
            <p:extLst>
              <p:ext uri="{D42A27DB-BD31-4B8C-83A1-F6EECF244321}">
                <p14:modId xmlns:p14="http://schemas.microsoft.com/office/powerpoint/2010/main" val="1721613493"/>
              </p:ext>
            </p:extLst>
          </p:nvPr>
        </p:nvGraphicFramePr>
        <p:xfrm>
          <a:off x="5558725" y="3610233"/>
          <a:ext cx="2581275" cy="430213"/>
        </p:xfrm>
        <a:graphic>
          <a:graphicData uri="http://schemas.openxmlformats.org/presentationml/2006/ole">
            <mc:AlternateContent xmlns:mc="http://schemas.openxmlformats.org/markup-compatibility/2006">
              <mc:Choice xmlns:v="urn:schemas-microsoft-com:vml" Requires="v">
                <p:oleObj spid="_x0000_s2051" name="Equation" r:id="rId5" imgW="1371600" imgH="228600" progId="Equation.DSMT4">
                  <p:embed/>
                </p:oleObj>
              </mc:Choice>
              <mc:Fallback>
                <p:oleObj name="Equation" r:id="rId5" imgW="1371600" imgH="228600" progId="Equation.DSMT4">
                  <p:embed/>
                  <p:pic>
                    <p:nvPicPr>
                      <p:cNvPr id="7066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8725" y="3610233"/>
                        <a:ext cx="2581275" cy="430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矩形 9"/>
          <p:cNvSpPr/>
          <p:nvPr/>
        </p:nvSpPr>
        <p:spPr>
          <a:xfrm>
            <a:off x="402359" y="3937908"/>
            <a:ext cx="2377574" cy="2031325"/>
          </a:xfrm>
          <a:prstGeom prst="rect">
            <a:avLst/>
          </a:prstGeom>
        </p:spPr>
        <p:txBody>
          <a:bodyPr wrap="square">
            <a:spAutoFit/>
          </a:bodyPr>
          <a:lstStyle/>
          <a:p>
            <a:r>
              <a:rPr lang="en-US" altLang="zh-CN" b="1" dirty="0"/>
              <a:t>Max Planck</a:t>
            </a:r>
            <a:r>
              <a:rPr lang="en-US" altLang="zh-CN" dirty="0"/>
              <a:t>, (1858 –1947) a German theoretical physicist who originated quantum theory, which won him the </a:t>
            </a:r>
            <a:r>
              <a:rPr lang="en-US" altLang="zh-CN" dirty="0">
                <a:solidFill>
                  <a:srgbClr val="FF0000"/>
                </a:solidFill>
              </a:rPr>
              <a:t>Nobel Prize in Physics in 1918 </a:t>
            </a:r>
          </a:p>
        </p:txBody>
      </p:sp>
      <p:pic>
        <p:nvPicPr>
          <p:cNvPr id="2059" name="Picture 11" descr="https://gimg2.baidu.com/image_search/src=http%3A%2F%2Fwww.51wendang.com%2Fpic%2F3bf49c27470e000e62cb867b%2F10-810-jpg_6-1080-0-0-1080.jpg&amp;refer=http%3A%2F%2Fwww.51wendang.com&amp;app=2002&amp;size=f9999,10000&amp;q=a80&amp;n=0&amp;g=0n&amp;fmt=jpeg?sec=1636425081&amp;t=3310c0f1254b2e9676feae63fc18e7aa">
            <a:extLst>
              <a:ext uri="{FF2B5EF4-FFF2-40B4-BE49-F238E27FC236}">
                <a16:creationId xmlns:a16="http://schemas.microsoft.com/office/drawing/2014/main" id="{0C502856-CDA4-4A05-A514-26A991F2037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7720"/>
          <a:stretch/>
        </p:blipFill>
        <p:spPr bwMode="auto">
          <a:xfrm>
            <a:off x="2870608" y="4011240"/>
            <a:ext cx="3679349" cy="254648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6B95390A-46BF-9996-9E15-BF4E698331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9034" y="4562134"/>
            <a:ext cx="2000044" cy="782874"/>
          </a:xfrm>
          <a:prstGeom prst="rect">
            <a:avLst/>
          </a:prstGeom>
        </p:spPr>
      </p:pic>
      <p:sp>
        <p:nvSpPr>
          <p:cNvPr id="6" name="文本框 5">
            <a:extLst>
              <a:ext uri="{FF2B5EF4-FFF2-40B4-BE49-F238E27FC236}">
                <a16:creationId xmlns:a16="http://schemas.microsoft.com/office/drawing/2014/main" id="{6AD32C40-50E9-E840-A674-A323C845A9DD}"/>
              </a:ext>
            </a:extLst>
          </p:cNvPr>
          <p:cNvSpPr txBox="1"/>
          <p:nvPr/>
        </p:nvSpPr>
        <p:spPr>
          <a:xfrm>
            <a:off x="4248834" y="6121530"/>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波长</a:t>
            </a:r>
          </a:p>
        </p:txBody>
      </p:sp>
      <p:sp>
        <p:nvSpPr>
          <p:cNvPr id="7" name="文本框 6">
            <a:extLst>
              <a:ext uri="{FF2B5EF4-FFF2-40B4-BE49-F238E27FC236}">
                <a16:creationId xmlns:a16="http://schemas.microsoft.com/office/drawing/2014/main" id="{CA696BE1-8B0B-A388-F39E-00BFEC6B2F6A}"/>
              </a:ext>
            </a:extLst>
          </p:cNvPr>
          <p:cNvSpPr txBox="1"/>
          <p:nvPr/>
        </p:nvSpPr>
        <p:spPr>
          <a:xfrm rot="16200000">
            <a:off x="2543426" y="5002025"/>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能量密度</a:t>
            </a:r>
          </a:p>
        </p:txBody>
      </p:sp>
    </p:spTree>
    <p:extLst>
      <p:ext uri="{BB962C8B-B14F-4D97-AF65-F5344CB8AC3E}">
        <p14:creationId xmlns:p14="http://schemas.microsoft.com/office/powerpoint/2010/main" val="1045136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7200" y="954841"/>
            <a:ext cx="2877711" cy="400110"/>
          </a:xfrm>
          <a:prstGeom prst="rect">
            <a:avLst/>
          </a:prstGeom>
          <a:noFill/>
        </p:spPr>
        <p:txBody>
          <a:bodyPr wrap="none" rtlCol="0">
            <a:spAutoFit/>
          </a:bodyPr>
          <a:lstStyle/>
          <a:p>
            <a:r>
              <a:rPr lang="zh-CN" altLang="en-US" sz="2000" b="1" dirty="0">
                <a:solidFill>
                  <a:srgbClr val="0000FF"/>
                </a:solidFill>
                <a:latin typeface="黑体" panose="02010609060101010101" pitchFamily="49" charset="-122"/>
                <a:ea typeface="黑体" panose="02010609060101010101" pitchFamily="49" charset="-122"/>
              </a:rPr>
              <a:t>光电效应 （爱因斯坦）</a:t>
            </a:r>
          </a:p>
        </p:txBody>
      </p:sp>
      <p:pic>
        <p:nvPicPr>
          <p:cNvPr id="3" name="Picture 2" descr="http://e.hiphotos.baidu.com/baike/w%3D268/sign=3d97569e80025aafd33279cdc3ecab8d/2f738bd4b31c87014d0fa2b8257f9e2f0708ff37.jpg"/>
          <p:cNvPicPr>
            <a:picLocks noChangeAspect="1" noChangeArrowheads="1"/>
          </p:cNvPicPr>
          <p:nvPr/>
        </p:nvPicPr>
        <p:blipFill>
          <a:blip r:embed="rId3"/>
          <a:srcRect/>
          <a:stretch>
            <a:fillRect/>
          </a:stretch>
        </p:blipFill>
        <p:spPr bwMode="auto">
          <a:xfrm>
            <a:off x="1514798" y="1177827"/>
            <a:ext cx="2679700" cy="1928812"/>
          </a:xfrm>
          <a:prstGeom prst="rect">
            <a:avLst/>
          </a:prstGeom>
          <a:noFill/>
          <a:ln w="9525">
            <a:noFill/>
            <a:miter lim="800000"/>
            <a:headEnd/>
            <a:tailEnd/>
          </a:ln>
        </p:spPr>
      </p:pic>
      <p:pic>
        <p:nvPicPr>
          <p:cNvPr id="4" name="图片 3"/>
          <p:cNvPicPr>
            <a:picLocks noChangeAspect="1"/>
          </p:cNvPicPr>
          <p:nvPr/>
        </p:nvPicPr>
        <p:blipFill>
          <a:blip r:embed="rId4"/>
          <a:srcRect/>
          <a:stretch>
            <a:fillRect/>
          </a:stretch>
        </p:blipFill>
        <p:spPr bwMode="auto">
          <a:xfrm>
            <a:off x="6356465" y="1255979"/>
            <a:ext cx="2165350" cy="1631950"/>
          </a:xfrm>
          <a:prstGeom prst="rect">
            <a:avLst/>
          </a:prstGeom>
          <a:noFill/>
          <a:ln w="9525">
            <a:noFill/>
            <a:miter lim="800000"/>
            <a:headEnd/>
            <a:tailEnd/>
          </a:ln>
        </p:spPr>
      </p:pic>
      <p:sp>
        <p:nvSpPr>
          <p:cNvPr id="5" name="文本框 4"/>
          <p:cNvSpPr txBox="1"/>
          <p:nvPr/>
        </p:nvSpPr>
        <p:spPr>
          <a:xfrm>
            <a:off x="265211" y="4216930"/>
            <a:ext cx="5581915" cy="646331"/>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在恒定光强下，光电子的最大动能随着光频率呈线性变化</a:t>
            </a:r>
          </a:p>
        </p:txBody>
      </p:sp>
      <p:sp>
        <p:nvSpPr>
          <p:cNvPr id="6" name="矩形 5"/>
          <p:cNvSpPr/>
          <p:nvPr/>
        </p:nvSpPr>
        <p:spPr>
          <a:xfrm>
            <a:off x="265213" y="3260148"/>
            <a:ext cx="5741786" cy="923330"/>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光波长小于某一临界值时方能发射电子，即</a:t>
            </a:r>
            <a:r>
              <a:rPr lang="zh-CN" altLang="en-US" dirty="0">
                <a:solidFill>
                  <a:srgbClr val="FF0000"/>
                </a:solidFill>
                <a:latin typeface="黑体" panose="02010609060101010101" pitchFamily="49" charset="-122"/>
                <a:ea typeface="黑体" panose="02010609060101010101" pitchFamily="49" charset="-122"/>
              </a:rPr>
              <a:t>极限波长</a:t>
            </a:r>
            <a:r>
              <a:rPr lang="zh-CN" altLang="en-US" dirty="0">
                <a:latin typeface="黑体" panose="02010609060101010101" pitchFamily="49" charset="-122"/>
                <a:ea typeface="黑体" panose="02010609060101010101" pitchFamily="49" charset="-122"/>
              </a:rPr>
              <a:t>，对应的光的频率叫做</a:t>
            </a:r>
            <a:r>
              <a:rPr lang="zh-CN" altLang="en-US" dirty="0">
                <a:solidFill>
                  <a:srgbClr val="FF0000"/>
                </a:solidFill>
                <a:latin typeface="黑体" panose="02010609060101010101" pitchFamily="49" charset="-122"/>
                <a:ea typeface="黑体" panose="02010609060101010101" pitchFamily="49" charset="-122"/>
              </a:rPr>
              <a:t>极限频率</a:t>
            </a:r>
            <a:r>
              <a:rPr lang="zh-CN" altLang="en-US" dirty="0">
                <a:latin typeface="黑体" panose="02010609060101010101" pitchFamily="49" charset="-122"/>
                <a:ea typeface="黑体" panose="02010609060101010101" pitchFamily="49" charset="-122"/>
              </a:rPr>
              <a:t>。临界值取决于金属材料，而发射电子的能量</a:t>
            </a:r>
            <a:r>
              <a:rPr lang="zh-CN" altLang="en-US" dirty="0">
                <a:solidFill>
                  <a:srgbClr val="0000FF"/>
                </a:solidFill>
                <a:latin typeface="黑体" panose="02010609060101010101" pitchFamily="49" charset="-122"/>
                <a:ea typeface="黑体" panose="02010609060101010101" pitchFamily="49" charset="-122"/>
              </a:rPr>
              <a:t>取决于光的波长而与光强度无关</a:t>
            </a:r>
          </a:p>
        </p:txBody>
      </p:sp>
      <p:pic>
        <p:nvPicPr>
          <p:cNvPr id="7" name="Picture 4"/>
          <p:cNvPicPr>
            <a:picLocks noChangeAspect="1" noChangeArrowheads="1"/>
          </p:cNvPicPr>
          <p:nvPr/>
        </p:nvPicPr>
        <p:blipFill>
          <a:blip r:embed="rId5" cstate="print"/>
          <a:srcRect/>
          <a:stretch>
            <a:fillRect/>
          </a:stretch>
        </p:blipFill>
        <p:spPr bwMode="auto">
          <a:xfrm>
            <a:off x="6096000" y="3352800"/>
            <a:ext cx="2524125" cy="3363315"/>
          </a:xfrm>
          <a:prstGeom prst="rect">
            <a:avLst/>
          </a:prstGeom>
          <a:noFill/>
          <a:ln w="9525">
            <a:noFill/>
            <a:miter lim="800000"/>
            <a:headEnd/>
            <a:tailEnd/>
          </a:ln>
        </p:spPr>
      </p:pic>
      <p:sp>
        <p:nvSpPr>
          <p:cNvPr id="8" name="文本框 3"/>
          <p:cNvSpPr txBox="1"/>
          <p:nvPr/>
        </p:nvSpPr>
        <p:spPr>
          <a:xfrm>
            <a:off x="265211" y="171757"/>
            <a:ext cx="1988045" cy="523220"/>
          </a:xfrm>
          <a:prstGeom prst="rect">
            <a:avLst/>
          </a:prstGeom>
          <a:noFill/>
        </p:spPr>
        <p:txBody>
          <a:bodyPr wrap="none" rtlCol="0">
            <a:spAutoFit/>
          </a:bodyPr>
          <a:lstStyle/>
          <a:p>
            <a:pPr algn="ctr"/>
            <a:r>
              <a:rPr lang="zh-CN" altLang="en-US" sz="2800" b="1" dirty="0">
                <a:latin typeface="微软雅黑" panose="020B0503020204020204" pitchFamily="34" charset="-122"/>
                <a:ea typeface="微软雅黑" panose="020B0503020204020204" pitchFamily="34" charset="-122"/>
              </a:rPr>
              <a:t>能量量子化</a:t>
            </a:r>
            <a:endParaRPr lang="en-US" altLang="zh-CN" sz="2800" b="1" dirty="0">
              <a:latin typeface="微软雅黑" panose="020B0503020204020204" pitchFamily="34" charset="-122"/>
              <a:ea typeface="微软雅黑" panose="020B0503020204020204" pitchFamily="34" charset="-122"/>
            </a:endParaRPr>
          </a:p>
        </p:txBody>
      </p:sp>
      <p:graphicFrame>
        <p:nvGraphicFramePr>
          <p:cNvPr id="12" name="Object 12"/>
          <p:cNvGraphicFramePr>
            <a:graphicFrameLocks noChangeAspect="1"/>
          </p:cNvGraphicFramePr>
          <p:nvPr>
            <p:extLst>
              <p:ext uri="{D42A27DB-BD31-4B8C-83A1-F6EECF244321}">
                <p14:modId xmlns:p14="http://schemas.microsoft.com/office/powerpoint/2010/main" val="198682908"/>
              </p:ext>
            </p:extLst>
          </p:nvPr>
        </p:nvGraphicFramePr>
        <p:xfrm>
          <a:off x="1514798" y="5241173"/>
          <a:ext cx="1820863" cy="842962"/>
        </p:xfrm>
        <a:graphic>
          <a:graphicData uri="http://schemas.openxmlformats.org/presentationml/2006/ole">
            <mc:AlternateContent xmlns:mc="http://schemas.openxmlformats.org/markup-compatibility/2006">
              <mc:Choice xmlns:v="urn:schemas-microsoft-com:vml" Requires="v">
                <p:oleObj spid="_x0000_s3075" name="公式" r:id="rId6" imgW="850680" imgH="393480" progId="Equation.3">
                  <p:embed/>
                </p:oleObj>
              </mc:Choice>
              <mc:Fallback>
                <p:oleObj name="公式" r:id="rId6" imgW="850680" imgH="393480" progId="Equation.3">
                  <p:embed/>
                  <p:pic>
                    <p:nvPicPr>
                      <p:cNvPr id="13"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4798" y="5241173"/>
                        <a:ext cx="1820863" cy="842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3"/>
          <p:cNvSpPr txBox="1"/>
          <p:nvPr/>
        </p:nvSpPr>
        <p:spPr>
          <a:xfrm>
            <a:off x="741410" y="6044557"/>
            <a:ext cx="5486400"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光不是连续波，光子的能量是一份一份的</a:t>
            </a:r>
            <a:endParaRPr lang="en-US" b="1"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0127670-0B48-4D02-85D8-F6B038C5D796}"/>
                  </a:ext>
                </a:extLst>
              </p:cNvPr>
              <p:cNvSpPr txBox="1"/>
              <p:nvPr/>
            </p:nvSpPr>
            <p:spPr>
              <a:xfrm>
                <a:off x="882967" y="4823574"/>
                <a:ext cx="3487697" cy="45717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zh-CN" altLang="en-US" sz="2400" i="1">
                              <a:latin typeface="Cambria Math" panose="02040503050406030204" pitchFamily="18" charset="0"/>
                            </a:rPr>
                            <m:t>动</m:t>
                          </m:r>
                        </m:sub>
                      </m:sSub>
                      <m:r>
                        <a:rPr lang="en-US" altLang="zh-CN" sz="2400" i="1" smtClean="0">
                          <a:latin typeface="Cambria Math" panose="02040503050406030204" pitchFamily="18" charset="0"/>
                        </a:rPr>
                        <m:t>=</m:t>
                      </m:r>
                      <m:r>
                        <a:rPr lang="en-US" altLang="zh-CN" sz="2400" b="0" i="1" smtClean="0">
                          <a:latin typeface="Cambria Math" panose="02040503050406030204" pitchFamily="18" charset="0"/>
                        </a:rPr>
                        <m:t>h𝑣</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𝑊</m:t>
                      </m:r>
                    </m:oMath>
                  </m:oMathPara>
                </a14:m>
                <a:endParaRPr lang="zh-CN" altLang="en-US" sz="2400" dirty="0"/>
              </a:p>
            </p:txBody>
          </p:sp>
        </mc:Choice>
        <mc:Fallback xmlns="">
          <p:sp>
            <p:nvSpPr>
              <p:cNvPr id="10" name="文本框 9">
                <a:extLst>
                  <a:ext uri="{FF2B5EF4-FFF2-40B4-BE49-F238E27FC236}">
                    <a16:creationId xmlns:a16="http://schemas.microsoft.com/office/drawing/2014/main" id="{20127670-0B48-4D02-85D8-F6B038C5D796}"/>
                  </a:ext>
                </a:extLst>
              </p:cNvPr>
              <p:cNvSpPr txBox="1">
                <a:spLocks noRot="1" noChangeAspect="1" noMove="1" noResize="1" noEditPoints="1" noAdjustHandles="1" noChangeArrowheads="1" noChangeShapeType="1" noTextEdit="1"/>
              </p:cNvSpPr>
              <p:nvPr/>
            </p:nvSpPr>
            <p:spPr>
              <a:xfrm>
                <a:off x="882967" y="4823574"/>
                <a:ext cx="3487697" cy="457176"/>
              </a:xfrm>
              <a:prstGeom prst="rect">
                <a:avLst/>
              </a:prstGeom>
              <a:blipFill>
                <a:blip r:embed="rId8"/>
                <a:stretch>
                  <a:fillRect b="-29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63374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6740" y="211240"/>
            <a:ext cx="1988045" cy="523220"/>
          </a:xfrm>
          <a:prstGeom prst="rect">
            <a:avLst/>
          </a:prstGeom>
          <a:noFill/>
        </p:spPr>
        <p:txBody>
          <a:bodyPr wrap="none" rtlCol="0">
            <a:spAutoFit/>
          </a:bodyPr>
          <a:lstStyle/>
          <a:p>
            <a:pPr algn="ctr"/>
            <a:r>
              <a:rPr lang="zh-CN" altLang="en-US" sz="2800" b="1" dirty="0">
                <a:latin typeface="微软雅黑" panose="020B0503020204020204" pitchFamily="34" charset="-122"/>
                <a:ea typeface="微软雅黑" panose="020B0503020204020204" pitchFamily="34" charset="-122"/>
              </a:rPr>
              <a:t>波粒二象性</a:t>
            </a:r>
            <a:endParaRPr lang="en-US" altLang="zh-CN" sz="2800" b="1" dirty="0">
              <a:latin typeface="微软雅黑" panose="020B0503020204020204" pitchFamily="34" charset="-122"/>
              <a:ea typeface="微软雅黑" panose="020B0503020204020204" pitchFamily="34" charset="-122"/>
            </a:endParaRPr>
          </a:p>
        </p:txBody>
      </p:sp>
      <p:sp>
        <p:nvSpPr>
          <p:cNvPr id="5" name="矩形 4"/>
          <p:cNvSpPr/>
          <p:nvPr/>
        </p:nvSpPr>
        <p:spPr>
          <a:xfrm>
            <a:off x="696585" y="2378768"/>
            <a:ext cx="6126480" cy="369332"/>
          </a:xfrm>
          <a:prstGeom prst="rect">
            <a:avLst/>
          </a:prstGeom>
        </p:spPr>
        <p:txBody>
          <a:bodyPr wrap="square">
            <a:spAutoFit/>
          </a:bodyPr>
          <a:lstStyle/>
          <a:p>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德布罗意波</a:t>
            </a:r>
            <a:r>
              <a:rPr lang="zh-CN" altLang="en-US" dirty="0">
                <a:latin typeface="Times New Roman" panose="02020603050405020304" pitchFamily="18" charset="0"/>
                <a:ea typeface="黑体" panose="02010609060101010101" pitchFamily="49" charset="-122"/>
                <a:cs typeface="Times New Roman" panose="02020603050405020304" pitchFamily="18" charset="0"/>
              </a:rPr>
              <a:t>  频率</a:t>
            </a:r>
            <a:r>
              <a:rPr lang="pt-BR" altLang="zh-CN" i="1" dirty="0">
                <a:latin typeface="Times New Roman" panose="02020603050405020304" pitchFamily="18" charset="0"/>
                <a:ea typeface="黑体" panose="02010609060101010101" pitchFamily="49" charset="-122"/>
                <a:cs typeface="Times New Roman" panose="02020603050405020304" pitchFamily="18" charset="0"/>
              </a:rPr>
              <a:t>ν= E / h  </a:t>
            </a:r>
            <a:r>
              <a:rPr lang="zh-CN" altLang="en-US"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pt-BR" altLang="zh-CN"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λ= h / p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，角频率</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ω=2</a:t>
            </a:r>
            <a:r>
              <a:rPr lang="el-GR" altLang="zh-CN" i="1" dirty="0">
                <a:latin typeface="Times New Roman" panose="02020603050405020304" pitchFamily="18" charset="0"/>
                <a:ea typeface="黑体" panose="02010609060101010101" pitchFamily="49" charset="-122"/>
                <a:cs typeface="Times New Roman" panose="02020603050405020304" pitchFamily="18" charset="0"/>
              </a:rPr>
              <a:t>πν</a:t>
            </a:r>
            <a:endParaRPr lang="en-US" altLang="zh-CN" i="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矩形 7"/>
          <p:cNvSpPr/>
          <p:nvPr/>
        </p:nvSpPr>
        <p:spPr>
          <a:xfrm>
            <a:off x="696585" y="1920803"/>
            <a:ext cx="5068292"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既然波具有粒子性，那么粒子也具有波的特性</a:t>
            </a:r>
          </a:p>
        </p:txBody>
      </p:sp>
      <p:pic>
        <p:nvPicPr>
          <p:cNvPr id="9" name="Picture 6" descr="Broglie Big.jpg"/>
          <p:cNvPicPr>
            <a:picLocks noChangeAspect="1" noChangeArrowheads="1"/>
          </p:cNvPicPr>
          <p:nvPr/>
        </p:nvPicPr>
        <p:blipFill>
          <a:blip r:embed="rId2" cstate="print"/>
          <a:srcRect/>
          <a:stretch>
            <a:fillRect/>
          </a:stretch>
        </p:blipFill>
        <p:spPr bwMode="auto">
          <a:xfrm>
            <a:off x="6835833" y="1037138"/>
            <a:ext cx="1317694" cy="1676400"/>
          </a:xfrm>
          <a:prstGeom prst="rect">
            <a:avLst/>
          </a:prstGeom>
          <a:noFill/>
        </p:spPr>
      </p:pic>
      <p:sp>
        <p:nvSpPr>
          <p:cNvPr id="12" name="TextBox 8"/>
          <p:cNvSpPr txBox="1"/>
          <p:nvPr/>
        </p:nvSpPr>
        <p:spPr>
          <a:xfrm>
            <a:off x="604263" y="5387737"/>
            <a:ext cx="7935471" cy="646331"/>
          </a:xfrm>
          <a:prstGeom prst="rect">
            <a:avLst/>
          </a:prstGeom>
          <a:noFill/>
        </p:spPr>
        <p:txBody>
          <a:bodyPr wrap="square" rtlCol="0">
            <a:spAutoFit/>
          </a:bodyPr>
          <a:lstStyle/>
          <a:p>
            <a:r>
              <a:rPr lang="zh-CN" altLang="en-US" dirty="0">
                <a:solidFill>
                  <a:srgbClr val="0000FF"/>
                </a:solidFill>
                <a:latin typeface="黑体" panose="02010609060101010101" pitchFamily="49" charset="-122"/>
                <a:ea typeface="黑体" panose="02010609060101010101" pitchFamily="49" charset="-122"/>
              </a:rPr>
              <a:t>电磁波的行为表现为粒子性，而有时粒子却表现为波动性。量子力学的波粒二象性最初只应用于电子等较小粒子，现在也应用到了质子和中子。</a:t>
            </a:r>
          </a:p>
        </p:txBody>
      </p:sp>
      <p:sp>
        <p:nvSpPr>
          <p:cNvPr id="13" name="文本框 12"/>
          <p:cNvSpPr txBox="1"/>
          <p:nvPr/>
        </p:nvSpPr>
        <p:spPr>
          <a:xfrm>
            <a:off x="658631" y="3199598"/>
            <a:ext cx="2031325" cy="369332"/>
          </a:xfrm>
          <a:prstGeom prst="rect">
            <a:avLst/>
          </a:prstGeom>
          <a:noFill/>
        </p:spPr>
        <p:txBody>
          <a:bodyPr wrap="none" rtlCol="0">
            <a:sp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证实波动性实验：</a:t>
            </a:r>
          </a:p>
        </p:txBody>
      </p:sp>
      <p:sp>
        <p:nvSpPr>
          <p:cNvPr id="14" name="矩形 13"/>
          <p:cNvSpPr/>
          <p:nvPr/>
        </p:nvSpPr>
        <p:spPr>
          <a:xfrm>
            <a:off x="721524" y="3323438"/>
            <a:ext cx="5902036" cy="923330"/>
          </a:xfrm>
          <a:prstGeom prst="rect">
            <a:avLst/>
          </a:prstGeom>
        </p:spPr>
        <p:txBody>
          <a:bodyPr wrap="square">
            <a:spAutoFit/>
          </a:bodyPr>
          <a:lstStyle/>
          <a:p>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buFont typeface="Wingdings" pitchFamily="2" charset="2"/>
              <a:buChar char="q"/>
            </a:pPr>
            <a:r>
              <a:rPr lang="zh-CN" altLang="en-US" dirty="0">
                <a:latin typeface="Times New Roman" panose="02020603050405020304" pitchFamily="18" charset="0"/>
                <a:ea typeface="黑体" panose="02010609060101010101" pitchFamily="49" charset="-122"/>
                <a:cs typeface="Times New Roman" panose="02020603050405020304" pitchFamily="18" charset="0"/>
              </a:rPr>
              <a:t>电子在晶体中散射出现衍射图案</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buFont typeface="Wingdings" pitchFamily="2" charset="2"/>
              <a:buChar char="q"/>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衍射峰位置随着电子波长</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频率而变化</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文本框 14"/>
          <p:cNvSpPr txBox="1"/>
          <p:nvPr/>
        </p:nvSpPr>
        <p:spPr>
          <a:xfrm>
            <a:off x="2610196" y="3199598"/>
            <a:ext cx="3923607" cy="369332"/>
          </a:xfrm>
          <a:prstGeom prst="rect">
            <a:avLst/>
          </a:prstGeom>
          <a:noFill/>
        </p:spPr>
        <p:txBody>
          <a:bodyPr wrap="square" rtlCol="0">
            <a:sp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电子衍射 （</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 Davisson-</a:t>
            </a:r>
            <a:r>
              <a:rPr lang="en-US" altLang="zh-CN" b="1" dirty="0" err="1">
                <a:latin typeface="Times New Roman" panose="02020603050405020304" pitchFamily="18" charset="0"/>
                <a:ea typeface="黑体" panose="02010609060101010101" pitchFamily="49" charset="-122"/>
                <a:cs typeface="Times New Roman" panose="02020603050405020304" pitchFamily="18" charset="0"/>
              </a:rPr>
              <a:t>Germer</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p>
        </p:txBody>
      </p:sp>
      <p:pic>
        <p:nvPicPr>
          <p:cNvPr id="16" name="Picture 9" descr="http://upload.wikimedia.org/wikipedia/commons/thumb/4/4e/Davisson-Germer_experiment.svg/421px-Davisson-Germer_experiment.svg.png"/>
          <p:cNvPicPr>
            <a:picLocks noChangeAspect="1" noChangeArrowheads="1"/>
          </p:cNvPicPr>
          <p:nvPr/>
        </p:nvPicPr>
        <p:blipFill>
          <a:blip r:embed="rId3" cstate="print"/>
          <a:srcRect/>
          <a:stretch>
            <a:fillRect/>
          </a:stretch>
        </p:blipFill>
        <p:spPr bwMode="auto">
          <a:xfrm>
            <a:off x="5764877" y="2992325"/>
            <a:ext cx="2926233" cy="2057400"/>
          </a:xfrm>
          <a:prstGeom prst="rect">
            <a:avLst/>
          </a:prstGeom>
          <a:noFill/>
        </p:spPr>
      </p:pic>
      <p:sp>
        <p:nvSpPr>
          <p:cNvPr id="2" name="文本框 1">
            <a:extLst>
              <a:ext uri="{FF2B5EF4-FFF2-40B4-BE49-F238E27FC236}">
                <a16:creationId xmlns:a16="http://schemas.microsoft.com/office/drawing/2014/main" id="{0E46A3FA-DA6F-4216-876F-70255DA4112B}"/>
              </a:ext>
            </a:extLst>
          </p:cNvPr>
          <p:cNvSpPr txBox="1"/>
          <p:nvPr/>
        </p:nvSpPr>
        <p:spPr>
          <a:xfrm>
            <a:off x="1890428" y="1154180"/>
            <a:ext cx="2749663" cy="400110"/>
          </a:xfrm>
          <a:prstGeom prst="rect">
            <a:avLst/>
          </a:prstGeom>
          <a:noFill/>
        </p:spPr>
        <p:txBody>
          <a:bodyPr wrap="non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波动性     </a:t>
            </a:r>
            <a:r>
              <a:rPr lang="en-US" altLang="zh-CN" sz="20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VS </a:t>
            </a:r>
            <a:r>
              <a:rPr lang="zh-CN" altLang="en-US" sz="20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   粒子性</a:t>
            </a:r>
          </a:p>
        </p:txBody>
      </p:sp>
      <p:sp>
        <p:nvSpPr>
          <p:cNvPr id="3" name="文本框 2">
            <a:extLst>
              <a:ext uri="{FF2B5EF4-FFF2-40B4-BE49-F238E27FC236}">
                <a16:creationId xmlns:a16="http://schemas.microsoft.com/office/drawing/2014/main" id="{11F8874B-D223-4070-B50A-190B1CB3061E}"/>
              </a:ext>
            </a:extLst>
          </p:cNvPr>
          <p:cNvSpPr txBox="1"/>
          <p:nvPr/>
        </p:nvSpPr>
        <p:spPr>
          <a:xfrm>
            <a:off x="535024" y="4370608"/>
            <a:ext cx="2730235" cy="369332"/>
          </a:xfrm>
          <a:prstGeom prst="rect">
            <a:avLst/>
          </a:prstGeom>
          <a:noFill/>
        </p:spPr>
        <p:txBody>
          <a:bodyPr wrap="none" rtlCol="0">
            <a:spAutoFit/>
          </a:bodyPr>
          <a:lstStyle/>
          <a:p>
            <a:r>
              <a:rPr lang="zh-CN" altLang="en-US" b="1" dirty="0"/>
              <a:t>（</a:t>
            </a:r>
            <a:r>
              <a:rPr lang="en-US" altLang="zh-CN" b="1" dirty="0"/>
              <a:t>1937</a:t>
            </a:r>
            <a:r>
              <a:rPr lang="zh-CN" altLang="en-US" b="1" dirty="0"/>
              <a:t>年诺贝尔物理奖）</a:t>
            </a:r>
          </a:p>
        </p:txBody>
      </p:sp>
      <p:sp>
        <p:nvSpPr>
          <p:cNvPr id="6" name="文本框 5">
            <a:extLst>
              <a:ext uri="{FF2B5EF4-FFF2-40B4-BE49-F238E27FC236}">
                <a16:creationId xmlns:a16="http://schemas.microsoft.com/office/drawing/2014/main" id="{617F5FEA-3558-60EB-E3DE-2203F75DAEC4}"/>
              </a:ext>
            </a:extLst>
          </p:cNvPr>
          <p:cNvSpPr txBox="1"/>
          <p:nvPr/>
        </p:nvSpPr>
        <p:spPr>
          <a:xfrm>
            <a:off x="6250492" y="2661260"/>
            <a:ext cx="3072191" cy="369332"/>
          </a:xfrm>
          <a:prstGeom prst="rect">
            <a:avLst/>
          </a:prstGeom>
          <a:noFill/>
        </p:spPr>
        <p:txBody>
          <a:bodyPr wrap="square">
            <a:spAutoFit/>
          </a:bodyPr>
          <a:lstStyle/>
          <a:p>
            <a:r>
              <a:rPr lang="fr-FR" altLang="zh-CN" b="0" i="0" dirty="0">
                <a:solidFill>
                  <a:srgbClr val="333333"/>
                </a:solidFill>
                <a:effectLst/>
                <a:latin typeface="Helvetica Neue"/>
              </a:rPr>
              <a:t>Louis Victor·Duc de Broglie</a:t>
            </a:r>
            <a:endParaRPr lang="zh-CN" altLang="en-US" dirty="0"/>
          </a:p>
        </p:txBody>
      </p:sp>
    </p:spTree>
    <p:extLst>
      <p:ext uri="{BB962C8B-B14F-4D97-AF65-F5344CB8AC3E}">
        <p14:creationId xmlns:p14="http://schemas.microsoft.com/office/powerpoint/2010/main" val="173788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9052" y="189855"/>
            <a:ext cx="2348720" cy="523220"/>
          </a:xfrm>
          <a:prstGeom prst="rect">
            <a:avLst/>
          </a:prstGeom>
          <a:noFill/>
        </p:spPr>
        <p:txBody>
          <a:bodyPr wrap="none" rtlCol="0">
            <a:spAutoFit/>
          </a:bodyPr>
          <a:lstStyle/>
          <a:p>
            <a:pPr algn="ctr"/>
            <a:r>
              <a:rPr lang="zh-CN" altLang="en-US" sz="2800" b="1" dirty="0">
                <a:latin typeface="微软雅黑" panose="020B0503020204020204" pitchFamily="34" charset="-122"/>
                <a:ea typeface="微软雅黑" panose="020B0503020204020204" pitchFamily="34" charset="-122"/>
              </a:rPr>
              <a:t>不确定性原理</a:t>
            </a:r>
            <a:endParaRPr lang="en-US" altLang="zh-CN" sz="2800" b="1" dirty="0">
              <a:latin typeface="微软雅黑" panose="020B0503020204020204" pitchFamily="34" charset="-122"/>
              <a:ea typeface="微软雅黑" panose="020B0503020204020204" pitchFamily="34" charset="-122"/>
            </a:endParaRPr>
          </a:p>
        </p:txBody>
      </p:sp>
      <p:sp>
        <p:nvSpPr>
          <p:cNvPr id="4" name="矩形 3"/>
          <p:cNvSpPr/>
          <p:nvPr/>
        </p:nvSpPr>
        <p:spPr>
          <a:xfrm>
            <a:off x="278231" y="1070759"/>
            <a:ext cx="7069395" cy="1200329"/>
          </a:xfrm>
          <a:prstGeom prst="rect">
            <a:avLst/>
          </a:prstGeom>
        </p:spPr>
        <p:txBody>
          <a:bodyPr wrap="square">
            <a:spAutoFit/>
          </a:bodyPr>
          <a:lstStyle/>
          <a:p>
            <a:r>
              <a:rPr lang="zh-CN" altLang="en-US" b="1" dirty="0">
                <a:latin typeface="Times New Roman" panose="02020603050405020304" pitchFamily="18" charset="0"/>
                <a:ea typeface="黑体" panose="02010609060101010101" pitchFamily="49" charset="-122"/>
                <a:cs typeface="Times New Roman" panose="02020603050405020304" pitchFamily="18" charset="0"/>
              </a:rPr>
              <a:t>不确定性原理（</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Uncertainty principle</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）是由海森堡于</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1927</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年提出，这个理论是说，你不可能同时知道一个粒子的位置和它的速度，粒子位置的不确定性，必然大于或等于普朗克常数（</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Planck constant</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）除于</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2</a:t>
            </a:r>
            <a:r>
              <a:rPr lang="el-GR" altLang="zh-CN" b="1" dirty="0">
                <a:latin typeface="Times New Roman" panose="02020603050405020304" pitchFamily="18" charset="0"/>
                <a:ea typeface="黑体" panose="02010609060101010101" pitchFamily="49" charset="-122"/>
                <a:cs typeface="Times New Roman" panose="02020603050405020304" pitchFamily="18" charset="0"/>
              </a:rPr>
              <a:t>π</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4</a:t>
            </a:r>
            <a:r>
              <a:rPr lang="el-GR" altLang="zh-CN" b="1" dirty="0">
                <a:latin typeface="Times New Roman" panose="02020603050405020304" pitchFamily="18" charset="0"/>
                <a:ea typeface="黑体" panose="02010609060101010101" pitchFamily="49" charset="-122"/>
                <a:cs typeface="Times New Roman" panose="02020603050405020304" pitchFamily="18" charset="0"/>
              </a:rPr>
              <a:t>π </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5" name="文本框 4"/>
          <p:cNvSpPr txBox="1"/>
          <p:nvPr/>
        </p:nvSpPr>
        <p:spPr>
          <a:xfrm>
            <a:off x="1858358" y="2135970"/>
            <a:ext cx="1338828" cy="923330"/>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动量与位置</a:t>
            </a:r>
            <a:endParaRPr lang="en-US" altLang="zh-CN" b="1" dirty="0">
              <a:latin typeface="黑体" panose="02010609060101010101" pitchFamily="49" charset="-122"/>
              <a:ea typeface="黑体" panose="02010609060101010101" pitchFamily="49" charset="-122"/>
            </a:endParaRPr>
          </a:p>
          <a:p>
            <a:endParaRPr lang="en-US" altLang="zh-CN"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能量与时间</a:t>
            </a:r>
          </a:p>
        </p:txBody>
      </p:sp>
      <mc:AlternateContent xmlns:mc="http://schemas.openxmlformats.org/markup-compatibility/2006" xmlns:a14="http://schemas.microsoft.com/office/drawing/2010/main">
        <mc:Choice Requires="a14">
          <p:sp>
            <p:nvSpPr>
              <p:cNvPr id="6" name="文本框 5"/>
              <p:cNvSpPr txBox="1"/>
              <p:nvPr/>
            </p:nvSpPr>
            <p:spPr>
              <a:xfrm>
                <a:off x="3638155" y="2155859"/>
                <a:ext cx="14619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𝒙</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𝒉</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𝟐</m:t>
                      </m:r>
                      <m:r>
                        <a:rPr lang="el-GR" altLang="zh-CN" b="1" i="1" smtClean="0">
                          <a:latin typeface="Cambria Math" panose="02040503050406030204" pitchFamily="18" charset="0"/>
                        </a:rPr>
                        <m:t>𝝅</m:t>
                      </m:r>
                    </m:oMath>
                  </m:oMathPara>
                </a14:m>
                <a:endParaRPr lang="zh-CN" altLang="en-US" b="1" dirty="0"/>
              </a:p>
            </p:txBody>
          </p:sp>
        </mc:Choice>
        <mc:Fallback xmlns="">
          <p:sp>
            <p:nvSpPr>
              <p:cNvPr id="6" name="文本框 5"/>
              <p:cNvSpPr txBox="1">
                <a:spLocks noRot="1" noChangeAspect="1" noMove="1" noResize="1" noEditPoints="1" noAdjustHandles="1" noChangeArrowheads="1" noChangeShapeType="1" noTextEdit="1"/>
              </p:cNvSpPr>
              <p:nvPr/>
            </p:nvSpPr>
            <p:spPr>
              <a:xfrm>
                <a:off x="3638155" y="2155859"/>
                <a:ext cx="1461939" cy="276999"/>
              </a:xfrm>
              <a:prstGeom prst="rect">
                <a:avLst/>
              </a:prstGeom>
              <a:blipFill>
                <a:blip r:embed="rId2"/>
                <a:stretch>
                  <a:fillRect l="-3750" t="-4444" r="-2083" b="-3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3554538" y="2720848"/>
                <a:ext cx="14330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𝑬</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𝒕</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𝒉</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𝟐</m:t>
                      </m:r>
                      <m:r>
                        <a:rPr lang="el-GR" altLang="zh-CN" b="1" i="1" smtClean="0">
                          <a:latin typeface="Cambria Math" panose="02040503050406030204" pitchFamily="18" charset="0"/>
                        </a:rPr>
                        <m:t>𝝅</m:t>
                      </m:r>
                    </m:oMath>
                  </m:oMathPara>
                </a14:m>
                <a:endParaRPr lang="zh-CN" altLang="en-US" b="1" dirty="0"/>
              </a:p>
            </p:txBody>
          </p:sp>
        </mc:Choice>
        <mc:Fallback xmlns="">
          <p:sp>
            <p:nvSpPr>
              <p:cNvPr id="7" name="文本框 6"/>
              <p:cNvSpPr txBox="1">
                <a:spLocks noRot="1" noChangeAspect="1" noMove="1" noResize="1" noEditPoints="1" noAdjustHandles="1" noChangeArrowheads="1" noChangeShapeType="1" noTextEdit="1"/>
              </p:cNvSpPr>
              <p:nvPr/>
            </p:nvSpPr>
            <p:spPr>
              <a:xfrm>
                <a:off x="3554538" y="2720848"/>
                <a:ext cx="1433085" cy="276999"/>
              </a:xfrm>
              <a:prstGeom prst="rect">
                <a:avLst/>
              </a:prstGeom>
              <a:blipFill>
                <a:blip r:embed="rId3"/>
                <a:stretch>
                  <a:fillRect l="-3404" t="-2174" r="-2553" b="-32609"/>
                </a:stretch>
              </a:blipFill>
            </p:spPr>
            <p:txBody>
              <a:bodyPr/>
              <a:lstStyle/>
              <a:p>
                <a:r>
                  <a:rPr lang="zh-CN" altLang="en-US">
                    <a:noFill/>
                  </a:rPr>
                  <a:t> </a:t>
                </a:r>
              </a:p>
            </p:txBody>
          </p:sp>
        </mc:Fallback>
      </mc:AlternateContent>
      <p:sp>
        <p:nvSpPr>
          <p:cNvPr id="8" name="文本框 7"/>
          <p:cNvSpPr txBox="1"/>
          <p:nvPr/>
        </p:nvSpPr>
        <p:spPr>
          <a:xfrm>
            <a:off x="1248462" y="3292668"/>
            <a:ext cx="6186309" cy="369332"/>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对于同一粒子不可能同时确定其能量和具有此能量的时间点</a:t>
            </a:r>
          </a:p>
        </p:txBody>
      </p:sp>
      <p:sp>
        <p:nvSpPr>
          <p:cNvPr id="9" name="文本框 8"/>
          <p:cNvSpPr txBox="1"/>
          <p:nvPr/>
        </p:nvSpPr>
        <p:spPr>
          <a:xfrm>
            <a:off x="511695" y="4402247"/>
            <a:ext cx="8032968" cy="369332"/>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对量子世界的实验，每一次的测量实际是和测试系统的相互作用，会产生微扰</a:t>
            </a:r>
          </a:p>
        </p:txBody>
      </p:sp>
      <p:sp>
        <p:nvSpPr>
          <p:cNvPr id="10" name="矩形 9"/>
          <p:cNvSpPr/>
          <p:nvPr/>
        </p:nvSpPr>
        <p:spPr>
          <a:xfrm>
            <a:off x="511695" y="4958816"/>
            <a:ext cx="8407041" cy="923330"/>
          </a:xfrm>
          <a:prstGeom prst="rect">
            <a:avLst/>
          </a:prstGeom>
        </p:spPr>
        <p:txBody>
          <a:bodyPr wrap="square">
            <a:spAutoFit/>
          </a:bodyPr>
          <a:lstStyle/>
          <a:p>
            <a:r>
              <a:rPr lang="zh-CN" altLang="en-US" b="1" dirty="0">
                <a:latin typeface="黑体" panose="02010609060101010101" pitchFamily="49" charset="-122"/>
                <a:ea typeface="黑体" panose="02010609060101010101" pitchFamily="49" charset="-122"/>
              </a:rPr>
              <a:t>如果要想测定一个量子的精确位置的话，那么就需要用波长尽量短的波，这样的话，对这个量子的扰动也会越大，对它的速度测量也会越不精确；如果想要精确测量一个量子的速度，那就要用波长较长的波，那就不能精确测定它的位置</a:t>
            </a:r>
          </a:p>
        </p:txBody>
      </p:sp>
      <p:sp>
        <p:nvSpPr>
          <p:cNvPr id="11" name="矩形 10"/>
          <p:cNvSpPr/>
          <p:nvPr/>
        </p:nvSpPr>
        <p:spPr>
          <a:xfrm>
            <a:off x="2101255" y="3857657"/>
            <a:ext cx="4339650" cy="369332"/>
          </a:xfrm>
          <a:prstGeom prst="rect">
            <a:avLst/>
          </a:prstGeom>
        </p:spPr>
        <p:txBody>
          <a:bodyPr wrap="none">
            <a:spAutoFit/>
          </a:bodyPr>
          <a:lstStyle/>
          <a:p>
            <a:r>
              <a:rPr lang="zh-CN" altLang="en-US" b="1" dirty="0">
                <a:solidFill>
                  <a:srgbClr val="FF0000"/>
                </a:solidFill>
                <a:latin typeface="微软雅黑" panose="020B0503020204020204" pitchFamily="34" charset="-122"/>
                <a:ea typeface="微软雅黑" panose="020B0503020204020204" pitchFamily="34" charset="-122"/>
              </a:rPr>
              <a:t>不确定性原理是所有类波系统的内秉性质</a:t>
            </a:r>
          </a:p>
        </p:txBody>
      </p:sp>
      <p:sp>
        <p:nvSpPr>
          <p:cNvPr id="3" name="文本框 2">
            <a:extLst>
              <a:ext uri="{FF2B5EF4-FFF2-40B4-BE49-F238E27FC236}">
                <a16:creationId xmlns:a16="http://schemas.microsoft.com/office/drawing/2014/main" id="{A36B2299-E17E-0386-7880-9A0C2A63388C}"/>
              </a:ext>
            </a:extLst>
          </p:cNvPr>
          <p:cNvSpPr txBox="1"/>
          <p:nvPr/>
        </p:nvSpPr>
        <p:spPr>
          <a:xfrm>
            <a:off x="7090747" y="2673787"/>
            <a:ext cx="1936749" cy="369332"/>
          </a:xfrm>
          <a:prstGeom prst="rect">
            <a:avLst/>
          </a:prstGeom>
          <a:noFill/>
        </p:spPr>
        <p:txBody>
          <a:bodyPr wrap="none" rtlCol="0">
            <a:spAutoFit/>
          </a:bodyPr>
          <a:lstStyle/>
          <a:p>
            <a:r>
              <a:rPr lang="zh-CN" altLang="en-US" b="1" dirty="0"/>
              <a:t>海森堡 </a:t>
            </a:r>
            <a:r>
              <a:rPr lang="en-US" altLang="zh-CN" b="1" dirty="0"/>
              <a:t>1901-1976</a:t>
            </a:r>
            <a:endParaRPr lang="zh-CN" altLang="en-US" b="1" dirty="0"/>
          </a:p>
        </p:txBody>
      </p:sp>
      <p:pic>
        <p:nvPicPr>
          <p:cNvPr id="12" name="Picture 2" descr="See the source image">
            <a:extLst>
              <a:ext uri="{FF2B5EF4-FFF2-40B4-BE49-F238E27FC236}">
                <a16:creationId xmlns:a16="http://schemas.microsoft.com/office/drawing/2014/main" id="{B86DA150-7C6E-FFBE-479C-E0235D5017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5642" y="930110"/>
            <a:ext cx="1743677" cy="1743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543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3701" y="1155161"/>
            <a:ext cx="7722524" cy="646331"/>
          </a:xfrm>
          <a:prstGeom prst="rect">
            <a:avLst/>
          </a:prstGeom>
        </p:spPr>
        <p:txBody>
          <a:bodyPr wrap="square">
            <a:spAutoFit/>
          </a:bodyPr>
          <a:lstStyle/>
          <a:p>
            <a:r>
              <a:rPr lang="en-US" altLang="zh-CN" b="1" dirty="0">
                <a:solidFill>
                  <a:srgbClr val="0000FF"/>
                </a:solidFill>
                <a:latin typeface="微软雅黑" panose="020B0503020204020204" pitchFamily="34" charset="-122"/>
                <a:ea typeface="微软雅黑" panose="020B0503020204020204" pitchFamily="34" charset="-122"/>
              </a:rPr>
              <a:t>1926</a:t>
            </a:r>
            <a:r>
              <a:rPr lang="zh-CN" altLang="en-US" b="1" dirty="0">
                <a:solidFill>
                  <a:srgbClr val="0000FF"/>
                </a:solidFill>
                <a:latin typeface="微软雅黑" panose="020B0503020204020204" pitchFamily="34" charset="-122"/>
                <a:ea typeface="微软雅黑" panose="020B0503020204020204" pitchFamily="34" charset="-122"/>
              </a:rPr>
              <a:t>年，薛定谔提出了波动力学的理论，结合了普朗克的量子化原理和德布罗意的波粒二象性</a:t>
            </a: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269716" y="176428"/>
            <a:ext cx="1988045" cy="523220"/>
          </a:xfrm>
          <a:prstGeom prst="rect">
            <a:avLst/>
          </a:prstGeom>
          <a:noFill/>
        </p:spPr>
        <p:txBody>
          <a:bodyPr wrap="none" rtlCol="0">
            <a:spAutoFit/>
          </a:bodyPr>
          <a:lstStyle/>
          <a:p>
            <a:pPr algn="ctr"/>
            <a:r>
              <a:rPr lang="zh-CN" altLang="en-US" sz="2800" b="1" dirty="0">
                <a:latin typeface="微软雅黑" panose="020B0503020204020204" pitchFamily="34" charset="-122"/>
                <a:ea typeface="微软雅黑" panose="020B0503020204020204" pitchFamily="34" charset="-122"/>
              </a:rPr>
              <a:t>薛定谔方程</a:t>
            </a:r>
            <a:endParaRPr lang="en-US" altLang="zh-CN" sz="28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581891" y="1978428"/>
            <a:ext cx="2492990" cy="646331"/>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经典物理：牛顿方程</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量子物理：薛定谔方程</a:t>
            </a:r>
          </a:p>
        </p:txBody>
      </p:sp>
      <p:sp>
        <p:nvSpPr>
          <p:cNvPr id="5" name="矩形 4">
            <a:extLst>
              <a:ext uri="{FF2B5EF4-FFF2-40B4-BE49-F238E27FC236}">
                <a16:creationId xmlns:a16="http://schemas.microsoft.com/office/drawing/2014/main" id="{AC00E994-4A4E-4202-946A-27F730B360C1}"/>
              </a:ext>
            </a:extLst>
          </p:cNvPr>
          <p:cNvSpPr/>
          <p:nvPr/>
        </p:nvSpPr>
        <p:spPr>
          <a:xfrm>
            <a:off x="523701" y="2889838"/>
            <a:ext cx="7722524" cy="1200329"/>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cs typeface="Arial" panose="020B0604020202020204" pitchFamily="34" charset="0"/>
              </a:rPr>
              <a:t>薛定谔方程是量子力学的基本方程。是</a:t>
            </a:r>
            <a:r>
              <a:rPr lang="en-US" altLang="zh-CN" b="1" dirty="0">
                <a:latin typeface="微软雅黑" panose="020B0503020204020204" pitchFamily="34" charset="-122"/>
                <a:ea typeface="微软雅黑" panose="020B0503020204020204" pitchFamily="34" charset="-122"/>
                <a:cs typeface="Arial" panose="020B0604020202020204" pitchFamily="34" charset="0"/>
              </a:rPr>
              <a:t>1926</a:t>
            </a:r>
            <a:r>
              <a:rPr lang="zh-CN" altLang="en-US" b="1" dirty="0">
                <a:latin typeface="微软雅黑" panose="020B0503020204020204" pitchFamily="34" charset="-122"/>
                <a:ea typeface="微软雅黑" panose="020B0503020204020204" pitchFamily="34" charset="-122"/>
                <a:cs typeface="Arial" panose="020B0604020202020204" pitchFamily="34" charset="0"/>
              </a:rPr>
              <a:t>年奥地利理论物理学家薛定谔提出的。它描述</a:t>
            </a:r>
            <a:r>
              <a:rPr lang="zh-CN" altLang="en-US"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微观粒子的状态随时间变化的规律</a:t>
            </a:r>
            <a:r>
              <a:rPr lang="zh-CN" altLang="en-US" b="1" dirty="0">
                <a:latin typeface="微软雅黑" panose="020B0503020204020204" pitchFamily="34" charset="-122"/>
                <a:ea typeface="微软雅黑" panose="020B0503020204020204" pitchFamily="34" charset="-122"/>
                <a:cs typeface="Arial" panose="020B0604020202020204" pitchFamily="34" charset="0"/>
              </a:rPr>
              <a:t>。微观系统的状态由波函数来描写，薛定谔方程即是波函数的微分方程。若给定了初始条件和边界的条件，就可由此方程解出波函数</a:t>
            </a:r>
          </a:p>
        </p:txBody>
      </p:sp>
      <p:sp>
        <p:nvSpPr>
          <p:cNvPr id="6" name="文本框 5">
            <a:extLst>
              <a:ext uri="{FF2B5EF4-FFF2-40B4-BE49-F238E27FC236}">
                <a16:creationId xmlns:a16="http://schemas.microsoft.com/office/drawing/2014/main" id="{ADD21946-6543-40FE-B545-91480770A195}"/>
              </a:ext>
            </a:extLst>
          </p:cNvPr>
          <p:cNvSpPr txBox="1"/>
          <p:nvPr/>
        </p:nvSpPr>
        <p:spPr>
          <a:xfrm>
            <a:off x="597906" y="4291201"/>
            <a:ext cx="3185487"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利用波理论来描述电子的运动</a:t>
            </a:r>
          </a:p>
        </p:txBody>
      </p:sp>
      <p:sp>
        <p:nvSpPr>
          <p:cNvPr id="7" name="文本框 6">
            <a:extLst>
              <a:ext uri="{FF2B5EF4-FFF2-40B4-BE49-F238E27FC236}">
                <a16:creationId xmlns:a16="http://schemas.microsoft.com/office/drawing/2014/main" id="{442EA2A3-98A8-441D-8F43-1E573C158C31}"/>
              </a:ext>
            </a:extLst>
          </p:cNvPr>
          <p:cNvSpPr txBox="1"/>
          <p:nvPr/>
        </p:nvSpPr>
        <p:spPr>
          <a:xfrm>
            <a:off x="737120" y="4861567"/>
            <a:ext cx="1150956" cy="369332"/>
          </a:xfrm>
          <a:prstGeom prst="rect">
            <a:avLst/>
          </a:prstGeom>
          <a:noFill/>
        </p:spPr>
        <p:txBody>
          <a:bodyPr wrap="none" rtlCol="0">
            <a:spAutoFit/>
          </a:bodyPr>
          <a:lstStyle/>
          <a:p>
            <a:r>
              <a:rPr lang="en-US" altLang="zh-CN" b="1" dirty="0">
                <a:latin typeface="Arial" panose="020B0604020202020204" pitchFamily="34" charset="0"/>
                <a:cs typeface="Arial" panose="020B0604020202020204" pitchFamily="34" charset="0"/>
              </a:rPr>
              <a:t>E = T + V</a:t>
            </a:r>
            <a:endParaRPr lang="zh-CN" altLang="en-US" b="1" dirty="0">
              <a:latin typeface="Arial" panose="020B0604020202020204" pitchFamily="34" charset="0"/>
              <a:cs typeface="Arial" panose="020B0604020202020204" pitchFamily="34" charset="0"/>
            </a:endParaRPr>
          </a:p>
        </p:txBody>
      </p:sp>
      <p:sp>
        <p:nvSpPr>
          <p:cNvPr id="8" name="左大括号 7">
            <a:extLst>
              <a:ext uri="{FF2B5EF4-FFF2-40B4-BE49-F238E27FC236}">
                <a16:creationId xmlns:a16="http://schemas.microsoft.com/office/drawing/2014/main" id="{7366A3D7-18A0-46BA-8604-5E8BE4E43C9B}"/>
              </a:ext>
            </a:extLst>
          </p:cNvPr>
          <p:cNvSpPr/>
          <p:nvPr/>
        </p:nvSpPr>
        <p:spPr>
          <a:xfrm>
            <a:off x="581891" y="5062601"/>
            <a:ext cx="150729" cy="77178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n w="0"/>
              <a:effectLst>
                <a:outerShdw blurRad="38100" dist="19050" dir="2700000" algn="tl" rotWithShape="0">
                  <a:schemeClr val="dk1">
                    <a:alpha val="40000"/>
                  </a:schemeClr>
                </a:outerShdw>
              </a:effectLst>
            </a:endParaRPr>
          </a:p>
        </p:txBody>
      </p:sp>
      <p:graphicFrame>
        <p:nvGraphicFramePr>
          <p:cNvPr id="10" name="Object 10">
            <a:extLst>
              <a:ext uri="{FF2B5EF4-FFF2-40B4-BE49-F238E27FC236}">
                <a16:creationId xmlns:a16="http://schemas.microsoft.com/office/drawing/2014/main" id="{74E3A819-A432-41F2-A3F3-0B3D24882E3C}"/>
              </a:ext>
            </a:extLst>
          </p:cNvPr>
          <p:cNvGraphicFramePr>
            <a:graphicFrameLocks noChangeAspect="1"/>
          </p:cNvGraphicFramePr>
          <p:nvPr>
            <p:extLst>
              <p:ext uri="{D42A27DB-BD31-4B8C-83A1-F6EECF244321}">
                <p14:modId xmlns:p14="http://schemas.microsoft.com/office/powerpoint/2010/main" val="2453173859"/>
              </p:ext>
            </p:extLst>
          </p:nvPr>
        </p:nvGraphicFramePr>
        <p:xfrm>
          <a:off x="748251" y="5662938"/>
          <a:ext cx="2279650" cy="342900"/>
        </p:xfrm>
        <a:graphic>
          <a:graphicData uri="http://schemas.openxmlformats.org/presentationml/2006/ole">
            <mc:AlternateContent xmlns:mc="http://schemas.openxmlformats.org/markup-compatibility/2006">
              <mc:Choice xmlns:v="urn:schemas-microsoft-com:vml" Requires="v">
                <p:oleObj spid="_x0000_s4100" name="Equation" r:id="rId3" imgW="1434960" imgH="215640" progId="Equation.3">
                  <p:embed/>
                </p:oleObj>
              </mc:Choice>
              <mc:Fallback>
                <p:oleObj name="Equation" r:id="rId3" imgW="1434960" imgH="215640" progId="Equation.3">
                  <p:embed/>
                  <p:pic>
                    <p:nvPicPr>
                      <p:cNvPr id="12"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251" y="5662938"/>
                        <a:ext cx="227965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箭头: 右 10">
            <a:extLst>
              <a:ext uri="{FF2B5EF4-FFF2-40B4-BE49-F238E27FC236}">
                <a16:creationId xmlns:a16="http://schemas.microsoft.com/office/drawing/2014/main" id="{94DE3F8E-2F6C-4EAF-9FBD-D63E00B93503}"/>
              </a:ext>
            </a:extLst>
          </p:cNvPr>
          <p:cNvSpPr/>
          <p:nvPr/>
        </p:nvSpPr>
        <p:spPr>
          <a:xfrm>
            <a:off x="2692988" y="5259863"/>
            <a:ext cx="788565" cy="19841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graphicFrame>
        <p:nvGraphicFramePr>
          <p:cNvPr id="13" name="Object 28">
            <a:extLst>
              <a:ext uri="{FF2B5EF4-FFF2-40B4-BE49-F238E27FC236}">
                <a16:creationId xmlns:a16="http://schemas.microsoft.com/office/drawing/2014/main" id="{67B48D19-27D9-4DFE-B2AA-E0FA8734C96C}"/>
              </a:ext>
            </a:extLst>
          </p:cNvPr>
          <p:cNvGraphicFramePr>
            <a:graphicFrameLocks noChangeAspect="1"/>
          </p:cNvGraphicFramePr>
          <p:nvPr>
            <p:extLst>
              <p:ext uri="{D42A27DB-BD31-4B8C-83A1-F6EECF244321}">
                <p14:modId xmlns:p14="http://schemas.microsoft.com/office/powerpoint/2010/main" val="3377029484"/>
              </p:ext>
            </p:extLst>
          </p:nvPr>
        </p:nvGraphicFramePr>
        <p:xfrm>
          <a:off x="3683902" y="4987597"/>
          <a:ext cx="4997450" cy="742950"/>
        </p:xfrm>
        <a:graphic>
          <a:graphicData uri="http://schemas.openxmlformats.org/presentationml/2006/ole">
            <mc:AlternateContent xmlns:mc="http://schemas.openxmlformats.org/markup-compatibility/2006">
              <mc:Choice xmlns:v="urn:schemas-microsoft-com:vml" Requires="v">
                <p:oleObj spid="_x0000_s4101" name="Equation" r:id="rId5" imgW="2819160" imgH="419040" progId="Equation.3">
                  <p:embed/>
                </p:oleObj>
              </mc:Choice>
              <mc:Fallback>
                <p:oleObj name="Equation" r:id="rId5" imgW="2819160" imgH="419040" progId="Equation.3">
                  <p:embed/>
                  <p:pic>
                    <p:nvPicPr>
                      <p:cNvPr id="3"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3902" y="4987597"/>
                        <a:ext cx="4997450" cy="74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04519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http://upload.wikimedia.org/wikipedia/commons/thumb/d/d3/Wave_Sinusoidal_Cosine_wave_sine_Blue.svg/300px-Wave_Sinusoidal_Cosine_wave_sine_Blue.svg.png"/>
          <p:cNvPicPr>
            <a:picLocks noChangeAspect="1" noChangeArrowheads="1"/>
          </p:cNvPicPr>
          <p:nvPr/>
        </p:nvPicPr>
        <p:blipFill>
          <a:blip r:embed="rId3" cstate="print"/>
          <a:srcRect/>
          <a:stretch>
            <a:fillRect/>
          </a:stretch>
        </p:blipFill>
        <p:spPr bwMode="auto">
          <a:xfrm>
            <a:off x="315024" y="1685112"/>
            <a:ext cx="4476169" cy="1656184"/>
          </a:xfrm>
          <a:prstGeom prst="rect">
            <a:avLst/>
          </a:prstGeom>
          <a:noFill/>
        </p:spPr>
      </p:pic>
      <p:graphicFrame>
        <p:nvGraphicFramePr>
          <p:cNvPr id="4" name="Object 20"/>
          <p:cNvGraphicFramePr>
            <a:graphicFrameLocks noChangeAspect="1"/>
          </p:cNvGraphicFramePr>
          <p:nvPr>
            <p:extLst>
              <p:ext uri="{D42A27DB-BD31-4B8C-83A1-F6EECF244321}">
                <p14:modId xmlns:p14="http://schemas.microsoft.com/office/powerpoint/2010/main" val="1996079499"/>
              </p:ext>
            </p:extLst>
          </p:nvPr>
        </p:nvGraphicFramePr>
        <p:xfrm>
          <a:off x="5283576" y="2125544"/>
          <a:ext cx="671287" cy="1143001"/>
        </p:xfrm>
        <a:graphic>
          <a:graphicData uri="http://schemas.openxmlformats.org/presentationml/2006/ole">
            <mc:AlternateContent xmlns:mc="http://schemas.openxmlformats.org/markup-compatibility/2006">
              <mc:Choice xmlns:v="urn:schemas-microsoft-com:vml" Requires="v">
                <p:oleObj spid="_x0000_s5129" name="Equation" r:id="rId4" imgW="469800" imgH="799920" progId="Equation.3">
                  <p:embed/>
                </p:oleObj>
              </mc:Choice>
              <mc:Fallback>
                <p:oleObj name="Equation" r:id="rId4" imgW="469800" imgH="799920" progId="Equation.3">
                  <p:embed/>
                  <p:pic>
                    <p:nvPicPr>
                      <p:cNvPr id="6"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3576" y="2125544"/>
                        <a:ext cx="671287" cy="11430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21"/>
          <p:cNvSpPr txBox="1"/>
          <p:nvPr/>
        </p:nvSpPr>
        <p:spPr>
          <a:xfrm>
            <a:off x="6014801" y="1994670"/>
            <a:ext cx="883575" cy="1273875"/>
          </a:xfrm>
          <a:prstGeom prst="rect">
            <a:avLst/>
          </a:prstGeom>
          <a:noFill/>
        </p:spPr>
        <p:txBody>
          <a:bodyPr wrap="none" rtlCol="0">
            <a:spAutoFit/>
          </a:bodyPr>
          <a:lstStyle/>
          <a:p>
            <a:pPr>
              <a:lnSpc>
                <a:spcPct val="150000"/>
              </a:lnSpc>
            </a:pP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波长</a:t>
            </a:r>
            <a:endParaRPr lang="en-US" altLang="zh-CN" b="1" dirty="0">
              <a:latin typeface="黑体" panose="02010609060101010101" pitchFamily="49" charset="-122"/>
              <a:ea typeface="黑体" panose="02010609060101010101" pitchFamily="49" charset="-122"/>
            </a:endParaRPr>
          </a:p>
          <a:p>
            <a:pPr>
              <a:lnSpc>
                <a:spcPct val="150000"/>
              </a:lnSpc>
            </a:pPr>
            <a:r>
              <a:rPr lang="en-US"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频率</a:t>
            </a:r>
            <a:endParaRPr lang="en-US" b="1" dirty="0">
              <a:latin typeface="黑体" panose="02010609060101010101" pitchFamily="49" charset="-122"/>
              <a:ea typeface="黑体" panose="02010609060101010101" pitchFamily="49" charset="-122"/>
            </a:endParaRPr>
          </a:p>
          <a:p>
            <a:pPr>
              <a:lnSpc>
                <a:spcPct val="150000"/>
              </a:lnSpc>
            </a:pP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波速</a:t>
            </a:r>
            <a:endParaRPr lang="en-US" b="1" dirty="0">
              <a:latin typeface="黑体" panose="02010609060101010101" pitchFamily="49" charset="-122"/>
              <a:ea typeface="黑体" panose="02010609060101010101" pitchFamily="49" charset="-122"/>
            </a:endParaRPr>
          </a:p>
        </p:txBody>
      </p:sp>
      <p:sp>
        <p:nvSpPr>
          <p:cNvPr id="6" name="文本框 5"/>
          <p:cNvSpPr txBox="1"/>
          <p:nvPr/>
        </p:nvSpPr>
        <p:spPr>
          <a:xfrm>
            <a:off x="230079" y="1235260"/>
            <a:ext cx="3647152" cy="369332"/>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粒子具有波动性，用波来描述粒子</a:t>
            </a:r>
          </a:p>
        </p:txBody>
      </p:sp>
      <p:graphicFrame>
        <p:nvGraphicFramePr>
          <p:cNvPr id="7" name="Object 19"/>
          <p:cNvGraphicFramePr>
            <a:graphicFrameLocks noChangeAspect="1"/>
          </p:cNvGraphicFramePr>
          <p:nvPr>
            <p:extLst>
              <p:ext uri="{D42A27DB-BD31-4B8C-83A1-F6EECF244321}">
                <p14:modId xmlns:p14="http://schemas.microsoft.com/office/powerpoint/2010/main" val="3592117504"/>
              </p:ext>
            </p:extLst>
          </p:nvPr>
        </p:nvGraphicFramePr>
        <p:xfrm>
          <a:off x="1562351" y="3759133"/>
          <a:ext cx="2702859" cy="685800"/>
        </p:xfrm>
        <a:graphic>
          <a:graphicData uri="http://schemas.openxmlformats.org/presentationml/2006/ole">
            <mc:AlternateContent xmlns:mc="http://schemas.openxmlformats.org/markup-compatibility/2006">
              <mc:Choice xmlns:v="urn:schemas-microsoft-com:vml" Requires="v">
                <p:oleObj spid="_x0000_s5130" name="Equation" r:id="rId6" imgW="1701720" imgH="431640" progId="Equation.3">
                  <p:embed/>
                </p:oleObj>
              </mc:Choice>
              <mc:Fallback>
                <p:oleObj name="Equation" r:id="rId6" imgW="1701720" imgH="431640" progId="Equation.3">
                  <p:embed/>
                  <p:pic>
                    <p:nvPicPr>
                      <p:cNvPr id="9"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2351" y="3759133"/>
                        <a:ext cx="2702859"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本框 7"/>
          <p:cNvSpPr txBox="1"/>
          <p:nvPr/>
        </p:nvSpPr>
        <p:spPr>
          <a:xfrm>
            <a:off x="315024" y="3886776"/>
            <a:ext cx="1107996" cy="369332"/>
          </a:xfrm>
          <a:prstGeom prst="rect">
            <a:avLst/>
          </a:prstGeom>
          <a:noFill/>
        </p:spPr>
        <p:txBody>
          <a:bodyPr wrap="none" rtlCol="0">
            <a:spAutoFit/>
          </a:bodyPr>
          <a:lstStyle/>
          <a:p>
            <a:r>
              <a:rPr lang="zh-CN" altLang="en-US" b="1" dirty="0"/>
              <a:t>波函数：</a:t>
            </a:r>
          </a:p>
        </p:txBody>
      </p:sp>
      <p:graphicFrame>
        <p:nvGraphicFramePr>
          <p:cNvPr id="10" name="Object 23"/>
          <p:cNvGraphicFramePr>
            <a:graphicFrameLocks noChangeAspect="1"/>
          </p:cNvGraphicFramePr>
          <p:nvPr>
            <p:extLst>
              <p:ext uri="{D42A27DB-BD31-4B8C-83A1-F6EECF244321}">
                <p14:modId xmlns:p14="http://schemas.microsoft.com/office/powerpoint/2010/main" val="3588275113"/>
              </p:ext>
            </p:extLst>
          </p:nvPr>
        </p:nvGraphicFramePr>
        <p:xfrm>
          <a:off x="1517647" y="5497031"/>
          <a:ext cx="609600" cy="654051"/>
        </p:xfrm>
        <a:graphic>
          <a:graphicData uri="http://schemas.openxmlformats.org/presentationml/2006/ole">
            <mc:AlternateContent xmlns:mc="http://schemas.openxmlformats.org/markup-compatibility/2006">
              <mc:Choice xmlns:v="urn:schemas-microsoft-com:vml" Requires="v">
                <p:oleObj spid="_x0000_s5131" name="Equation" r:id="rId8" imgW="482400" imgH="393480" progId="Equation.3">
                  <p:embed/>
                </p:oleObj>
              </mc:Choice>
              <mc:Fallback>
                <p:oleObj name="Equation" r:id="rId8" imgW="482400" imgH="393480" progId="Equation.3">
                  <p:embed/>
                  <p:pic>
                    <p:nvPicPr>
                      <p:cNvPr id="24"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17647" y="5497031"/>
                        <a:ext cx="609600" cy="6540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26"/>
          <p:cNvGraphicFramePr>
            <a:graphicFrameLocks noChangeAspect="1"/>
          </p:cNvGraphicFramePr>
          <p:nvPr>
            <p:extLst>
              <p:ext uri="{D42A27DB-BD31-4B8C-83A1-F6EECF244321}">
                <p14:modId xmlns:p14="http://schemas.microsoft.com/office/powerpoint/2010/main" val="1022012104"/>
              </p:ext>
            </p:extLst>
          </p:nvPr>
        </p:nvGraphicFramePr>
        <p:xfrm>
          <a:off x="3321907" y="5665306"/>
          <a:ext cx="997857" cy="317500"/>
        </p:xfrm>
        <a:graphic>
          <a:graphicData uri="http://schemas.openxmlformats.org/presentationml/2006/ole">
            <mc:AlternateContent xmlns:mc="http://schemas.openxmlformats.org/markup-compatibility/2006">
              <mc:Choice xmlns:v="urn:schemas-microsoft-com:vml" Requires="v">
                <p:oleObj spid="_x0000_s5132" name="Equation" r:id="rId10" imgW="558720" imgH="177480" progId="Equation.3">
                  <p:embed/>
                </p:oleObj>
              </mc:Choice>
              <mc:Fallback>
                <p:oleObj name="Equation" r:id="rId10" imgW="558720" imgH="177480" progId="Equation.3">
                  <p:embed/>
                  <p:pic>
                    <p:nvPicPr>
                      <p:cNvPr id="27" name="Object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21907" y="5665306"/>
                        <a:ext cx="997857"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0"/>
          <p:cNvGraphicFramePr>
            <a:graphicFrameLocks noChangeAspect="1"/>
          </p:cNvGraphicFramePr>
          <p:nvPr>
            <p:extLst>
              <p:ext uri="{D42A27DB-BD31-4B8C-83A1-F6EECF244321}">
                <p14:modId xmlns:p14="http://schemas.microsoft.com/office/powerpoint/2010/main" val="1085907089"/>
              </p:ext>
            </p:extLst>
          </p:nvPr>
        </p:nvGraphicFramePr>
        <p:xfrm>
          <a:off x="1541186" y="4963045"/>
          <a:ext cx="2279650" cy="342900"/>
        </p:xfrm>
        <a:graphic>
          <a:graphicData uri="http://schemas.openxmlformats.org/presentationml/2006/ole">
            <mc:AlternateContent xmlns:mc="http://schemas.openxmlformats.org/markup-compatibility/2006">
              <mc:Choice xmlns:v="urn:schemas-microsoft-com:vml" Requires="v">
                <p:oleObj spid="_x0000_s5133" name="Equation" r:id="rId12" imgW="1434960" imgH="215640" progId="Equation.3">
                  <p:embed/>
                </p:oleObj>
              </mc:Choice>
              <mc:Fallback>
                <p:oleObj name="Equation" r:id="rId12" imgW="1434960" imgH="215640" progId="Equation.3">
                  <p:embed/>
                  <p:pic>
                    <p:nvPicPr>
                      <p:cNvPr id="29703"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41186" y="4963045"/>
                        <a:ext cx="227965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4" name="直接箭头连接符 13"/>
          <p:cNvCxnSpPr/>
          <p:nvPr/>
        </p:nvCxnSpPr>
        <p:spPr>
          <a:xfrm flipH="1">
            <a:off x="2016033" y="4349991"/>
            <a:ext cx="0" cy="5528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817411" y="5630618"/>
            <a:ext cx="646331" cy="369332"/>
          </a:xfrm>
          <a:prstGeom prst="rect">
            <a:avLst/>
          </a:prstGeom>
          <a:noFill/>
        </p:spPr>
        <p:txBody>
          <a:bodyPr wrap="none" rtlCol="0">
            <a:spAutoFit/>
          </a:bodyPr>
          <a:lstStyle/>
          <a:p>
            <a:r>
              <a:rPr lang="zh-CN" altLang="en-US" b="1" dirty="0"/>
              <a:t>波数</a:t>
            </a:r>
          </a:p>
        </p:txBody>
      </p:sp>
      <p:sp>
        <p:nvSpPr>
          <p:cNvPr id="16" name="文本框 15"/>
          <p:cNvSpPr txBox="1"/>
          <p:nvPr/>
        </p:nvSpPr>
        <p:spPr>
          <a:xfrm>
            <a:off x="2415952" y="5639390"/>
            <a:ext cx="877163" cy="369332"/>
          </a:xfrm>
          <a:prstGeom prst="rect">
            <a:avLst/>
          </a:prstGeom>
          <a:noFill/>
        </p:spPr>
        <p:txBody>
          <a:bodyPr wrap="none" rtlCol="0">
            <a:spAutoFit/>
          </a:bodyPr>
          <a:lstStyle/>
          <a:p>
            <a:r>
              <a:rPr lang="zh-CN" altLang="en-US" b="1" dirty="0"/>
              <a:t>角频率</a:t>
            </a:r>
          </a:p>
        </p:txBody>
      </p:sp>
      <p:sp>
        <p:nvSpPr>
          <p:cNvPr id="17" name="TextBox 29"/>
          <p:cNvSpPr txBox="1"/>
          <p:nvPr/>
        </p:nvSpPr>
        <p:spPr>
          <a:xfrm>
            <a:off x="6014801" y="3874883"/>
            <a:ext cx="2031325" cy="369332"/>
          </a:xfrm>
          <a:prstGeom prst="rect">
            <a:avLst/>
          </a:prstGeom>
          <a:noFill/>
        </p:spPr>
        <p:txBody>
          <a:bodyPr wrap="none" rtlCol="0">
            <a:spAutoFit/>
          </a:bodyPr>
          <a:lstStyle/>
          <a:p>
            <a:r>
              <a:rPr lang="zh-CN" altLang="en-US" b="1" dirty="0"/>
              <a:t>振幅为零的节点：</a:t>
            </a:r>
            <a:endParaRPr lang="en-US" b="1" dirty="0"/>
          </a:p>
        </p:txBody>
      </p:sp>
      <p:graphicFrame>
        <p:nvGraphicFramePr>
          <p:cNvPr id="18" name="Object 30"/>
          <p:cNvGraphicFramePr>
            <a:graphicFrameLocks noChangeAspect="1"/>
          </p:cNvGraphicFramePr>
          <p:nvPr>
            <p:extLst>
              <p:ext uri="{D42A27DB-BD31-4B8C-83A1-F6EECF244321}">
                <p14:modId xmlns:p14="http://schemas.microsoft.com/office/powerpoint/2010/main" val="2859393667"/>
              </p:ext>
            </p:extLst>
          </p:nvPr>
        </p:nvGraphicFramePr>
        <p:xfrm>
          <a:off x="6232075" y="4349991"/>
          <a:ext cx="1814051" cy="685800"/>
        </p:xfrm>
        <a:graphic>
          <a:graphicData uri="http://schemas.openxmlformats.org/presentationml/2006/ole">
            <mc:AlternateContent xmlns:mc="http://schemas.openxmlformats.org/markup-compatibility/2006">
              <mc:Choice xmlns:v="urn:schemas-microsoft-com:vml" Requires="v">
                <p:oleObj spid="_x0000_s5134" name="Equation" r:id="rId14" imgW="1041120" imgH="393480" progId="Equation.3">
                  <p:embed/>
                </p:oleObj>
              </mc:Choice>
              <mc:Fallback>
                <p:oleObj name="Equation" r:id="rId14" imgW="1041120" imgH="393480" progId="Equation.3">
                  <p:embed/>
                  <p:pic>
                    <p:nvPicPr>
                      <p:cNvPr id="31" name="Object 3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32075" y="4349991"/>
                        <a:ext cx="1814051"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31"/>
          <p:cNvGraphicFramePr>
            <a:graphicFrameLocks noChangeAspect="1"/>
          </p:cNvGraphicFramePr>
          <p:nvPr>
            <p:extLst>
              <p:ext uri="{D42A27DB-BD31-4B8C-83A1-F6EECF244321}">
                <p14:modId xmlns:p14="http://schemas.microsoft.com/office/powerpoint/2010/main" val="2886661227"/>
              </p:ext>
            </p:extLst>
          </p:nvPr>
        </p:nvGraphicFramePr>
        <p:xfrm>
          <a:off x="6232075" y="5171652"/>
          <a:ext cx="1554726" cy="730250"/>
        </p:xfrm>
        <a:graphic>
          <a:graphicData uri="http://schemas.openxmlformats.org/presentationml/2006/ole">
            <mc:AlternateContent xmlns:mc="http://schemas.openxmlformats.org/markup-compatibility/2006">
              <mc:Choice xmlns:v="urn:schemas-microsoft-com:vml" Requires="v">
                <p:oleObj spid="_x0000_s5135" name="Equation" r:id="rId16" imgW="838080" imgH="393480" progId="Equation.3">
                  <p:embed/>
                </p:oleObj>
              </mc:Choice>
              <mc:Fallback>
                <p:oleObj name="Equation" r:id="rId16" imgW="838080" imgH="393480" progId="Equation.3">
                  <p:embed/>
                  <p:pic>
                    <p:nvPicPr>
                      <p:cNvPr id="32" name="Object 3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32075" y="5171652"/>
                        <a:ext cx="1554726"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文本框 20"/>
          <p:cNvSpPr txBox="1"/>
          <p:nvPr/>
        </p:nvSpPr>
        <p:spPr>
          <a:xfrm>
            <a:off x="7786801" y="1176429"/>
            <a:ext cx="877163" cy="369332"/>
          </a:xfrm>
          <a:prstGeom prst="rect">
            <a:avLst/>
          </a:prstGeom>
          <a:noFill/>
        </p:spPr>
        <p:txBody>
          <a:bodyPr wrap="none" rtlCol="0">
            <a:spAutoFit/>
          </a:bodyPr>
          <a:lstStyle/>
          <a:p>
            <a:r>
              <a:rPr lang="zh-CN" altLang="en-US" b="1" dirty="0"/>
              <a:t>经典波</a:t>
            </a:r>
          </a:p>
        </p:txBody>
      </p:sp>
      <p:sp>
        <p:nvSpPr>
          <p:cNvPr id="20" name="文本框 19">
            <a:extLst>
              <a:ext uri="{FF2B5EF4-FFF2-40B4-BE49-F238E27FC236}">
                <a16:creationId xmlns:a16="http://schemas.microsoft.com/office/drawing/2014/main" id="{181B15E0-9E09-4B0B-BD15-E5E4D8D9B6D3}"/>
              </a:ext>
            </a:extLst>
          </p:cNvPr>
          <p:cNvSpPr txBox="1"/>
          <p:nvPr/>
        </p:nvSpPr>
        <p:spPr>
          <a:xfrm>
            <a:off x="269716" y="176428"/>
            <a:ext cx="1988045" cy="523220"/>
          </a:xfrm>
          <a:prstGeom prst="rect">
            <a:avLst/>
          </a:prstGeom>
          <a:noFill/>
        </p:spPr>
        <p:txBody>
          <a:bodyPr wrap="none" rtlCol="0">
            <a:spAutoFit/>
          </a:bodyPr>
          <a:lstStyle/>
          <a:p>
            <a:pPr algn="ctr"/>
            <a:r>
              <a:rPr lang="zh-CN" altLang="en-US" sz="2800" b="1" dirty="0">
                <a:latin typeface="微软雅黑" panose="020B0503020204020204" pitchFamily="34" charset="-122"/>
                <a:ea typeface="微软雅黑" panose="020B0503020204020204" pitchFamily="34" charset="-122"/>
              </a:rPr>
              <a:t>薛定谔方程</a:t>
            </a:r>
            <a:endParaRPr lang="en-US" altLang="zh-CN"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4951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208451" y="165305"/>
            <a:ext cx="126669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第三讲</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 name="文本框 2"/>
          <p:cNvSpPr txBox="1"/>
          <p:nvPr/>
        </p:nvSpPr>
        <p:spPr>
          <a:xfrm>
            <a:off x="2343101" y="2317691"/>
            <a:ext cx="4339650" cy="646331"/>
          </a:xfrm>
          <a:prstGeom prst="rect">
            <a:avLst/>
          </a:prstGeom>
          <a:noFill/>
        </p:spPr>
        <p:txBody>
          <a:bodyPr wrap="none" rtlCol="0">
            <a:spAutoFit/>
          </a:bodyPr>
          <a:lstStyle/>
          <a:p>
            <a:r>
              <a:rPr lang="zh-CN" altLang="en-US" sz="3600" b="1" dirty="0">
                <a:latin typeface="微软雅黑" panose="020B0503020204020204" pitchFamily="34" charset="-122"/>
                <a:ea typeface="微软雅黑" panose="020B0503020204020204" pitchFamily="34" charset="-122"/>
              </a:rPr>
              <a:t>量子力学与能带理论</a:t>
            </a:r>
          </a:p>
        </p:txBody>
      </p:sp>
      <p:sp>
        <p:nvSpPr>
          <p:cNvPr id="5" name="TextBox 2"/>
          <p:cNvSpPr txBox="1"/>
          <p:nvPr/>
        </p:nvSpPr>
        <p:spPr>
          <a:xfrm>
            <a:off x="2926357" y="3667414"/>
            <a:ext cx="3291286" cy="923330"/>
          </a:xfrm>
          <a:prstGeom prst="rect">
            <a:avLst/>
          </a:prstGeom>
          <a:noFill/>
        </p:spPr>
        <p:txBody>
          <a:bodyPr wrap="none" rtlCol="0">
            <a:spAutoFit/>
          </a:bodyPr>
          <a:lstStyle/>
          <a:p>
            <a:pPr algn="ctr"/>
            <a:r>
              <a:rPr lang="zh-CN" altLang="en-US" dirty="0">
                <a:latin typeface="黑体" panose="02010609060101010101" pitchFamily="49" charset="-122"/>
                <a:ea typeface="黑体" panose="02010609060101010101" pitchFamily="49" charset="-122"/>
                <a:cs typeface="Arial" panose="020B0604020202020204" pitchFamily="34" charset="0"/>
              </a:rPr>
              <a:t>黄丽珍</a:t>
            </a:r>
            <a:endParaRPr lang="en-US" altLang="zh-CN" dirty="0">
              <a:latin typeface="黑体" panose="02010609060101010101" pitchFamily="49" charset="-122"/>
              <a:ea typeface="黑体" panose="02010609060101010101" pitchFamily="49" charset="-122"/>
              <a:cs typeface="Arial" panose="020B0604020202020204" pitchFamily="34" charset="0"/>
            </a:endParaRPr>
          </a:p>
          <a:p>
            <a:pPr algn="ctr"/>
            <a:endParaRPr lang="en-US" altLang="zh-CN" dirty="0">
              <a:latin typeface="Arial" panose="020B0604020202020204" pitchFamily="34" charset="0"/>
              <a:ea typeface="黑体" panose="02010609060101010101" pitchFamily="49" charset="-122"/>
              <a:cs typeface="Arial" panose="020B0604020202020204" pitchFamily="34" charset="0"/>
            </a:endParaRPr>
          </a:p>
          <a:p>
            <a:pPr algn="ctr"/>
            <a:r>
              <a:rPr lang="en-US" altLang="zh-CN" dirty="0">
                <a:latin typeface="Arial" panose="020B0604020202020204" pitchFamily="34" charset="0"/>
                <a:ea typeface="黑体" panose="02010609060101010101" pitchFamily="49" charset="-122"/>
                <a:cs typeface="Arial" panose="020B0604020202020204" pitchFamily="34" charset="0"/>
              </a:rPr>
              <a:t>Email</a:t>
            </a:r>
            <a:r>
              <a:rPr lang="zh-CN" altLang="en-US" dirty="0">
                <a:latin typeface="Arial" panose="020B0604020202020204" pitchFamily="34" charset="0"/>
                <a:ea typeface="黑体" panose="02010609060101010101" pitchFamily="49" charset="-122"/>
                <a:cs typeface="Arial" panose="020B0604020202020204" pitchFamily="34" charset="0"/>
              </a:rPr>
              <a:t>：</a:t>
            </a:r>
            <a:r>
              <a:rPr lang="en-US" altLang="zh-CN" dirty="0">
                <a:latin typeface="Arial" panose="020B0604020202020204" pitchFamily="34" charset="0"/>
                <a:ea typeface="黑体" panose="02010609060101010101" pitchFamily="49" charset="-122"/>
                <a:cs typeface="Arial" panose="020B0604020202020204" pitchFamily="34" charset="0"/>
              </a:rPr>
              <a:t>lzhuang@suda.edu.cn</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489812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32"/>
          <p:cNvGraphicFramePr>
            <a:graphicFrameLocks noChangeAspect="1"/>
          </p:cNvGraphicFramePr>
          <p:nvPr>
            <p:extLst>
              <p:ext uri="{D42A27DB-BD31-4B8C-83A1-F6EECF244321}">
                <p14:modId xmlns:p14="http://schemas.microsoft.com/office/powerpoint/2010/main" val="2673973347"/>
              </p:ext>
            </p:extLst>
          </p:nvPr>
        </p:nvGraphicFramePr>
        <p:xfrm>
          <a:off x="1438102" y="1086196"/>
          <a:ext cx="1143000" cy="406400"/>
        </p:xfrm>
        <a:graphic>
          <a:graphicData uri="http://schemas.openxmlformats.org/presentationml/2006/ole">
            <mc:AlternateContent xmlns:mc="http://schemas.openxmlformats.org/markup-compatibility/2006">
              <mc:Choice xmlns:v="urn:schemas-microsoft-com:vml" Requires="v">
                <p:oleObj spid="_x0000_s6151" name="Equation" r:id="rId3" imgW="571320" imgH="203040" progId="Equation.3">
                  <p:embed/>
                </p:oleObj>
              </mc:Choice>
              <mc:Fallback>
                <p:oleObj name="Equation" r:id="rId3" imgW="571320" imgH="203040" progId="Equation.3">
                  <p:embed/>
                  <p:pic>
                    <p:nvPicPr>
                      <p:cNvPr id="33"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8102" y="1086196"/>
                        <a:ext cx="11430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33"/>
          <p:cNvGraphicFramePr>
            <a:graphicFrameLocks noChangeAspect="1"/>
          </p:cNvGraphicFramePr>
          <p:nvPr>
            <p:extLst>
              <p:ext uri="{D42A27DB-BD31-4B8C-83A1-F6EECF244321}">
                <p14:modId xmlns:p14="http://schemas.microsoft.com/office/powerpoint/2010/main" val="2932742821"/>
              </p:ext>
            </p:extLst>
          </p:nvPr>
        </p:nvGraphicFramePr>
        <p:xfrm>
          <a:off x="6614939" y="1086196"/>
          <a:ext cx="1071563" cy="381000"/>
        </p:xfrm>
        <a:graphic>
          <a:graphicData uri="http://schemas.openxmlformats.org/presentationml/2006/ole">
            <mc:AlternateContent xmlns:mc="http://schemas.openxmlformats.org/markup-compatibility/2006">
              <mc:Choice xmlns:v="urn:schemas-microsoft-com:vml" Requires="v">
                <p:oleObj spid="_x0000_s6152" name="Equation" r:id="rId5" imgW="571320" imgH="203040" progId="Equation.3">
                  <p:embed/>
                </p:oleObj>
              </mc:Choice>
              <mc:Fallback>
                <p:oleObj name="Equation" r:id="rId5" imgW="571320" imgH="203040" progId="Equation.3">
                  <p:embed/>
                  <p:pic>
                    <p:nvPicPr>
                      <p:cNvPr id="34"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4939" y="1086196"/>
                        <a:ext cx="107156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 name="Straight Arrow Connector 35"/>
          <p:cNvCxnSpPr/>
          <p:nvPr/>
        </p:nvCxnSpPr>
        <p:spPr>
          <a:xfrm>
            <a:off x="5781502" y="1859864"/>
            <a:ext cx="28956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 name="TextBox 36"/>
          <p:cNvSpPr txBox="1"/>
          <p:nvPr/>
        </p:nvSpPr>
        <p:spPr>
          <a:xfrm>
            <a:off x="5705302" y="1936064"/>
            <a:ext cx="327334" cy="369332"/>
          </a:xfrm>
          <a:prstGeom prst="rect">
            <a:avLst/>
          </a:prstGeom>
          <a:noFill/>
        </p:spPr>
        <p:txBody>
          <a:bodyPr wrap="none" rtlCol="0">
            <a:spAutoFit/>
          </a:bodyPr>
          <a:lstStyle/>
          <a:p>
            <a:r>
              <a:rPr lang="en-US" b="1" dirty="0">
                <a:solidFill>
                  <a:srgbClr val="0070C0"/>
                </a:solidFill>
                <a:latin typeface="微软雅黑" panose="020B0503020204020204" pitchFamily="34" charset="-122"/>
                <a:ea typeface="微软雅黑" panose="020B0503020204020204" pitchFamily="34" charset="-122"/>
              </a:rPr>
              <a:t>0</a:t>
            </a:r>
          </a:p>
        </p:txBody>
      </p:sp>
      <p:sp>
        <p:nvSpPr>
          <p:cNvPr id="6" name="TextBox 37"/>
          <p:cNvSpPr txBox="1"/>
          <p:nvPr/>
        </p:nvSpPr>
        <p:spPr>
          <a:xfrm>
            <a:off x="8448502" y="1936064"/>
            <a:ext cx="319318" cy="369332"/>
          </a:xfrm>
          <a:prstGeom prst="rect">
            <a:avLst/>
          </a:prstGeom>
          <a:noFill/>
        </p:spPr>
        <p:txBody>
          <a:bodyPr wrap="none" rtlCol="0">
            <a:spAutoFit/>
          </a:bodyPr>
          <a:lstStyle/>
          <a:p>
            <a:r>
              <a:rPr lang="en-US" b="1" dirty="0">
                <a:solidFill>
                  <a:srgbClr val="0070C0"/>
                </a:solidFill>
                <a:latin typeface="微软雅黑" panose="020B0503020204020204" pitchFamily="34" charset="-122"/>
                <a:ea typeface="微软雅黑" panose="020B0503020204020204" pitchFamily="34" charset="-122"/>
              </a:rPr>
              <a:t>x</a:t>
            </a:r>
          </a:p>
        </p:txBody>
      </p:sp>
      <p:sp>
        <p:nvSpPr>
          <p:cNvPr id="7" name="Right Arrow 38"/>
          <p:cNvSpPr/>
          <p:nvPr/>
        </p:nvSpPr>
        <p:spPr>
          <a:xfrm rot="10800000">
            <a:off x="6772102" y="1555064"/>
            <a:ext cx="685800" cy="1524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0000"/>
              </a:solidFill>
              <a:latin typeface="微软雅黑" panose="020B0503020204020204" pitchFamily="34" charset="-122"/>
              <a:ea typeface="微软雅黑" panose="020B0503020204020204" pitchFamily="34" charset="-122"/>
            </a:endParaRPr>
          </a:p>
        </p:txBody>
      </p:sp>
      <p:cxnSp>
        <p:nvCxnSpPr>
          <p:cNvPr id="8" name="Straight Arrow Connector 39"/>
          <p:cNvCxnSpPr/>
          <p:nvPr/>
        </p:nvCxnSpPr>
        <p:spPr>
          <a:xfrm>
            <a:off x="752302" y="1848196"/>
            <a:ext cx="28956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40"/>
          <p:cNvSpPr txBox="1"/>
          <p:nvPr/>
        </p:nvSpPr>
        <p:spPr>
          <a:xfrm>
            <a:off x="676102" y="1924396"/>
            <a:ext cx="327334" cy="369332"/>
          </a:xfrm>
          <a:prstGeom prst="rect">
            <a:avLst/>
          </a:prstGeom>
          <a:noFill/>
        </p:spPr>
        <p:txBody>
          <a:bodyPr wrap="none" rtlCol="0">
            <a:spAutoFit/>
          </a:bodyPr>
          <a:lstStyle/>
          <a:p>
            <a:r>
              <a:rPr lang="en-US" b="1" dirty="0">
                <a:solidFill>
                  <a:srgbClr val="0070C0"/>
                </a:solidFill>
                <a:latin typeface="微软雅黑" panose="020B0503020204020204" pitchFamily="34" charset="-122"/>
                <a:ea typeface="微软雅黑" panose="020B0503020204020204" pitchFamily="34" charset="-122"/>
              </a:rPr>
              <a:t>0</a:t>
            </a:r>
          </a:p>
        </p:txBody>
      </p:sp>
      <p:sp>
        <p:nvSpPr>
          <p:cNvPr id="10" name="TextBox 41"/>
          <p:cNvSpPr txBox="1"/>
          <p:nvPr/>
        </p:nvSpPr>
        <p:spPr>
          <a:xfrm>
            <a:off x="3419302" y="1924396"/>
            <a:ext cx="319318" cy="369332"/>
          </a:xfrm>
          <a:prstGeom prst="rect">
            <a:avLst/>
          </a:prstGeom>
          <a:noFill/>
        </p:spPr>
        <p:txBody>
          <a:bodyPr wrap="none" rtlCol="0">
            <a:spAutoFit/>
          </a:bodyPr>
          <a:lstStyle/>
          <a:p>
            <a:r>
              <a:rPr lang="en-US" b="1" dirty="0">
                <a:solidFill>
                  <a:srgbClr val="0070C0"/>
                </a:solidFill>
                <a:latin typeface="微软雅黑" panose="020B0503020204020204" pitchFamily="34" charset="-122"/>
                <a:ea typeface="微软雅黑" panose="020B0503020204020204" pitchFamily="34" charset="-122"/>
              </a:rPr>
              <a:t>x</a:t>
            </a:r>
          </a:p>
        </p:txBody>
      </p:sp>
      <p:sp>
        <p:nvSpPr>
          <p:cNvPr id="11" name="Right Arrow 42"/>
          <p:cNvSpPr/>
          <p:nvPr/>
        </p:nvSpPr>
        <p:spPr>
          <a:xfrm>
            <a:off x="1742902" y="1543396"/>
            <a:ext cx="685800" cy="1524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0000"/>
              </a:solidFill>
              <a:latin typeface="微软雅黑" panose="020B0503020204020204" pitchFamily="34" charset="-122"/>
              <a:ea typeface="微软雅黑" panose="020B0503020204020204" pitchFamily="34" charset="-122"/>
            </a:endParaRPr>
          </a:p>
        </p:txBody>
      </p:sp>
      <p:sp>
        <p:nvSpPr>
          <p:cNvPr id="12" name="TextBox 43"/>
          <p:cNvSpPr txBox="1"/>
          <p:nvPr/>
        </p:nvSpPr>
        <p:spPr>
          <a:xfrm>
            <a:off x="1224772" y="2314115"/>
            <a:ext cx="1569660"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波往正向传播</a:t>
            </a:r>
            <a:endParaRPr lang="en-US" b="1" dirty="0">
              <a:latin typeface="微软雅黑" panose="020B0503020204020204" pitchFamily="34" charset="-122"/>
              <a:ea typeface="微软雅黑" panose="020B0503020204020204" pitchFamily="34" charset="-122"/>
            </a:endParaRPr>
          </a:p>
        </p:txBody>
      </p:sp>
      <p:sp>
        <p:nvSpPr>
          <p:cNvPr id="14" name="TextBox 45"/>
          <p:cNvSpPr txBox="1"/>
          <p:nvPr/>
        </p:nvSpPr>
        <p:spPr>
          <a:xfrm>
            <a:off x="3800302" y="1009996"/>
            <a:ext cx="1808508" cy="369332"/>
          </a:xfrm>
          <a:prstGeom prst="rect">
            <a:avLst/>
          </a:prstGeom>
          <a:noFill/>
        </p:spPr>
        <p:txBody>
          <a:bodyPr wrap="none" rtlCol="0">
            <a:spAutoFit/>
          </a:bodyPr>
          <a:lstStyle/>
          <a:p>
            <a:r>
              <a:rPr lang="en-US" b="1" i="1" dirty="0">
                <a:solidFill>
                  <a:srgbClr val="FF0000"/>
                </a:solidFill>
              </a:rPr>
              <a:t>Traveling waves!</a:t>
            </a:r>
          </a:p>
        </p:txBody>
      </p:sp>
      <p:pic>
        <p:nvPicPr>
          <p:cNvPr id="15" name="Picture 2" descr="http://upload.wikimedia.org/wikipedia/commons/4/41/AC_wave_Positive_direction.gif"/>
          <p:cNvPicPr>
            <a:picLocks noChangeAspect="1" noChangeArrowheads="1" noCrop="1"/>
          </p:cNvPicPr>
          <p:nvPr/>
        </p:nvPicPr>
        <p:blipFill>
          <a:blip r:embed="rId7" cstate="print"/>
          <a:srcRect/>
          <a:stretch>
            <a:fillRect/>
          </a:stretch>
        </p:blipFill>
        <p:spPr bwMode="auto">
          <a:xfrm>
            <a:off x="4105102" y="1548180"/>
            <a:ext cx="1143000" cy="1162050"/>
          </a:xfrm>
          <a:prstGeom prst="rect">
            <a:avLst/>
          </a:prstGeom>
          <a:noFill/>
        </p:spPr>
      </p:pic>
      <p:sp>
        <p:nvSpPr>
          <p:cNvPr id="17" name="TextBox 34"/>
          <p:cNvSpPr txBox="1"/>
          <p:nvPr/>
        </p:nvSpPr>
        <p:spPr>
          <a:xfrm>
            <a:off x="1082247" y="3049331"/>
            <a:ext cx="2492990"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粒子碰撞或者相互作用</a:t>
            </a:r>
            <a:endParaRPr lang="en-US" b="1" dirty="0">
              <a:latin typeface="微软雅黑" panose="020B0503020204020204" pitchFamily="34" charset="-122"/>
              <a:ea typeface="微软雅黑" panose="020B0503020204020204" pitchFamily="34" charset="-122"/>
            </a:endParaRPr>
          </a:p>
        </p:txBody>
      </p:sp>
      <p:sp>
        <p:nvSpPr>
          <p:cNvPr id="18" name="TextBox 47"/>
          <p:cNvSpPr txBox="1"/>
          <p:nvPr/>
        </p:nvSpPr>
        <p:spPr>
          <a:xfrm>
            <a:off x="6558772" y="2965233"/>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波的干涉</a:t>
            </a:r>
            <a:endParaRPr lang="en-US" b="1" dirty="0">
              <a:latin typeface="微软雅黑" panose="020B0503020204020204" pitchFamily="34" charset="-122"/>
              <a:ea typeface="微软雅黑" panose="020B0503020204020204" pitchFamily="34" charset="-122"/>
            </a:endParaRPr>
          </a:p>
        </p:txBody>
      </p:sp>
      <p:sp>
        <p:nvSpPr>
          <p:cNvPr id="19" name="Right Arrow 48"/>
          <p:cNvSpPr/>
          <p:nvPr/>
        </p:nvSpPr>
        <p:spPr>
          <a:xfrm>
            <a:off x="4295602" y="3184863"/>
            <a:ext cx="7620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微软雅黑" panose="020B0503020204020204" pitchFamily="34" charset="-122"/>
              <a:ea typeface="微软雅黑" panose="020B0503020204020204" pitchFamily="34" charset="-122"/>
            </a:endParaRPr>
          </a:p>
        </p:txBody>
      </p:sp>
      <p:graphicFrame>
        <p:nvGraphicFramePr>
          <p:cNvPr id="20" name="Object 49"/>
          <p:cNvGraphicFramePr>
            <a:graphicFrameLocks noChangeAspect="1"/>
          </p:cNvGraphicFramePr>
          <p:nvPr>
            <p:extLst>
              <p:ext uri="{D42A27DB-BD31-4B8C-83A1-F6EECF244321}">
                <p14:modId xmlns:p14="http://schemas.microsoft.com/office/powerpoint/2010/main" val="2537754581"/>
              </p:ext>
            </p:extLst>
          </p:nvPr>
        </p:nvGraphicFramePr>
        <p:xfrm>
          <a:off x="1087582" y="3811331"/>
          <a:ext cx="5918200" cy="406400"/>
        </p:xfrm>
        <a:graphic>
          <a:graphicData uri="http://schemas.openxmlformats.org/presentationml/2006/ole">
            <mc:AlternateContent xmlns:mc="http://schemas.openxmlformats.org/markup-compatibility/2006">
              <mc:Choice xmlns:v="urn:schemas-microsoft-com:vml" Requires="v">
                <p:oleObj spid="_x0000_s6153" name="Equation" r:id="rId8" imgW="2958840" imgH="203040" progId="Equation.3">
                  <p:embed/>
                </p:oleObj>
              </mc:Choice>
              <mc:Fallback>
                <p:oleObj name="Equation" r:id="rId8" imgW="2958840" imgH="203040" progId="Equation.3">
                  <p:embed/>
                  <p:pic>
                    <p:nvPicPr>
                      <p:cNvPr id="50" name="Object 4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7582" y="3811331"/>
                        <a:ext cx="59182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Right Arrow 50"/>
          <p:cNvSpPr/>
          <p:nvPr/>
        </p:nvSpPr>
        <p:spPr>
          <a:xfrm>
            <a:off x="1620982" y="4268531"/>
            <a:ext cx="685800" cy="1524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0000"/>
              </a:solidFill>
              <a:latin typeface="微软雅黑" panose="020B0503020204020204" pitchFamily="34" charset="-122"/>
              <a:ea typeface="微软雅黑" panose="020B0503020204020204" pitchFamily="34" charset="-122"/>
            </a:endParaRPr>
          </a:p>
        </p:txBody>
      </p:sp>
      <p:sp>
        <p:nvSpPr>
          <p:cNvPr id="22" name="Right Arrow 51"/>
          <p:cNvSpPr/>
          <p:nvPr/>
        </p:nvSpPr>
        <p:spPr>
          <a:xfrm rot="10800000">
            <a:off x="3373582" y="4268531"/>
            <a:ext cx="685800" cy="1524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0000"/>
              </a:solidFill>
              <a:latin typeface="微软雅黑" panose="020B0503020204020204" pitchFamily="34" charset="-122"/>
              <a:ea typeface="微软雅黑" panose="020B0503020204020204" pitchFamily="34" charset="-122"/>
            </a:endParaRPr>
          </a:p>
        </p:txBody>
      </p:sp>
      <p:sp>
        <p:nvSpPr>
          <p:cNvPr id="23" name="Right Brace 54"/>
          <p:cNvSpPr/>
          <p:nvPr/>
        </p:nvSpPr>
        <p:spPr>
          <a:xfrm rot="5400000">
            <a:off x="5278582" y="3887531"/>
            <a:ext cx="533400" cy="1143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latin typeface="微软雅黑" panose="020B0503020204020204" pitchFamily="34" charset="-122"/>
              <a:ea typeface="微软雅黑" panose="020B0503020204020204" pitchFamily="34" charset="-122"/>
            </a:endParaRPr>
          </a:p>
        </p:txBody>
      </p:sp>
      <p:sp>
        <p:nvSpPr>
          <p:cNvPr id="24" name="TextBox 55"/>
          <p:cNvSpPr txBox="1"/>
          <p:nvPr/>
        </p:nvSpPr>
        <p:spPr>
          <a:xfrm>
            <a:off x="4796504" y="4646476"/>
            <a:ext cx="1965603" cy="369332"/>
          </a:xfrm>
          <a:prstGeom prst="rect">
            <a:avLst/>
          </a:prstGeom>
          <a:noFill/>
        </p:spPr>
        <p:txBody>
          <a:bodyPr wrap="none" rtlCol="0">
            <a:spAutoFit/>
          </a:bodyPr>
          <a:lstStyle/>
          <a:p>
            <a:r>
              <a:rPr lang="en-US" b="1" dirty="0">
                <a:latin typeface="微软雅黑" panose="020B0503020204020204" pitchFamily="34" charset="-122"/>
                <a:ea typeface="微软雅黑" panose="020B0503020204020204" pitchFamily="34" charset="-122"/>
              </a:rPr>
              <a:t>New amplitude</a:t>
            </a:r>
          </a:p>
        </p:txBody>
      </p:sp>
      <p:sp>
        <p:nvSpPr>
          <p:cNvPr id="25" name="TextBox 56"/>
          <p:cNvSpPr txBox="1"/>
          <p:nvPr/>
        </p:nvSpPr>
        <p:spPr>
          <a:xfrm>
            <a:off x="662378" y="5015808"/>
            <a:ext cx="5422406" cy="64633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驻波：频率相同、传输方向相反的两种电波，沿传输线形成的一种分布状态</a:t>
            </a:r>
            <a:r>
              <a:rPr lang="en-US" b="1" i="1" dirty="0">
                <a:latin typeface="微软雅黑" panose="020B0503020204020204" pitchFamily="34" charset="-122"/>
                <a:ea typeface="微软雅黑" panose="020B0503020204020204" pitchFamily="34" charset="-122"/>
              </a:rPr>
              <a:t>– </a:t>
            </a:r>
            <a:r>
              <a:rPr lang="zh-CN" altLang="en-US" b="1" i="1" dirty="0">
                <a:latin typeface="微软雅黑" panose="020B0503020204020204" pitchFamily="34" charset="-122"/>
                <a:ea typeface="微软雅黑" panose="020B0503020204020204" pitchFamily="34" charset="-122"/>
              </a:rPr>
              <a:t>与时间无关</a:t>
            </a:r>
            <a:endParaRPr lang="en-US" b="1" i="1" dirty="0">
              <a:latin typeface="微软雅黑" panose="020B0503020204020204" pitchFamily="34" charset="-122"/>
              <a:ea typeface="微软雅黑" panose="020B0503020204020204" pitchFamily="34" charset="-122"/>
            </a:endParaRPr>
          </a:p>
        </p:txBody>
      </p:sp>
      <p:pic>
        <p:nvPicPr>
          <p:cNvPr id="26" name="Picture 20" descr="http://www.physicsclassroom.com/Class/waves/u10l4a2.gif"/>
          <p:cNvPicPr>
            <a:picLocks noChangeAspect="1" noChangeArrowheads="1"/>
          </p:cNvPicPr>
          <p:nvPr/>
        </p:nvPicPr>
        <p:blipFill>
          <a:blip r:embed="rId10" cstate="print"/>
          <a:srcRect/>
          <a:stretch>
            <a:fillRect/>
          </a:stretch>
        </p:blipFill>
        <p:spPr bwMode="auto">
          <a:xfrm>
            <a:off x="6726382" y="4801931"/>
            <a:ext cx="1590675" cy="885825"/>
          </a:xfrm>
          <a:prstGeom prst="rect">
            <a:avLst/>
          </a:prstGeom>
          <a:noFill/>
        </p:spPr>
      </p:pic>
      <p:graphicFrame>
        <p:nvGraphicFramePr>
          <p:cNvPr id="27" name="Object 19"/>
          <p:cNvGraphicFramePr>
            <a:graphicFrameLocks noChangeAspect="1"/>
          </p:cNvGraphicFramePr>
          <p:nvPr>
            <p:extLst>
              <p:ext uri="{D42A27DB-BD31-4B8C-83A1-F6EECF244321}">
                <p14:modId xmlns:p14="http://schemas.microsoft.com/office/powerpoint/2010/main" val="752720497"/>
              </p:ext>
            </p:extLst>
          </p:nvPr>
        </p:nvGraphicFramePr>
        <p:xfrm>
          <a:off x="6355493" y="5729493"/>
          <a:ext cx="2622550" cy="342900"/>
        </p:xfrm>
        <a:graphic>
          <a:graphicData uri="http://schemas.openxmlformats.org/presentationml/2006/ole">
            <mc:AlternateContent xmlns:mc="http://schemas.openxmlformats.org/markup-compatibility/2006">
              <mc:Choice xmlns:v="urn:schemas-microsoft-com:vml" Requires="v">
                <p:oleObj spid="_x0000_s6154" name="Equation" r:id="rId11" imgW="1650960" imgH="215640" progId="Equation.3">
                  <p:embed/>
                </p:oleObj>
              </mc:Choice>
              <mc:Fallback>
                <p:oleObj name="Equation" r:id="rId11" imgW="1650960" imgH="215640" progId="Equation.3">
                  <p:embed/>
                  <p:pic>
                    <p:nvPicPr>
                      <p:cNvPr id="21" name="Object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55493" y="5729493"/>
                        <a:ext cx="262255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TextBox 21"/>
          <p:cNvSpPr txBox="1"/>
          <p:nvPr/>
        </p:nvSpPr>
        <p:spPr>
          <a:xfrm>
            <a:off x="652699" y="5703061"/>
            <a:ext cx="5562600" cy="369332"/>
          </a:xfrm>
          <a:prstGeom prst="rect">
            <a:avLst/>
          </a:prstGeom>
          <a:noFill/>
        </p:spPr>
        <p:txBody>
          <a:bodyPr wrap="square" rtlCol="0">
            <a:spAutoFit/>
          </a:bodyPr>
          <a:lstStyle/>
          <a:p>
            <a:r>
              <a:rPr lang="en-US" dirty="0"/>
              <a:t>Phase         defines shift from initial position at zero time:</a:t>
            </a:r>
          </a:p>
        </p:txBody>
      </p:sp>
      <p:graphicFrame>
        <p:nvGraphicFramePr>
          <p:cNvPr id="29" name="Object 28"/>
          <p:cNvGraphicFramePr>
            <a:graphicFrameLocks noChangeAspect="1"/>
          </p:cNvGraphicFramePr>
          <p:nvPr>
            <p:extLst>
              <p:ext uri="{D42A27DB-BD31-4B8C-83A1-F6EECF244321}">
                <p14:modId xmlns:p14="http://schemas.microsoft.com/office/powerpoint/2010/main" val="3107933803"/>
              </p:ext>
            </p:extLst>
          </p:nvPr>
        </p:nvGraphicFramePr>
        <p:xfrm>
          <a:off x="1418368" y="5662139"/>
          <a:ext cx="292100" cy="451176"/>
        </p:xfrm>
        <a:graphic>
          <a:graphicData uri="http://schemas.openxmlformats.org/presentationml/2006/ole">
            <mc:AlternateContent xmlns:mc="http://schemas.openxmlformats.org/markup-compatibility/2006">
              <mc:Choice xmlns:v="urn:schemas-microsoft-com:vml" Requires="v">
                <p:oleObj spid="_x0000_s6155" name="Equation" r:id="rId13" imgW="126720" imgH="203040" progId="Equation.3">
                  <p:embed/>
                </p:oleObj>
              </mc:Choice>
              <mc:Fallback>
                <p:oleObj name="Equation" r:id="rId13" imgW="126720" imgH="203040" progId="Equation.3">
                  <p:embed/>
                  <p:pic>
                    <p:nvPicPr>
                      <p:cNvPr id="23" name="Object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18368" y="5662139"/>
                        <a:ext cx="292100" cy="451176"/>
                      </a:xfrm>
                      <a:prstGeom prst="rect">
                        <a:avLst/>
                      </a:prstGeom>
                      <a:noFill/>
                    </p:spPr>
                  </p:pic>
                </p:oleObj>
              </mc:Fallback>
            </mc:AlternateContent>
          </a:graphicData>
        </a:graphic>
      </p:graphicFrame>
      <p:sp>
        <p:nvSpPr>
          <p:cNvPr id="30" name="TextBox 43"/>
          <p:cNvSpPr txBox="1"/>
          <p:nvPr/>
        </p:nvSpPr>
        <p:spPr>
          <a:xfrm>
            <a:off x="6558772" y="2248784"/>
            <a:ext cx="1569660"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波往负向传播</a:t>
            </a:r>
            <a:endParaRPr lang="en-US" b="1"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8F9A4BA7-FF57-48EE-9188-2B067F328D00}"/>
              </a:ext>
            </a:extLst>
          </p:cNvPr>
          <p:cNvSpPr txBox="1"/>
          <p:nvPr/>
        </p:nvSpPr>
        <p:spPr>
          <a:xfrm>
            <a:off x="269716" y="176428"/>
            <a:ext cx="1988045" cy="523220"/>
          </a:xfrm>
          <a:prstGeom prst="rect">
            <a:avLst/>
          </a:prstGeom>
          <a:noFill/>
        </p:spPr>
        <p:txBody>
          <a:bodyPr wrap="none" rtlCol="0">
            <a:spAutoFit/>
          </a:bodyPr>
          <a:lstStyle/>
          <a:p>
            <a:pPr algn="ctr"/>
            <a:r>
              <a:rPr lang="zh-CN" altLang="en-US" sz="2800" b="1" dirty="0">
                <a:latin typeface="微软雅黑" panose="020B0503020204020204" pitchFamily="34" charset="-122"/>
                <a:ea typeface="微软雅黑" panose="020B0503020204020204" pitchFamily="34" charset="-122"/>
              </a:rPr>
              <a:t>薛定谔方程</a:t>
            </a:r>
            <a:endParaRPr lang="en-US" altLang="zh-CN"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66226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7"/>
          <p:cNvSpPr txBox="1"/>
          <p:nvPr/>
        </p:nvSpPr>
        <p:spPr>
          <a:xfrm>
            <a:off x="236913" y="981717"/>
            <a:ext cx="4819524" cy="369332"/>
          </a:xfrm>
          <a:prstGeom prst="rect">
            <a:avLst/>
          </a:prstGeom>
          <a:noFill/>
        </p:spPr>
        <p:txBody>
          <a:bodyPr wrap="none" rtlCol="0">
            <a:spAutoFit/>
          </a:bodyPr>
          <a:lstStyle/>
          <a:p>
            <a:r>
              <a:rPr lang="en-US" b="1" dirty="0"/>
              <a:t>Waves can be represented as complex functions:</a:t>
            </a:r>
          </a:p>
        </p:txBody>
      </p:sp>
      <p:graphicFrame>
        <p:nvGraphicFramePr>
          <p:cNvPr id="3" name="Object 58"/>
          <p:cNvGraphicFramePr>
            <a:graphicFrameLocks noChangeAspect="1"/>
          </p:cNvGraphicFramePr>
          <p:nvPr>
            <p:extLst>
              <p:ext uri="{D42A27DB-BD31-4B8C-83A1-F6EECF244321}">
                <p14:modId xmlns:p14="http://schemas.microsoft.com/office/powerpoint/2010/main" val="2283180071"/>
              </p:ext>
            </p:extLst>
          </p:nvPr>
        </p:nvGraphicFramePr>
        <p:xfrm>
          <a:off x="313112" y="1414549"/>
          <a:ext cx="6449960" cy="609600"/>
        </p:xfrm>
        <a:graphic>
          <a:graphicData uri="http://schemas.openxmlformats.org/presentationml/2006/ole">
            <mc:AlternateContent xmlns:mc="http://schemas.openxmlformats.org/markup-compatibility/2006">
              <mc:Choice xmlns:v="urn:schemas-microsoft-com:vml" Requires="v">
                <p:oleObj spid="_x0000_s7177" name="Equation" r:id="rId3" imgW="4165560" imgH="393480" progId="Equation.3">
                  <p:embed/>
                </p:oleObj>
              </mc:Choice>
              <mc:Fallback>
                <p:oleObj name="Equation" r:id="rId3" imgW="4165560" imgH="393480" progId="Equation.3">
                  <p:embed/>
                  <p:pic>
                    <p:nvPicPr>
                      <p:cNvPr id="59"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12" y="1414549"/>
                        <a:ext cx="644996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59"/>
          <p:cNvSpPr txBox="1"/>
          <p:nvPr/>
        </p:nvSpPr>
        <p:spPr>
          <a:xfrm>
            <a:off x="313113" y="2176549"/>
            <a:ext cx="1693156" cy="369332"/>
          </a:xfrm>
          <a:prstGeom prst="rect">
            <a:avLst/>
          </a:prstGeom>
          <a:noFill/>
        </p:spPr>
        <p:txBody>
          <a:bodyPr wrap="none" rtlCol="0">
            <a:spAutoFit/>
          </a:bodyPr>
          <a:lstStyle/>
          <a:p>
            <a:r>
              <a:rPr lang="en-US" b="1" dirty="0"/>
              <a:t>Euler’s formula:</a:t>
            </a:r>
          </a:p>
        </p:txBody>
      </p:sp>
      <p:graphicFrame>
        <p:nvGraphicFramePr>
          <p:cNvPr id="5" name="Object 60"/>
          <p:cNvGraphicFramePr>
            <a:graphicFrameLocks noChangeAspect="1"/>
          </p:cNvGraphicFramePr>
          <p:nvPr>
            <p:extLst>
              <p:ext uri="{D42A27DB-BD31-4B8C-83A1-F6EECF244321}">
                <p14:modId xmlns:p14="http://schemas.microsoft.com/office/powerpoint/2010/main" val="1552985893"/>
              </p:ext>
            </p:extLst>
          </p:nvPr>
        </p:nvGraphicFramePr>
        <p:xfrm>
          <a:off x="1989513" y="2151149"/>
          <a:ext cx="2514600" cy="406400"/>
        </p:xfrm>
        <a:graphic>
          <a:graphicData uri="http://schemas.openxmlformats.org/presentationml/2006/ole">
            <mc:AlternateContent xmlns:mc="http://schemas.openxmlformats.org/markup-compatibility/2006">
              <mc:Choice xmlns:v="urn:schemas-microsoft-com:vml" Requires="v">
                <p:oleObj spid="_x0000_s7178" name="Equation" r:id="rId5" imgW="1257120" imgH="203040" progId="Equation.3">
                  <p:embed/>
                </p:oleObj>
              </mc:Choice>
              <mc:Fallback>
                <p:oleObj name="Equation" r:id="rId5" imgW="1257120" imgH="203040" progId="Equation.3">
                  <p:embed/>
                  <p:pic>
                    <p:nvPicPr>
                      <p:cNvPr id="61" name="Object 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9513" y="2151149"/>
                        <a:ext cx="2514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61"/>
          <p:cNvGraphicFramePr>
            <a:graphicFrameLocks noChangeAspect="1"/>
          </p:cNvGraphicFramePr>
          <p:nvPr>
            <p:extLst>
              <p:ext uri="{D42A27DB-BD31-4B8C-83A1-F6EECF244321}">
                <p14:modId xmlns:p14="http://schemas.microsoft.com/office/powerpoint/2010/main" val="867687767"/>
              </p:ext>
            </p:extLst>
          </p:nvPr>
        </p:nvGraphicFramePr>
        <p:xfrm>
          <a:off x="2675313" y="2709949"/>
          <a:ext cx="2514600" cy="508000"/>
        </p:xfrm>
        <a:graphic>
          <a:graphicData uri="http://schemas.openxmlformats.org/presentationml/2006/ole">
            <mc:AlternateContent xmlns:mc="http://schemas.openxmlformats.org/markup-compatibility/2006">
              <mc:Choice xmlns:v="urn:schemas-microsoft-com:vml" Requires="v">
                <p:oleObj spid="_x0000_s7179" name="Equation" r:id="rId7" imgW="1257120" imgH="253800" progId="Equation.3">
                  <p:embed/>
                </p:oleObj>
              </mc:Choice>
              <mc:Fallback>
                <p:oleObj name="Equation" r:id="rId7" imgW="1257120" imgH="253800" progId="Equation.3">
                  <p:embed/>
                  <p:pic>
                    <p:nvPicPr>
                      <p:cNvPr id="62" name="Object 6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5313" y="2709949"/>
                        <a:ext cx="251460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2"/>
          <p:cNvSpPr txBox="1"/>
          <p:nvPr/>
        </p:nvSpPr>
        <p:spPr>
          <a:xfrm>
            <a:off x="6332913" y="2633749"/>
            <a:ext cx="1905000" cy="646331"/>
          </a:xfrm>
          <a:prstGeom prst="rect">
            <a:avLst/>
          </a:prstGeom>
          <a:noFill/>
        </p:spPr>
        <p:txBody>
          <a:bodyPr wrap="square" rtlCol="0">
            <a:spAutoFit/>
          </a:bodyPr>
          <a:lstStyle/>
          <a:p>
            <a:r>
              <a:rPr lang="en-US" b="1" i="1" dirty="0"/>
              <a:t>And use only real part of function</a:t>
            </a:r>
          </a:p>
        </p:txBody>
      </p:sp>
      <p:sp>
        <p:nvSpPr>
          <p:cNvPr id="8" name="Right Arrow 63"/>
          <p:cNvSpPr/>
          <p:nvPr/>
        </p:nvSpPr>
        <p:spPr>
          <a:xfrm rot="10800000">
            <a:off x="5647113" y="2862349"/>
            <a:ext cx="609600" cy="15240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9" name="文本框 8"/>
          <p:cNvSpPr txBox="1"/>
          <p:nvPr/>
        </p:nvSpPr>
        <p:spPr>
          <a:xfrm>
            <a:off x="230173" y="196473"/>
            <a:ext cx="4152099" cy="523220"/>
          </a:xfrm>
          <a:prstGeom prst="rect">
            <a:avLst/>
          </a:prstGeom>
          <a:noFill/>
        </p:spPr>
        <p:txBody>
          <a:bodyPr wrap="none" rtlCol="0">
            <a:spAutoFit/>
          </a:bodyPr>
          <a:lstStyle/>
          <a:p>
            <a:pPr algn="ctr"/>
            <a:r>
              <a:rPr lang="zh-CN" altLang="en-US" sz="2800" b="1" dirty="0">
                <a:latin typeface="微软雅黑" panose="020B0503020204020204" pitchFamily="34" charset="-122"/>
                <a:ea typeface="微软雅黑" panose="020B0503020204020204" pitchFamily="34" charset="-122"/>
              </a:rPr>
              <a:t>经典波方程到薛定谔方程</a:t>
            </a:r>
            <a:endParaRPr lang="en-US" altLang="zh-CN" sz="2800" b="1" dirty="0">
              <a:latin typeface="微软雅黑" panose="020B0503020204020204" pitchFamily="34" charset="-122"/>
              <a:ea typeface="微软雅黑" panose="020B0503020204020204" pitchFamily="34" charset="-122"/>
            </a:endParaRPr>
          </a:p>
        </p:txBody>
      </p:sp>
      <p:graphicFrame>
        <p:nvGraphicFramePr>
          <p:cNvPr id="10" name="Object 22"/>
          <p:cNvGraphicFramePr>
            <a:graphicFrameLocks noChangeAspect="1"/>
          </p:cNvGraphicFramePr>
          <p:nvPr>
            <p:extLst>
              <p:ext uri="{D42A27DB-BD31-4B8C-83A1-F6EECF244321}">
                <p14:modId xmlns:p14="http://schemas.microsoft.com/office/powerpoint/2010/main" val="988945086"/>
              </p:ext>
            </p:extLst>
          </p:nvPr>
        </p:nvGraphicFramePr>
        <p:xfrm>
          <a:off x="479801" y="4924285"/>
          <a:ext cx="5287963" cy="1638300"/>
        </p:xfrm>
        <a:graphic>
          <a:graphicData uri="http://schemas.openxmlformats.org/presentationml/2006/ole">
            <mc:AlternateContent xmlns:mc="http://schemas.openxmlformats.org/markup-compatibility/2006">
              <mc:Choice xmlns:v="urn:schemas-microsoft-com:vml" Requires="v">
                <p:oleObj spid="_x0000_s7180" name="Equation" r:id="rId9" imgW="2705040" imgH="838080" progId="Equation.3">
                  <p:embed/>
                </p:oleObj>
              </mc:Choice>
              <mc:Fallback>
                <p:oleObj name="Equation" r:id="rId9" imgW="2705040" imgH="838080" progId="Equation.3">
                  <p:embed/>
                  <p:pic>
                    <p:nvPicPr>
                      <p:cNvPr id="23"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9801" y="4924285"/>
                        <a:ext cx="5287963" cy="163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23"/>
          <p:cNvSpPr txBox="1"/>
          <p:nvPr/>
        </p:nvSpPr>
        <p:spPr>
          <a:xfrm>
            <a:off x="4123113" y="3577921"/>
            <a:ext cx="200085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经典波动方程</a:t>
            </a:r>
            <a:endParaRPr lang="en-US" b="1" dirty="0">
              <a:latin typeface="微软雅黑" panose="020B0503020204020204" pitchFamily="34" charset="-122"/>
              <a:ea typeface="微软雅黑" panose="020B0503020204020204" pitchFamily="34" charset="-122"/>
            </a:endParaRPr>
          </a:p>
        </p:txBody>
      </p:sp>
      <p:sp>
        <p:nvSpPr>
          <p:cNvPr id="12" name="TextBox 24"/>
          <p:cNvSpPr txBox="1"/>
          <p:nvPr/>
        </p:nvSpPr>
        <p:spPr>
          <a:xfrm>
            <a:off x="403875" y="4340253"/>
            <a:ext cx="4055597" cy="369332"/>
          </a:xfrm>
          <a:prstGeom prst="rect">
            <a:avLst/>
          </a:prstGeom>
          <a:noFill/>
        </p:spPr>
        <p:txBody>
          <a:bodyPr wrap="none" rtlCol="0">
            <a:spAutoFit/>
          </a:bodyPr>
          <a:lstStyle/>
          <a:p>
            <a:r>
              <a:rPr lang="en-US" b="1" dirty="0"/>
              <a:t>Try solution as </a:t>
            </a:r>
            <a:r>
              <a:rPr lang="en-US" b="1" dirty="0">
                <a:solidFill>
                  <a:srgbClr val="FF0000"/>
                </a:solidFill>
              </a:rPr>
              <a:t>traveling wave </a:t>
            </a:r>
            <a:r>
              <a:rPr lang="zh-CN" altLang="en-US" b="1" dirty="0">
                <a:solidFill>
                  <a:srgbClr val="FF0000"/>
                </a:solidFill>
              </a:rPr>
              <a:t>（行波）</a:t>
            </a:r>
            <a:r>
              <a:rPr lang="en-US" b="1" dirty="0"/>
              <a:t>:</a:t>
            </a:r>
          </a:p>
        </p:txBody>
      </p:sp>
      <p:graphicFrame>
        <p:nvGraphicFramePr>
          <p:cNvPr id="13" name="Object 10"/>
          <p:cNvGraphicFramePr>
            <a:graphicFrameLocks noChangeAspect="1"/>
          </p:cNvGraphicFramePr>
          <p:nvPr>
            <p:extLst>
              <p:ext uri="{D42A27DB-BD31-4B8C-83A1-F6EECF244321}">
                <p14:modId xmlns:p14="http://schemas.microsoft.com/office/powerpoint/2010/main" val="1201034710"/>
              </p:ext>
            </p:extLst>
          </p:nvPr>
        </p:nvGraphicFramePr>
        <p:xfrm>
          <a:off x="4456489" y="4397071"/>
          <a:ext cx="2622550" cy="342900"/>
        </p:xfrm>
        <a:graphic>
          <a:graphicData uri="http://schemas.openxmlformats.org/presentationml/2006/ole">
            <mc:AlternateContent xmlns:mc="http://schemas.openxmlformats.org/markup-compatibility/2006">
              <mc:Choice xmlns:v="urn:schemas-microsoft-com:vml" Requires="v">
                <p:oleObj spid="_x0000_s7181" name="Equation" r:id="rId11" imgW="1650960" imgH="215640" progId="Equation.3">
                  <p:embed/>
                </p:oleObj>
              </mc:Choice>
              <mc:Fallback>
                <p:oleObj name="Equation" r:id="rId11" imgW="1650960" imgH="215640" progId="Equation.3">
                  <p:embed/>
                  <p:pic>
                    <p:nvPicPr>
                      <p:cNvPr id="31751"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56489" y="4397071"/>
                        <a:ext cx="262255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8"/>
          <p:cNvGraphicFramePr>
            <a:graphicFrameLocks noChangeAspect="1"/>
          </p:cNvGraphicFramePr>
          <p:nvPr>
            <p:extLst>
              <p:ext uri="{D42A27DB-BD31-4B8C-83A1-F6EECF244321}">
                <p14:modId xmlns:p14="http://schemas.microsoft.com/office/powerpoint/2010/main" val="4005673157"/>
              </p:ext>
            </p:extLst>
          </p:nvPr>
        </p:nvGraphicFramePr>
        <p:xfrm>
          <a:off x="403601" y="3306404"/>
          <a:ext cx="3352800" cy="819150"/>
        </p:xfrm>
        <a:graphic>
          <a:graphicData uri="http://schemas.openxmlformats.org/presentationml/2006/ole">
            <mc:AlternateContent xmlns:mc="http://schemas.openxmlformats.org/markup-compatibility/2006">
              <mc:Choice xmlns:v="urn:schemas-microsoft-com:vml" Requires="v">
                <p:oleObj spid="_x0000_s7182" name="Equation" r:id="rId13" imgW="1714320" imgH="419040" progId="Equation.3">
                  <p:embed/>
                </p:oleObj>
              </mc:Choice>
              <mc:Fallback>
                <p:oleObj name="Equation" r:id="rId13" imgW="1714320" imgH="419040" progId="Equation.3">
                  <p:embed/>
                  <p:pic>
                    <p:nvPicPr>
                      <p:cNvPr id="31752"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3601" y="3306404"/>
                        <a:ext cx="3352800"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27"/>
          <p:cNvGraphicFramePr>
            <a:graphicFrameLocks noChangeAspect="1"/>
          </p:cNvGraphicFramePr>
          <p:nvPr>
            <p:extLst>
              <p:ext uri="{D42A27DB-BD31-4B8C-83A1-F6EECF244321}">
                <p14:modId xmlns:p14="http://schemas.microsoft.com/office/powerpoint/2010/main" val="4136406602"/>
              </p:ext>
            </p:extLst>
          </p:nvPr>
        </p:nvGraphicFramePr>
        <p:xfrm>
          <a:off x="6707564" y="4955079"/>
          <a:ext cx="742950" cy="697923"/>
        </p:xfrm>
        <a:graphic>
          <a:graphicData uri="http://schemas.openxmlformats.org/presentationml/2006/ole">
            <mc:AlternateContent xmlns:mc="http://schemas.openxmlformats.org/markup-compatibility/2006">
              <mc:Choice xmlns:v="urn:schemas-microsoft-com:vml" Requires="v">
                <p:oleObj spid="_x0000_s7183" name="Equation" r:id="rId15" imgW="419040" imgH="393480" progId="Equation.3">
                  <p:embed/>
                </p:oleObj>
              </mc:Choice>
              <mc:Fallback>
                <p:oleObj name="Equation" r:id="rId15" imgW="419040" imgH="393480" progId="Equation.3">
                  <p:embed/>
                  <p:pic>
                    <p:nvPicPr>
                      <p:cNvPr id="28" name="Object 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07564" y="4955079"/>
                        <a:ext cx="742950" cy="6979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extBox 28"/>
          <p:cNvSpPr txBox="1"/>
          <p:nvPr/>
        </p:nvSpPr>
        <p:spPr>
          <a:xfrm>
            <a:off x="6439420" y="5743435"/>
            <a:ext cx="2352675" cy="923330"/>
          </a:xfrm>
          <a:prstGeom prst="rect">
            <a:avLst/>
          </a:prstGeom>
          <a:noFill/>
        </p:spPr>
        <p:txBody>
          <a:bodyPr wrap="square" rtlCol="0">
            <a:spAutoFit/>
          </a:bodyPr>
          <a:lstStyle/>
          <a:p>
            <a:r>
              <a:rPr lang="en-US" b="1" dirty="0"/>
              <a:t>Wave velocity in a non-dispersive medium</a:t>
            </a:r>
          </a:p>
        </p:txBody>
      </p:sp>
      <p:sp>
        <p:nvSpPr>
          <p:cNvPr id="17" name="矩形 16"/>
          <p:cNvSpPr/>
          <p:nvPr/>
        </p:nvSpPr>
        <p:spPr>
          <a:xfrm>
            <a:off x="2675313" y="2633304"/>
            <a:ext cx="2514600" cy="6467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Tree>
    <p:extLst>
      <p:ext uri="{BB962C8B-B14F-4D97-AF65-F5344CB8AC3E}">
        <p14:creationId xmlns:p14="http://schemas.microsoft.com/office/powerpoint/2010/main" val="2166743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8"/>
          <p:cNvGraphicFramePr>
            <a:graphicFrameLocks noChangeAspect="1"/>
          </p:cNvGraphicFramePr>
          <p:nvPr>
            <p:extLst>
              <p:ext uri="{D42A27DB-BD31-4B8C-83A1-F6EECF244321}">
                <p14:modId xmlns:p14="http://schemas.microsoft.com/office/powerpoint/2010/main" val="3598388907"/>
              </p:ext>
            </p:extLst>
          </p:nvPr>
        </p:nvGraphicFramePr>
        <p:xfrm>
          <a:off x="2910744" y="905313"/>
          <a:ext cx="3797300" cy="819150"/>
        </p:xfrm>
        <a:graphic>
          <a:graphicData uri="http://schemas.openxmlformats.org/presentationml/2006/ole">
            <mc:AlternateContent xmlns:mc="http://schemas.openxmlformats.org/markup-compatibility/2006">
              <mc:Choice xmlns:v="urn:schemas-microsoft-com:vml" Requires="v">
                <p:oleObj spid="_x0000_s8199" name="Equation" r:id="rId3" imgW="1942920" imgH="419040" progId="Equation.3">
                  <p:embed/>
                </p:oleObj>
              </mc:Choice>
              <mc:Fallback>
                <p:oleObj name="Equation" r:id="rId3" imgW="1942920" imgH="419040" progId="Equation.3">
                  <p:embed/>
                  <p:pic>
                    <p:nvPicPr>
                      <p:cNvPr id="19"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0744" y="905313"/>
                        <a:ext cx="3797300"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8"/>
          <p:cNvGraphicFramePr>
            <a:graphicFrameLocks noChangeAspect="1"/>
          </p:cNvGraphicFramePr>
          <p:nvPr>
            <p:extLst>
              <p:ext uri="{D42A27DB-BD31-4B8C-83A1-F6EECF244321}">
                <p14:modId xmlns:p14="http://schemas.microsoft.com/office/powerpoint/2010/main" val="2949649047"/>
              </p:ext>
            </p:extLst>
          </p:nvPr>
        </p:nvGraphicFramePr>
        <p:xfrm>
          <a:off x="2589087" y="1857813"/>
          <a:ext cx="4997450" cy="742950"/>
        </p:xfrm>
        <a:graphic>
          <a:graphicData uri="http://schemas.openxmlformats.org/presentationml/2006/ole">
            <mc:AlternateContent xmlns:mc="http://schemas.openxmlformats.org/markup-compatibility/2006">
              <mc:Choice xmlns:v="urn:schemas-microsoft-com:vml" Requires="v">
                <p:oleObj spid="_x0000_s8200" name="Equation" r:id="rId5" imgW="2819160" imgH="419040" progId="Equation.3">
                  <p:embed/>
                </p:oleObj>
              </mc:Choice>
              <mc:Fallback>
                <p:oleObj name="Equation" r:id="rId5" imgW="2819160" imgH="419040" progId="Equation.3">
                  <p:embed/>
                  <p:pic>
                    <p:nvPicPr>
                      <p:cNvPr id="29"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9087" y="1857813"/>
                        <a:ext cx="4997450" cy="74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文本框 4"/>
          <p:cNvSpPr txBox="1"/>
          <p:nvPr/>
        </p:nvSpPr>
        <p:spPr>
          <a:xfrm>
            <a:off x="589021" y="1191518"/>
            <a:ext cx="2031325"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不含时薛定谔方程</a:t>
            </a:r>
          </a:p>
        </p:txBody>
      </p:sp>
      <p:sp>
        <p:nvSpPr>
          <p:cNvPr id="6" name="文本框 5"/>
          <p:cNvSpPr txBox="1"/>
          <p:nvPr/>
        </p:nvSpPr>
        <p:spPr>
          <a:xfrm>
            <a:off x="698240" y="2058341"/>
            <a:ext cx="1800493"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含时薛定谔方程</a:t>
            </a:r>
          </a:p>
        </p:txBody>
      </p:sp>
      <p:graphicFrame>
        <p:nvGraphicFramePr>
          <p:cNvPr id="7" name="Object 9"/>
          <p:cNvGraphicFramePr>
            <a:graphicFrameLocks noChangeAspect="1"/>
          </p:cNvGraphicFramePr>
          <p:nvPr>
            <p:extLst>
              <p:ext uri="{D42A27DB-BD31-4B8C-83A1-F6EECF244321}">
                <p14:modId xmlns:p14="http://schemas.microsoft.com/office/powerpoint/2010/main" val="317011093"/>
              </p:ext>
            </p:extLst>
          </p:nvPr>
        </p:nvGraphicFramePr>
        <p:xfrm>
          <a:off x="764130" y="3222979"/>
          <a:ext cx="3649913" cy="850900"/>
        </p:xfrm>
        <a:graphic>
          <a:graphicData uri="http://schemas.openxmlformats.org/presentationml/2006/ole">
            <mc:AlternateContent xmlns:mc="http://schemas.openxmlformats.org/markup-compatibility/2006">
              <mc:Choice xmlns:v="urn:schemas-microsoft-com:vml" Requires="v">
                <p:oleObj spid="_x0000_s8201" name="公式" r:id="rId7" imgW="2070000" imgH="482400" progId="Equation.3">
                  <p:embed/>
                </p:oleObj>
              </mc:Choice>
              <mc:Fallback>
                <p:oleObj name="公式" r:id="rId7" imgW="2070000" imgH="482400" progId="Equation.3">
                  <p:embed/>
                  <p:pic>
                    <p:nvPicPr>
                      <p:cNvPr id="1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4130" y="3222979"/>
                        <a:ext cx="3649913"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ight Brace 16"/>
          <p:cNvSpPr/>
          <p:nvPr/>
        </p:nvSpPr>
        <p:spPr>
          <a:xfrm rot="5400000">
            <a:off x="1441931" y="3591571"/>
            <a:ext cx="762000" cy="1981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17"/>
          <p:cNvSpPr txBox="1"/>
          <p:nvPr/>
        </p:nvSpPr>
        <p:spPr>
          <a:xfrm>
            <a:off x="461029" y="5158977"/>
            <a:ext cx="2903615" cy="646331"/>
          </a:xfrm>
          <a:prstGeom prst="rect">
            <a:avLst/>
          </a:prstGeom>
          <a:noFill/>
        </p:spPr>
        <p:txBody>
          <a:bodyPr wrap="none" rtlCol="0">
            <a:spAutoFit/>
          </a:bodyPr>
          <a:lstStyle/>
          <a:p>
            <a:r>
              <a:rPr lang="en-US" dirty="0"/>
              <a:t>Operator for total energy – </a:t>
            </a:r>
            <a:r>
              <a:rPr lang="en-US" b="1" dirty="0"/>
              <a:t>H</a:t>
            </a:r>
          </a:p>
          <a:p>
            <a:r>
              <a:rPr lang="en-US" dirty="0"/>
              <a:t>called </a:t>
            </a:r>
            <a:r>
              <a:rPr lang="en-US" b="1" i="1" dirty="0"/>
              <a:t>Hamiltonian</a:t>
            </a:r>
          </a:p>
        </p:txBody>
      </p:sp>
      <p:graphicFrame>
        <p:nvGraphicFramePr>
          <p:cNvPr id="10" name="Object 18"/>
          <p:cNvGraphicFramePr>
            <a:graphicFrameLocks noChangeAspect="1"/>
          </p:cNvGraphicFramePr>
          <p:nvPr>
            <p:extLst>
              <p:ext uri="{D42A27DB-BD31-4B8C-83A1-F6EECF244321}">
                <p14:modId xmlns:p14="http://schemas.microsoft.com/office/powerpoint/2010/main" val="2685132673"/>
              </p:ext>
            </p:extLst>
          </p:nvPr>
        </p:nvGraphicFramePr>
        <p:xfrm>
          <a:off x="5565044" y="3371472"/>
          <a:ext cx="1851025" cy="558800"/>
        </p:xfrm>
        <a:graphic>
          <a:graphicData uri="http://schemas.openxmlformats.org/presentationml/2006/ole">
            <mc:AlternateContent xmlns:mc="http://schemas.openxmlformats.org/markup-compatibility/2006">
              <mc:Choice xmlns:v="urn:schemas-microsoft-com:vml" Requires="v">
                <p:oleObj spid="_x0000_s8202" name="Equation" r:id="rId9" imgW="672840" imgH="203040" progId="Equation.3">
                  <p:embed/>
                </p:oleObj>
              </mc:Choice>
              <mc:Fallback>
                <p:oleObj name="Equation" r:id="rId9" imgW="672840" imgH="203040" progId="Equation.3">
                  <p:embed/>
                  <p:pic>
                    <p:nvPicPr>
                      <p:cNvPr id="19"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65044" y="3371472"/>
                        <a:ext cx="1851025"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9"/>
          <p:cNvSpPr txBox="1"/>
          <p:nvPr/>
        </p:nvSpPr>
        <p:spPr>
          <a:xfrm>
            <a:off x="4275185" y="4539719"/>
            <a:ext cx="4267200" cy="1477328"/>
          </a:xfrm>
          <a:prstGeom prst="rect">
            <a:avLst/>
          </a:prstGeom>
          <a:noFill/>
        </p:spPr>
        <p:txBody>
          <a:bodyPr wrap="square" rtlCol="0">
            <a:spAutoFit/>
          </a:bodyPr>
          <a:lstStyle/>
          <a:p>
            <a:r>
              <a:rPr lang="en-US" b="1" dirty="0"/>
              <a:t>E</a:t>
            </a:r>
            <a:r>
              <a:rPr lang="en-US" dirty="0"/>
              <a:t> – energy levels are </a:t>
            </a:r>
            <a:r>
              <a:rPr lang="en-US" dirty="0" err="1"/>
              <a:t>eigennumbers</a:t>
            </a:r>
            <a:r>
              <a:rPr lang="en-US" dirty="0"/>
              <a:t> of </a:t>
            </a:r>
            <a:r>
              <a:rPr lang="en-US" b="1" i="1" dirty="0"/>
              <a:t>Total energy operator</a:t>
            </a:r>
          </a:p>
          <a:p>
            <a:endParaRPr lang="en-US" b="1" i="1" dirty="0"/>
          </a:p>
          <a:p>
            <a:r>
              <a:rPr lang="en-US" i="1" dirty="0"/>
              <a:t>      - Wave functions are </a:t>
            </a:r>
            <a:r>
              <a:rPr lang="en-US" i="1" dirty="0" err="1"/>
              <a:t>eigenfunctions</a:t>
            </a:r>
            <a:r>
              <a:rPr lang="en-US" i="1" dirty="0"/>
              <a:t> of </a:t>
            </a:r>
            <a:r>
              <a:rPr lang="en-US" b="1" i="1" dirty="0"/>
              <a:t>Total energy operator</a:t>
            </a:r>
          </a:p>
        </p:txBody>
      </p:sp>
      <p:graphicFrame>
        <p:nvGraphicFramePr>
          <p:cNvPr id="12" name="Object 20"/>
          <p:cNvGraphicFramePr>
            <a:graphicFrameLocks noChangeAspect="1"/>
          </p:cNvGraphicFramePr>
          <p:nvPr>
            <p:extLst>
              <p:ext uri="{D42A27DB-BD31-4B8C-83A1-F6EECF244321}">
                <p14:modId xmlns:p14="http://schemas.microsoft.com/office/powerpoint/2010/main" val="1340420968"/>
              </p:ext>
            </p:extLst>
          </p:nvPr>
        </p:nvGraphicFramePr>
        <p:xfrm>
          <a:off x="4275185" y="5392558"/>
          <a:ext cx="381000" cy="412750"/>
        </p:xfrm>
        <a:graphic>
          <a:graphicData uri="http://schemas.openxmlformats.org/presentationml/2006/ole">
            <mc:AlternateContent xmlns:mc="http://schemas.openxmlformats.org/markup-compatibility/2006">
              <mc:Choice xmlns:v="urn:schemas-microsoft-com:vml" Requires="v">
                <p:oleObj spid="_x0000_s8203" name="Equation" r:id="rId11" imgW="152280" imgH="164880" progId="Equation.3">
                  <p:embed/>
                </p:oleObj>
              </mc:Choice>
              <mc:Fallback>
                <p:oleObj name="Equation" r:id="rId11" imgW="152280" imgH="164880" progId="Equation.3">
                  <p:embed/>
                  <p:pic>
                    <p:nvPicPr>
                      <p:cNvPr id="21"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75185" y="5392558"/>
                        <a:ext cx="381000" cy="41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右箭头 12"/>
          <p:cNvSpPr/>
          <p:nvPr/>
        </p:nvSpPr>
        <p:spPr>
          <a:xfrm>
            <a:off x="4656185" y="3598982"/>
            <a:ext cx="697211" cy="98894"/>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文本框 13"/>
          <p:cNvSpPr txBox="1"/>
          <p:nvPr/>
        </p:nvSpPr>
        <p:spPr>
          <a:xfrm>
            <a:off x="6708044" y="4909051"/>
            <a:ext cx="1107996" cy="369332"/>
          </a:xfrm>
          <a:prstGeom prst="rect">
            <a:avLst/>
          </a:prstGeom>
          <a:noFill/>
        </p:spPr>
        <p:txBody>
          <a:bodyPr wrap="none" rtlCol="0">
            <a:spAutoFit/>
          </a:bodyPr>
          <a:lstStyle/>
          <a:p>
            <a:r>
              <a:rPr lang="zh-CN" altLang="en-US" dirty="0"/>
              <a:t>本征能量</a:t>
            </a:r>
          </a:p>
        </p:txBody>
      </p:sp>
      <p:sp>
        <p:nvSpPr>
          <p:cNvPr id="15" name="文本框 14"/>
          <p:cNvSpPr txBox="1"/>
          <p:nvPr/>
        </p:nvSpPr>
        <p:spPr>
          <a:xfrm>
            <a:off x="6769738" y="5684562"/>
            <a:ext cx="1338828" cy="369332"/>
          </a:xfrm>
          <a:prstGeom prst="rect">
            <a:avLst/>
          </a:prstGeom>
          <a:noFill/>
        </p:spPr>
        <p:txBody>
          <a:bodyPr wrap="none" rtlCol="0">
            <a:spAutoFit/>
          </a:bodyPr>
          <a:lstStyle/>
          <a:p>
            <a:r>
              <a:rPr lang="zh-CN" altLang="en-US" dirty="0"/>
              <a:t>本征波函数</a:t>
            </a:r>
          </a:p>
        </p:txBody>
      </p:sp>
      <p:sp>
        <p:nvSpPr>
          <p:cNvPr id="16" name="文本框 15">
            <a:extLst>
              <a:ext uri="{FF2B5EF4-FFF2-40B4-BE49-F238E27FC236}">
                <a16:creationId xmlns:a16="http://schemas.microsoft.com/office/drawing/2014/main" id="{F4367296-509C-47FF-A1C5-539B81DEB2C9}"/>
              </a:ext>
            </a:extLst>
          </p:cNvPr>
          <p:cNvSpPr txBox="1"/>
          <p:nvPr/>
        </p:nvSpPr>
        <p:spPr>
          <a:xfrm>
            <a:off x="269716" y="176428"/>
            <a:ext cx="1988045" cy="523220"/>
          </a:xfrm>
          <a:prstGeom prst="rect">
            <a:avLst/>
          </a:prstGeom>
          <a:noFill/>
        </p:spPr>
        <p:txBody>
          <a:bodyPr wrap="none" rtlCol="0">
            <a:spAutoFit/>
          </a:bodyPr>
          <a:lstStyle/>
          <a:p>
            <a:pPr algn="ctr"/>
            <a:r>
              <a:rPr lang="zh-CN" altLang="en-US" sz="2800" b="1" dirty="0">
                <a:latin typeface="微软雅黑" panose="020B0503020204020204" pitchFamily="34" charset="-122"/>
                <a:ea typeface="微软雅黑" panose="020B0503020204020204" pitchFamily="34" charset="-122"/>
              </a:rPr>
              <a:t>薛定谔方程</a:t>
            </a:r>
            <a:endParaRPr lang="en-US" altLang="zh-CN"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18522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669007" y="2312158"/>
            <a:ext cx="2768707" cy="400110"/>
          </a:xfrm>
          <a:prstGeom prst="rect">
            <a:avLst/>
          </a:prstGeom>
          <a:noFill/>
        </p:spPr>
        <p:txBody>
          <a:bodyPr wrap="none" rtlCol="0">
            <a:spAutoFit/>
          </a:bodyPr>
          <a:lstStyle/>
          <a:p>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1926</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年，波恩假设函数</a:t>
            </a:r>
          </a:p>
        </p:txBody>
      </p:sp>
      <p:graphicFrame>
        <p:nvGraphicFramePr>
          <p:cNvPr id="3" name="Object 2"/>
          <p:cNvGraphicFramePr>
            <a:graphicFrameLocks noChangeAspect="1"/>
          </p:cNvGraphicFramePr>
          <p:nvPr>
            <p:extLst>
              <p:ext uri="{D42A27DB-BD31-4B8C-83A1-F6EECF244321}">
                <p14:modId xmlns:p14="http://schemas.microsoft.com/office/powerpoint/2010/main" val="3979675372"/>
              </p:ext>
            </p:extLst>
          </p:nvPr>
        </p:nvGraphicFramePr>
        <p:xfrm>
          <a:off x="774780" y="1313726"/>
          <a:ext cx="990600" cy="452438"/>
        </p:xfrm>
        <a:graphic>
          <a:graphicData uri="http://schemas.openxmlformats.org/presentationml/2006/ole">
            <mc:AlternateContent xmlns:mc="http://schemas.openxmlformats.org/markup-compatibility/2006">
              <mc:Choice xmlns:v="urn:schemas-microsoft-com:vml" Requires="v">
                <p:oleObj spid="_x0000_s9222" name="Equation" r:id="rId3" imgW="444240" imgH="203040" progId="Equation.3">
                  <p:embed/>
                </p:oleObj>
              </mc:Choice>
              <mc:Fallback>
                <p:oleObj name="Equation" r:id="rId3" imgW="444240" imgH="203040" progId="Equation.3">
                  <p:embed/>
                  <p:pic>
                    <p:nvPicPr>
                      <p:cNvPr id="14745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780" y="1313726"/>
                        <a:ext cx="990600" cy="452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5"/>
          <p:cNvSpPr txBox="1"/>
          <p:nvPr/>
        </p:nvSpPr>
        <p:spPr>
          <a:xfrm>
            <a:off x="1699766" y="1193909"/>
            <a:ext cx="6768752" cy="957250"/>
          </a:xfrm>
          <a:prstGeom prst="rect">
            <a:avLst/>
          </a:prstGeom>
          <a:noFill/>
        </p:spPr>
        <p:txBody>
          <a:bodyPr wrap="square" rtlCol="0">
            <a:spAutoFit/>
          </a:bodyPr>
          <a:lstStyle/>
          <a:p>
            <a:pPr>
              <a:lnSpc>
                <a:spcPct val="150000"/>
              </a:lnSpc>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是波的函数，用来描述晶体中的电子状态，因此要弄清楚电子与波函数之间的关系。</a:t>
            </a:r>
          </a:p>
        </p:txBody>
      </p:sp>
      <p:graphicFrame>
        <p:nvGraphicFramePr>
          <p:cNvPr id="5" name="Object 3"/>
          <p:cNvGraphicFramePr>
            <a:graphicFrameLocks noChangeAspect="1"/>
          </p:cNvGraphicFramePr>
          <p:nvPr>
            <p:extLst>
              <p:ext uri="{D42A27DB-BD31-4B8C-83A1-F6EECF244321}">
                <p14:modId xmlns:p14="http://schemas.microsoft.com/office/powerpoint/2010/main" val="725721386"/>
              </p:ext>
            </p:extLst>
          </p:nvPr>
        </p:nvGraphicFramePr>
        <p:xfrm>
          <a:off x="3437714" y="2211706"/>
          <a:ext cx="3511550" cy="581025"/>
        </p:xfrm>
        <a:graphic>
          <a:graphicData uri="http://schemas.openxmlformats.org/presentationml/2006/ole">
            <mc:AlternateContent xmlns:mc="http://schemas.openxmlformats.org/markup-compatibility/2006">
              <mc:Choice xmlns:v="urn:schemas-microsoft-com:vml" Requires="v">
                <p:oleObj spid="_x0000_s9223" name="Equation" r:id="rId5" imgW="1688760" imgH="279360" progId="Equation.DSMT4">
                  <p:embed/>
                </p:oleObj>
              </mc:Choice>
              <mc:Fallback>
                <p:oleObj name="Equation" r:id="rId5" imgW="1688760" imgH="279360" progId="Equation.DSMT4">
                  <p:embed/>
                  <p:pic>
                    <p:nvPicPr>
                      <p:cNvPr id="14745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7714" y="2211706"/>
                        <a:ext cx="3511550"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8"/>
          <p:cNvSpPr txBox="1"/>
          <p:nvPr/>
        </p:nvSpPr>
        <p:spPr>
          <a:xfrm>
            <a:off x="602505" y="2908574"/>
            <a:ext cx="7568097" cy="400110"/>
          </a:xfrm>
          <a:prstGeom prst="rect">
            <a:avLst/>
          </a:prstGeom>
          <a:noFill/>
        </p:spPr>
        <p:txBody>
          <a:bodyPr wrap="none" rtlCol="0">
            <a:sp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是某一时刻在</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x</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sz="2000" b="1" dirty="0" err="1">
                <a:latin typeface="Times New Roman" panose="02020603050405020304" pitchFamily="18" charset="0"/>
                <a:ea typeface="黑体" panose="02010609060101010101" pitchFamily="49" charset="-122"/>
                <a:cs typeface="Times New Roman" panose="02020603050405020304" pitchFamily="18" charset="0"/>
              </a:rPr>
              <a:t>x+dx</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之间发现粒子的概率，即为</a:t>
            </a:r>
            <a:r>
              <a:rPr lang="zh-CN" altLang="en-US"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概率密度函数</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b="1" dirty="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8" name="Object 2"/>
          <p:cNvGraphicFramePr>
            <a:graphicFrameLocks noChangeAspect="1"/>
          </p:cNvGraphicFramePr>
          <p:nvPr>
            <p:extLst>
              <p:ext uri="{D42A27DB-BD31-4B8C-83A1-F6EECF244321}">
                <p14:modId xmlns:p14="http://schemas.microsoft.com/office/powerpoint/2010/main" val="2134315827"/>
              </p:ext>
            </p:extLst>
          </p:nvPr>
        </p:nvGraphicFramePr>
        <p:xfrm>
          <a:off x="602505" y="3549317"/>
          <a:ext cx="7419976" cy="533400"/>
        </p:xfrm>
        <a:graphic>
          <a:graphicData uri="http://schemas.openxmlformats.org/presentationml/2006/ole">
            <mc:AlternateContent xmlns:mc="http://schemas.openxmlformats.org/markup-compatibility/2006">
              <mc:Choice xmlns:v="urn:schemas-microsoft-com:vml" Requires="v">
                <p:oleObj spid="_x0000_s9224" name="Equation" r:id="rId7" imgW="3568680" imgH="228600" progId="Equation.DSMT4">
                  <p:embed/>
                </p:oleObj>
              </mc:Choice>
              <mc:Fallback>
                <p:oleObj name="Equation" r:id="rId7" imgW="3568680" imgH="228600" progId="Equation.DSMT4">
                  <p:embed/>
                  <p:pic>
                    <p:nvPicPr>
                      <p:cNvPr id="148482"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2505" y="3549317"/>
                        <a:ext cx="7419976"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3"/>
          <p:cNvGraphicFramePr>
            <a:graphicFrameLocks noChangeAspect="1"/>
          </p:cNvGraphicFramePr>
          <p:nvPr>
            <p:extLst>
              <p:ext uri="{D42A27DB-BD31-4B8C-83A1-F6EECF244321}">
                <p14:modId xmlns:p14="http://schemas.microsoft.com/office/powerpoint/2010/main" val="3486180884"/>
              </p:ext>
            </p:extLst>
          </p:nvPr>
        </p:nvGraphicFramePr>
        <p:xfrm>
          <a:off x="2113370" y="4269478"/>
          <a:ext cx="3881438" cy="581025"/>
        </p:xfrm>
        <a:graphic>
          <a:graphicData uri="http://schemas.openxmlformats.org/presentationml/2006/ole">
            <mc:AlternateContent xmlns:mc="http://schemas.openxmlformats.org/markup-compatibility/2006">
              <mc:Choice xmlns:v="urn:schemas-microsoft-com:vml" Requires="v">
                <p:oleObj spid="_x0000_s9225" name="Equation" r:id="rId9" imgW="1866600" imgH="279360" progId="Equation.DSMT4">
                  <p:embed/>
                </p:oleObj>
              </mc:Choice>
              <mc:Fallback>
                <p:oleObj name="Equation" r:id="rId9" imgW="1866600" imgH="279360" progId="Equation.DSMT4">
                  <p:embed/>
                  <p:pic>
                    <p:nvPicPr>
                      <p:cNvPr id="148483"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13370" y="4269478"/>
                        <a:ext cx="3881438"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6"/>
          <p:cNvSpPr txBox="1"/>
          <p:nvPr/>
        </p:nvSpPr>
        <p:spPr>
          <a:xfrm>
            <a:off x="529194" y="5061566"/>
            <a:ext cx="3647152" cy="369332"/>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这是与时间无关的概率密度函数。</a:t>
            </a:r>
          </a:p>
        </p:txBody>
      </p:sp>
      <p:sp>
        <p:nvSpPr>
          <p:cNvPr id="11" name="TextBox 7"/>
          <p:cNvSpPr txBox="1"/>
          <p:nvPr/>
        </p:nvSpPr>
        <p:spPr>
          <a:xfrm>
            <a:off x="539552" y="5474939"/>
            <a:ext cx="8064896" cy="858377"/>
          </a:xfrm>
          <a:prstGeom prst="rect">
            <a:avLst/>
          </a:prstGeom>
          <a:noFill/>
        </p:spPr>
        <p:txBody>
          <a:bodyPr wrap="square" rtlCol="0">
            <a:spAutoFit/>
          </a:bodyPr>
          <a:lstStyle/>
          <a:p>
            <a:pPr>
              <a:lnSpc>
                <a:spcPct val="150000"/>
              </a:lnSpc>
            </a:pPr>
            <a:r>
              <a:rPr lang="zh-CN" altLang="en-US" b="1" dirty="0">
                <a:latin typeface="黑体" panose="02010609060101010101" pitchFamily="49" charset="-122"/>
                <a:ea typeface="黑体" panose="02010609060101010101" pitchFamily="49" charset="-122"/>
              </a:rPr>
              <a:t>经典力学与量子力学的一个最主要区别就是：</a:t>
            </a:r>
            <a:r>
              <a:rPr lang="zh-CN" altLang="en-US" b="1" dirty="0">
                <a:solidFill>
                  <a:srgbClr val="0000FF"/>
                </a:solidFill>
                <a:latin typeface="黑体" panose="02010609060101010101" pitchFamily="49" charset="-122"/>
                <a:ea typeface="黑体" panose="02010609060101010101" pitchFamily="49" charset="-122"/>
              </a:rPr>
              <a:t>经典力学中粒子的位置或者坐标是可以精确确定的，而在量子力学中只能确定粒子在某个坐标位置的</a:t>
            </a:r>
            <a:r>
              <a:rPr lang="zh-CN" altLang="en-US" b="1" dirty="0">
                <a:solidFill>
                  <a:srgbClr val="FF0000"/>
                </a:solidFill>
                <a:latin typeface="黑体" panose="02010609060101010101" pitchFamily="49" charset="-122"/>
                <a:ea typeface="黑体" panose="02010609060101010101" pitchFamily="49" charset="-122"/>
              </a:rPr>
              <a:t>概率</a:t>
            </a:r>
            <a:r>
              <a:rPr lang="zh-CN" altLang="en-US" b="1" dirty="0">
                <a:solidFill>
                  <a:srgbClr val="0000FF"/>
                </a:solidFill>
                <a:latin typeface="黑体" panose="02010609060101010101" pitchFamily="49" charset="-122"/>
                <a:ea typeface="黑体" panose="02010609060101010101" pitchFamily="49" charset="-122"/>
              </a:rPr>
              <a:t>。</a:t>
            </a:r>
          </a:p>
        </p:txBody>
      </p:sp>
      <p:sp>
        <p:nvSpPr>
          <p:cNvPr id="12" name="文本框 11">
            <a:extLst>
              <a:ext uri="{FF2B5EF4-FFF2-40B4-BE49-F238E27FC236}">
                <a16:creationId xmlns:a16="http://schemas.microsoft.com/office/drawing/2014/main" id="{ECD5078E-FD81-4EB3-A4C1-1C93861F9CA7}"/>
              </a:ext>
            </a:extLst>
          </p:cNvPr>
          <p:cNvSpPr txBox="1"/>
          <p:nvPr/>
        </p:nvSpPr>
        <p:spPr>
          <a:xfrm>
            <a:off x="288267" y="939265"/>
            <a:ext cx="2262158"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波函数的物理意义：</a:t>
            </a:r>
          </a:p>
        </p:txBody>
      </p:sp>
      <p:sp>
        <p:nvSpPr>
          <p:cNvPr id="13" name="文本框 12">
            <a:extLst>
              <a:ext uri="{FF2B5EF4-FFF2-40B4-BE49-F238E27FC236}">
                <a16:creationId xmlns:a16="http://schemas.microsoft.com/office/drawing/2014/main" id="{7236D1D4-9020-44CF-965D-DBC2307A2C1C}"/>
              </a:ext>
            </a:extLst>
          </p:cNvPr>
          <p:cNvSpPr txBox="1"/>
          <p:nvPr/>
        </p:nvSpPr>
        <p:spPr>
          <a:xfrm>
            <a:off x="269716" y="176428"/>
            <a:ext cx="1988045" cy="523220"/>
          </a:xfrm>
          <a:prstGeom prst="rect">
            <a:avLst/>
          </a:prstGeom>
          <a:noFill/>
        </p:spPr>
        <p:txBody>
          <a:bodyPr wrap="none" rtlCol="0">
            <a:spAutoFit/>
          </a:bodyPr>
          <a:lstStyle/>
          <a:p>
            <a:pPr algn="ctr"/>
            <a:r>
              <a:rPr lang="zh-CN" altLang="en-US" sz="2800" b="1" dirty="0">
                <a:latin typeface="微软雅黑" panose="020B0503020204020204" pitchFamily="34" charset="-122"/>
                <a:ea typeface="微软雅黑" panose="020B0503020204020204" pitchFamily="34" charset="-122"/>
              </a:rPr>
              <a:t>薛定谔方程</a:t>
            </a:r>
            <a:endParaRPr lang="en-US" altLang="zh-CN"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3920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extLst>
              <p:ext uri="{D42A27DB-BD31-4B8C-83A1-F6EECF244321}">
                <p14:modId xmlns:p14="http://schemas.microsoft.com/office/powerpoint/2010/main" val="1017343394"/>
              </p:ext>
            </p:extLst>
          </p:nvPr>
        </p:nvGraphicFramePr>
        <p:xfrm>
          <a:off x="3308972" y="2137507"/>
          <a:ext cx="2138362" cy="687388"/>
        </p:xfrm>
        <a:graphic>
          <a:graphicData uri="http://schemas.openxmlformats.org/presentationml/2006/ole">
            <mc:AlternateContent xmlns:mc="http://schemas.openxmlformats.org/markup-compatibility/2006">
              <mc:Choice xmlns:v="urn:schemas-microsoft-com:vml" Requires="v">
                <p:oleObj spid="_x0000_s10245" name="Equation" r:id="rId3" imgW="1028520" imgH="330120" progId="Equation.DSMT4">
                  <p:embed/>
                </p:oleObj>
              </mc:Choice>
              <mc:Fallback>
                <p:oleObj name="Equation" r:id="rId3" imgW="1028520" imgH="330120" progId="Equation.DSMT4">
                  <p:embed/>
                  <p:pic>
                    <p:nvPicPr>
                      <p:cNvPr id="14950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972" y="2137507"/>
                        <a:ext cx="2138362" cy="687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6"/>
          <p:cNvSpPr txBox="1"/>
          <p:nvPr/>
        </p:nvSpPr>
        <p:spPr>
          <a:xfrm>
            <a:off x="1357860" y="1614550"/>
            <a:ext cx="2262158" cy="369332"/>
          </a:xfrm>
          <a:prstGeom prst="rect">
            <a:avLst/>
          </a:prstGeom>
          <a:noFill/>
        </p:spPr>
        <p:txBody>
          <a:bodyPr wrap="none" rtlCol="0">
            <a:spAutoFit/>
          </a:bodyPr>
          <a:lstStyle/>
          <a:p>
            <a:r>
              <a:rPr lang="zh-CN" altLang="en-US" b="1" dirty="0">
                <a:latin typeface="Times New Roman" panose="02020603050405020304" pitchFamily="18" charset="0"/>
                <a:ea typeface="黑体" panose="02010609060101010101" pitchFamily="49" charset="-122"/>
                <a:cs typeface="Times New Roman" panose="02020603050405020304" pitchFamily="18" charset="0"/>
              </a:rPr>
              <a:t>对于单个粒子，满足</a:t>
            </a:r>
          </a:p>
        </p:txBody>
      </p:sp>
      <p:sp>
        <p:nvSpPr>
          <p:cNvPr id="4" name="矩形 3"/>
          <p:cNvSpPr/>
          <p:nvPr/>
        </p:nvSpPr>
        <p:spPr>
          <a:xfrm>
            <a:off x="1285852" y="2982702"/>
            <a:ext cx="4108817" cy="369332"/>
          </a:xfrm>
          <a:prstGeom prst="rect">
            <a:avLst/>
          </a:prstGeom>
        </p:spPr>
        <p:txBody>
          <a:bodyPr wrap="none">
            <a:spAutoFit/>
          </a:bodyPr>
          <a:lstStyle/>
          <a:p>
            <a:r>
              <a:rPr lang="zh-CN" altLang="en-US" b="1" dirty="0">
                <a:latin typeface="Times New Roman" panose="02020603050405020304" pitchFamily="18" charset="0"/>
                <a:ea typeface="黑体" panose="02010609060101010101" pitchFamily="49" charset="-122"/>
                <a:cs typeface="Times New Roman" panose="02020603050405020304" pitchFamily="18" charset="0"/>
              </a:rPr>
              <a:t>在某处能够发现粒子的概率是确定的。</a:t>
            </a:r>
          </a:p>
        </p:txBody>
      </p:sp>
      <p:graphicFrame>
        <p:nvGraphicFramePr>
          <p:cNvPr id="5" name="Object 3"/>
          <p:cNvGraphicFramePr>
            <a:graphicFrameLocks noChangeAspect="1"/>
          </p:cNvGraphicFramePr>
          <p:nvPr>
            <p:extLst>
              <p:ext uri="{D42A27DB-BD31-4B8C-83A1-F6EECF244321}">
                <p14:modId xmlns:p14="http://schemas.microsoft.com/office/powerpoint/2010/main" val="725958533"/>
              </p:ext>
            </p:extLst>
          </p:nvPr>
        </p:nvGraphicFramePr>
        <p:xfrm>
          <a:off x="2859128" y="4357694"/>
          <a:ext cx="712787" cy="422275"/>
        </p:xfrm>
        <a:graphic>
          <a:graphicData uri="http://schemas.openxmlformats.org/presentationml/2006/ole">
            <mc:AlternateContent xmlns:mc="http://schemas.openxmlformats.org/markup-compatibility/2006">
              <mc:Choice xmlns:v="urn:schemas-microsoft-com:vml" Requires="v">
                <p:oleObj spid="_x0000_s10246" name="Equation" r:id="rId5" imgW="342720" imgH="203040" progId="Equation.DSMT4">
                  <p:embed/>
                </p:oleObj>
              </mc:Choice>
              <mc:Fallback>
                <p:oleObj name="Equation" r:id="rId5" imgW="342720" imgH="203040" progId="Equation.DSMT4">
                  <p:embed/>
                  <p:pic>
                    <p:nvPicPr>
                      <p:cNvPr id="14950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9128" y="4357694"/>
                        <a:ext cx="712787"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9"/>
          <p:cNvSpPr txBox="1"/>
          <p:nvPr/>
        </p:nvSpPr>
        <p:spPr>
          <a:xfrm>
            <a:off x="3579208" y="4420410"/>
            <a:ext cx="2492990" cy="369332"/>
          </a:xfrm>
          <a:prstGeom prst="rect">
            <a:avLst/>
          </a:prstGeom>
          <a:noFill/>
        </p:spPr>
        <p:txBody>
          <a:bodyPr wrap="none" rtlCol="0">
            <a:spAutoFit/>
          </a:bodyPr>
          <a:lstStyle/>
          <a:p>
            <a:r>
              <a:rPr lang="zh-CN" altLang="en-US" b="1" dirty="0">
                <a:latin typeface="Times New Roman" panose="02020603050405020304" pitchFamily="18" charset="0"/>
                <a:ea typeface="黑体" panose="02010609060101010101" pitchFamily="49" charset="-122"/>
                <a:cs typeface="Times New Roman" panose="02020603050405020304" pitchFamily="18" charset="0"/>
              </a:rPr>
              <a:t>必须有限、单值和连续</a:t>
            </a:r>
          </a:p>
        </p:txBody>
      </p:sp>
      <p:graphicFrame>
        <p:nvGraphicFramePr>
          <p:cNvPr id="7" name="Object 3"/>
          <p:cNvGraphicFramePr>
            <a:graphicFrameLocks noChangeAspect="1"/>
          </p:cNvGraphicFramePr>
          <p:nvPr>
            <p:extLst>
              <p:ext uri="{D42A27DB-BD31-4B8C-83A1-F6EECF244321}">
                <p14:modId xmlns:p14="http://schemas.microsoft.com/office/powerpoint/2010/main" val="3538670107"/>
              </p:ext>
            </p:extLst>
          </p:nvPr>
        </p:nvGraphicFramePr>
        <p:xfrm>
          <a:off x="2714612" y="5040329"/>
          <a:ext cx="950913" cy="817563"/>
        </p:xfrm>
        <a:graphic>
          <a:graphicData uri="http://schemas.openxmlformats.org/presentationml/2006/ole">
            <mc:AlternateContent xmlns:mc="http://schemas.openxmlformats.org/markup-compatibility/2006">
              <mc:Choice xmlns:v="urn:schemas-microsoft-com:vml" Requires="v">
                <p:oleObj spid="_x0000_s10247" name="Equation" r:id="rId7" imgW="457200" imgH="393480" progId="Equation.DSMT4">
                  <p:embed/>
                </p:oleObj>
              </mc:Choice>
              <mc:Fallback>
                <p:oleObj name="Equation" r:id="rId7" imgW="457200" imgH="393480" progId="Equation.DSMT4">
                  <p:embed/>
                  <p:pic>
                    <p:nvPicPr>
                      <p:cNvPr id="11"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4612" y="5040329"/>
                        <a:ext cx="950913" cy="817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11"/>
          <p:cNvSpPr txBox="1"/>
          <p:nvPr/>
        </p:nvSpPr>
        <p:spPr>
          <a:xfrm>
            <a:off x="3653797" y="5272536"/>
            <a:ext cx="2492990" cy="369332"/>
          </a:xfrm>
          <a:prstGeom prst="rect">
            <a:avLst/>
          </a:prstGeom>
          <a:noFill/>
        </p:spPr>
        <p:txBody>
          <a:bodyPr wrap="none" rtlCol="0">
            <a:spAutoFit/>
          </a:bodyPr>
          <a:lstStyle/>
          <a:p>
            <a:r>
              <a:rPr lang="zh-CN" altLang="en-US" b="1" dirty="0">
                <a:latin typeface="Times New Roman" panose="02020603050405020304" pitchFamily="18" charset="0"/>
                <a:ea typeface="黑体" panose="02010609060101010101" pitchFamily="49" charset="-122"/>
                <a:cs typeface="Times New Roman" panose="02020603050405020304" pitchFamily="18" charset="0"/>
              </a:rPr>
              <a:t>必须有限、单值和连续</a:t>
            </a:r>
          </a:p>
        </p:txBody>
      </p:sp>
      <p:sp>
        <p:nvSpPr>
          <p:cNvPr id="9" name="TextBox 12"/>
          <p:cNvSpPr txBox="1"/>
          <p:nvPr/>
        </p:nvSpPr>
        <p:spPr>
          <a:xfrm>
            <a:off x="1714480" y="4429132"/>
            <a:ext cx="766557" cy="369332"/>
          </a:xfrm>
          <a:prstGeom prst="rect">
            <a:avLst/>
          </a:prstGeom>
          <a:noFill/>
        </p:spPr>
        <p:txBody>
          <a:bodyPr wrap="none" rtlCol="0">
            <a:spAutoFit/>
          </a:bodyPr>
          <a:lstStyle/>
          <a:p>
            <a:r>
              <a:rPr lang="zh-CN" altLang="en-US" b="1" dirty="0">
                <a:latin typeface="Times New Roman" panose="02020603050405020304" pitchFamily="18" charset="0"/>
                <a:ea typeface="黑体" panose="02010609060101010101" pitchFamily="49" charset="-122"/>
                <a:cs typeface="Times New Roman" panose="02020603050405020304" pitchFamily="18" charset="0"/>
              </a:rPr>
              <a:t>条件</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TextBox 13"/>
          <p:cNvSpPr txBox="1"/>
          <p:nvPr/>
        </p:nvSpPr>
        <p:spPr>
          <a:xfrm>
            <a:off x="1714480" y="5202808"/>
            <a:ext cx="766557" cy="369332"/>
          </a:xfrm>
          <a:prstGeom prst="rect">
            <a:avLst/>
          </a:prstGeom>
          <a:noFill/>
        </p:spPr>
        <p:txBody>
          <a:bodyPr wrap="none" rtlCol="0">
            <a:spAutoFit/>
          </a:bodyPr>
          <a:lstStyle/>
          <a:p>
            <a:r>
              <a:rPr lang="zh-CN" altLang="en-US" b="1" dirty="0">
                <a:latin typeface="Times New Roman" panose="02020603050405020304" pitchFamily="18" charset="0"/>
                <a:ea typeface="黑体" panose="02010609060101010101" pitchFamily="49" charset="-122"/>
                <a:cs typeface="Times New Roman" panose="02020603050405020304" pitchFamily="18" charset="0"/>
              </a:rPr>
              <a:t>条件</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矩形 10"/>
          <p:cNvSpPr/>
          <p:nvPr/>
        </p:nvSpPr>
        <p:spPr>
          <a:xfrm>
            <a:off x="571472" y="3714752"/>
            <a:ext cx="7419019" cy="369332"/>
          </a:xfrm>
          <a:prstGeom prst="rect">
            <a:avLst/>
          </a:prstGeom>
        </p:spPr>
        <p:txBody>
          <a:bodyPr wrap="none">
            <a:spAutoFit/>
          </a:bodyPr>
          <a:lstStyle/>
          <a:p>
            <a:r>
              <a:rPr lang="zh-CN" altLang="en-US" b="1" dirty="0">
                <a:latin typeface="Times New Roman" panose="02020603050405020304" pitchFamily="18" charset="0"/>
                <a:ea typeface="黑体" panose="02010609060101010101" pitchFamily="49" charset="-122"/>
                <a:cs typeface="Times New Roman" panose="02020603050405020304" pitchFamily="18" charset="0"/>
              </a:rPr>
              <a:t>如果粒子能量</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E</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和势函数</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V</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在任何位置都是有限值，则必须满足下列条件</a:t>
            </a:r>
          </a:p>
        </p:txBody>
      </p:sp>
      <p:sp>
        <p:nvSpPr>
          <p:cNvPr id="13" name="文本框 12">
            <a:extLst>
              <a:ext uri="{FF2B5EF4-FFF2-40B4-BE49-F238E27FC236}">
                <a16:creationId xmlns:a16="http://schemas.microsoft.com/office/drawing/2014/main" id="{48FF686E-5483-488B-BDBC-338246B8E0C3}"/>
              </a:ext>
            </a:extLst>
          </p:cNvPr>
          <p:cNvSpPr txBox="1"/>
          <p:nvPr/>
        </p:nvSpPr>
        <p:spPr>
          <a:xfrm>
            <a:off x="269716" y="176428"/>
            <a:ext cx="1988045" cy="523220"/>
          </a:xfrm>
          <a:prstGeom prst="rect">
            <a:avLst/>
          </a:prstGeom>
          <a:noFill/>
        </p:spPr>
        <p:txBody>
          <a:bodyPr wrap="none" rtlCol="0">
            <a:spAutoFit/>
          </a:bodyPr>
          <a:lstStyle/>
          <a:p>
            <a:pPr algn="ctr"/>
            <a:r>
              <a:rPr lang="zh-CN" altLang="en-US" sz="2800" b="1" dirty="0">
                <a:latin typeface="微软雅黑" panose="020B0503020204020204" pitchFamily="34" charset="-122"/>
                <a:ea typeface="微软雅黑" panose="020B0503020204020204" pitchFamily="34" charset="-122"/>
              </a:rPr>
              <a:t>薛定谔方程</a:t>
            </a:r>
            <a:endParaRPr lang="en-US" altLang="zh-CN"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89544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233114" y="221387"/>
            <a:ext cx="162736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主要内容</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 name="Text Box 3"/>
          <p:cNvSpPr txBox="1">
            <a:spLocks noChangeArrowheads="1"/>
          </p:cNvSpPr>
          <p:nvPr/>
        </p:nvSpPr>
        <p:spPr bwMode="auto">
          <a:xfrm>
            <a:off x="2924021" y="1700808"/>
            <a:ext cx="3659577" cy="2850011"/>
          </a:xfrm>
          <a:prstGeom prst="rect">
            <a:avLst/>
          </a:prstGeom>
          <a:noFill/>
          <a:ln w="9525">
            <a:noFill/>
            <a:miter lim="800000"/>
            <a:headEnd/>
            <a:tailEnd/>
          </a:ln>
          <a:effectLst/>
        </p:spPr>
        <p:txBody>
          <a:bodyPr wrap="square">
            <a:spAutoFit/>
          </a:bodyPr>
          <a:lstStyle/>
          <a:p>
            <a:pPr marL="342900" marR="0" lvl="0" indent="-342900" algn="l" defTabSz="914400" rtl="0" eaLnBrk="1" fontAlgn="auto" latinLnBrk="0" hangingPunct="1">
              <a:lnSpc>
                <a:spcPct val="160000"/>
              </a:lnSpc>
              <a:spcBef>
                <a:spcPts val="0"/>
              </a:spcBef>
              <a:spcAft>
                <a:spcPts val="0"/>
              </a:spcAft>
              <a:buClrTx/>
              <a:buSzTx/>
              <a:buFontTx/>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量子力学初步</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60000"/>
              </a:lnSpc>
              <a:spcBef>
                <a:spcPts val="0"/>
              </a:spcBef>
              <a:spcAft>
                <a:spcPts val="0"/>
              </a:spcAft>
              <a:buClrTx/>
              <a:buSzTx/>
              <a:buFontTx/>
              <a:buChar char="•"/>
              <a:tabLst/>
              <a:defRPr/>
            </a:pP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自由电子气</a:t>
            </a:r>
            <a:endParaRPr kumimoji="0" lang="en-US" altLang="zh-CN"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60000"/>
              </a:lnSpc>
              <a:spcBef>
                <a:spcPts val="0"/>
              </a:spcBef>
              <a:spcAft>
                <a:spcPts val="0"/>
              </a:spcAft>
              <a:buClrTx/>
              <a:buSzTx/>
              <a:buFontTx/>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能带论</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60000"/>
              </a:lnSpc>
              <a:spcBef>
                <a:spcPts val="0"/>
              </a:spcBef>
              <a:spcAft>
                <a:spcPts val="0"/>
              </a:spcAft>
              <a:buClrTx/>
              <a:buSzTx/>
              <a:buFontTx/>
              <a:buChar char="•"/>
              <a:tabLst/>
              <a:defRPr/>
            </a:pPr>
            <a:r>
              <a:rPr lang="zh-CN" altLang="en-US" sz="2800" b="1" dirty="0">
                <a:solidFill>
                  <a:prstClr val="black"/>
                </a:solidFill>
                <a:latin typeface="微软雅黑" panose="020B0503020204020204" pitchFamily="34" charset="-122"/>
                <a:ea typeface="微软雅黑" panose="020B0503020204020204" pitchFamily="34" charset="-122"/>
              </a:rPr>
              <a:t>半导体能带</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3992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9392" y="206833"/>
            <a:ext cx="6397905"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自由空间的电子 （薛定谔方程的应用）</a:t>
            </a:r>
            <a:endParaRPr lang="zh-CN" altLang="en-US" sz="2800" dirty="0">
              <a:latin typeface="微软雅黑" panose="020B0503020204020204" pitchFamily="34" charset="-122"/>
              <a:ea typeface="微软雅黑" panose="020B0503020204020204" pitchFamily="34" charset="-122"/>
            </a:endParaRPr>
          </a:p>
        </p:txBody>
      </p:sp>
      <p:sp>
        <p:nvSpPr>
          <p:cNvPr id="3" name="TextBox 2"/>
          <p:cNvSpPr txBox="1"/>
          <p:nvPr/>
        </p:nvSpPr>
        <p:spPr>
          <a:xfrm>
            <a:off x="515389" y="915951"/>
            <a:ext cx="7914346" cy="1200329"/>
          </a:xfrm>
          <a:prstGeom prst="rect">
            <a:avLst/>
          </a:prstGeom>
          <a:noFill/>
        </p:spPr>
        <p:txBody>
          <a:bodyPr wrap="non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自由空间中，粒子不受任何外力作用，则势函数</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V(x)</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为常量，并且</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E&gt;V(x)</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假设</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V(x)=0</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 可以得到：</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4" name="Object 1"/>
          <p:cNvGraphicFramePr>
            <a:graphicFrameLocks noChangeAspect="1"/>
          </p:cNvGraphicFramePr>
          <p:nvPr>
            <p:extLst>
              <p:ext uri="{D42A27DB-BD31-4B8C-83A1-F6EECF244321}">
                <p14:modId xmlns:p14="http://schemas.microsoft.com/office/powerpoint/2010/main" val="4109458609"/>
              </p:ext>
            </p:extLst>
          </p:nvPr>
        </p:nvGraphicFramePr>
        <p:xfrm>
          <a:off x="3396206" y="1634446"/>
          <a:ext cx="2887663" cy="1182687"/>
        </p:xfrm>
        <a:graphic>
          <a:graphicData uri="http://schemas.openxmlformats.org/presentationml/2006/ole">
            <mc:AlternateContent xmlns:mc="http://schemas.openxmlformats.org/markup-compatibility/2006">
              <mc:Choice xmlns:v="urn:schemas-microsoft-com:vml" Requires="v">
                <p:oleObj spid="_x0000_s11270" name="Equation" r:id="rId3" imgW="1523880" imgH="838080" progId="Equation.DSMT4">
                  <p:embed/>
                </p:oleObj>
              </mc:Choice>
              <mc:Fallback>
                <p:oleObj name="Equation" r:id="rId3" imgW="1523880" imgH="838080" progId="Equation.DSMT4">
                  <p:embed/>
                  <p:pic>
                    <p:nvPicPr>
                      <p:cNvPr id="150529"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6206" y="1634446"/>
                        <a:ext cx="2887663" cy="118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2"/>
          <p:cNvGraphicFramePr>
            <a:graphicFrameLocks noChangeAspect="1"/>
          </p:cNvGraphicFramePr>
          <p:nvPr>
            <p:extLst>
              <p:ext uri="{D42A27DB-BD31-4B8C-83A1-F6EECF244321}">
                <p14:modId xmlns:p14="http://schemas.microsoft.com/office/powerpoint/2010/main" val="3507580853"/>
              </p:ext>
            </p:extLst>
          </p:nvPr>
        </p:nvGraphicFramePr>
        <p:xfrm>
          <a:off x="2208213" y="3060293"/>
          <a:ext cx="5030787" cy="1560513"/>
        </p:xfrm>
        <a:graphic>
          <a:graphicData uri="http://schemas.openxmlformats.org/presentationml/2006/ole">
            <mc:AlternateContent xmlns:mc="http://schemas.openxmlformats.org/markup-compatibility/2006">
              <mc:Choice xmlns:v="urn:schemas-microsoft-com:vml" Requires="v">
                <p:oleObj spid="_x0000_s11271" name="Equation" r:id="rId5" imgW="2654280" imgH="1104840" progId="Equation.DSMT4">
                  <p:embed/>
                </p:oleObj>
              </mc:Choice>
              <mc:Fallback>
                <p:oleObj name="Equation" r:id="rId5" imgW="2654280" imgH="1104840" progId="Equation.DSMT4">
                  <p:embed/>
                  <p:pic>
                    <p:nvPicPr>
                      <p:cNvPr id="15053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8213" y="3060293"/>
                        <a:ext cx="5030787" cy="156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文本框 5"/>
          <p:cNvSpPr txBox="1"/>
          <p:nvPr/>
        </p:nvSpPr>
        <p:spPr>
          <a:xfrm>
            <a:off x="515389" y="3225337"/>
            <a:ext cx="1800493"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该方程的结果：</a:t>
            </a:r>
          </a:p>
        </p:txBody>
      </p:sp>
      <p:cxnSp>
        <p:nvCxnSpPr>
          <p:cNvPr id="8" name="直接箭头连接符 7"/>
          <p:cNvCxnSpPr/>
          <p:nvPr/>
        </p:nvCxnSpPr>
        <p:spPr>
          <a:xfrm>
            <a:off x="1371600" y="3840549"/>
            <a:ext cx="6234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082534" y="4114800"/>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波数</a:t>
            </a:r>
          </a:p>
        </p:txBody>
      </p:sp>
      <p:sp>
        <p:nvSpPr>
          <p:cNvPr id="10" name="TextBox 8"/>
          <p:cNvSpPr txBox="1"/>
          <p:nvPr/>
        </p:nvSpPr>
        <p:spPr>
          <a:xfrm>
            <a:off x="680762" y="4702835"/>
            <a:ext cx="2031325"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与时间有关函数是</a:t>
            </a:r>
          </a:p>
        </p:txBody>
      </p:sp>
      <p:graphicFrame>
        <p:nvGraphicFramePr>
          <p:cNvPr id="11" name="Object 3"/>
          <p:cNvGraphicFramePr>
            <a:graphicFrameLocks noChangeAspect="1"/>
          </p:cNvGraphicFramePr>
          <p:nvPr>
            <p:extLst>
              <p:ext uri="{D42A27DB-BD31-4B8C-83A1-F6EECF244321}">
                <p14:modId xmlns:p14="http://schemas.microsoft.com/office/powerpoint/2010/main" val="153142535"/>
              </p:ext>
            </p:extLst>
          </p:nvPr>
        </p:nvGraphicFramePr>
        <p:xfrm>
          <a:off x="2624978" y="4702835"/>
          <a:ext cx="2406650" cy="322262"/>
        </p:xfrm>
        <a:graphic>
          <a:graphicData uri="http://schemas.openxmlformats.org/presentationml/2006/ole">
            <mc:AlternateContent xmlns:mc="http://schemas.openxmlformats.org/markup-compatibility/2006">
              <mc:Choice xmlns:v="urn:schemas-microsoft-com:vml" Requires="v">
                <p:oleObj spid="_x0000_s11272" name="Equation" r:id="rId7" imgW="1269720" imgH="228600" progId="Equation.DSMT4">
                  <p:embed/>
                </p:oleObj>
              </mc:Choice>
              <mc:Fallback>
                <p:oleObj name="Equation" r:id="rId7" imgW="1269720" imgH="228600" progId="Equation.DSMT4">
                  <p:embed/>
                  <p:pic>
                    <p:nvPicPr>
                      <p:cNvPr id="150531"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4978" y="4702835"/>
                        <a:ext cx="2406650" cy="322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0"/>
          <p:cNvSpPr txBox="1"/>
          <p:nvPr/>
        </p:nvSpPr>
        <p:spPr>
          <a:xfrm>
            <a:off x="752770" y="5197599"/>
            <a:ext cx="3185487"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那么整个波动方程可以表示为</a:t>
            </a:r>
          </a:p>
        </p:txBody>
      </p:sp>
      <p:graphicFrame>
        <p:nvGraphicFramePr>
          <p:cNvPr id="13" name="Object 5"/>
          <p:cNvGraphicFramePr>
            <a:graphicFrameLocks noChangeAspect="1"/>
          </p:cNvGraphicFramePr>
          <p:nvPr>
            <p:extLst>
              <p:ext uri="{D42A27DB-BD31-4B8C-83A1-F6EECF244321}">
                <p14:modId xmlns:p14="http://schemas.microsoft.com/office/powerpoint/2010/main" val="1872614364"/>
              </p:ext>
            </p:extLst>
          </p:nvPr>
        </p:nvGraphicFramePr>
        <p:xfrm>
          <a:off x="752770" y="5705107"/>
          <a:ext cx="5391150" cy="285750"/>
        </p:xfrm>
        <a:graphic>
          <a:graphicData uri="http://schemas.openxmlformats.org/presentationml/2006/ole">
            <mc:AlternateContent xmlns:mc="http://schemas.openxmlformats.org/markup-compatibility/2006">
              <mc:Choice xmlns:v="urn:schemas-microsoft-com:vml" Requires="v">
                <p:oleObj spid="_x0000_s11273" name="Equation" r:id="rId9" imgW="2844720" imgH="203040" progId="Equation.DSMT4">
                  <p:embed/>
                </p:oleObj>
              </mc:Choice>
              <mc:Fallback>
                <p:oleObj name="Equation" r:id="rId9" imgW="2844720" imgH="203040" progId="Equation.DSMT4">
                  <p:embed/>
                  <p:pic>
                    <p:nvPicPr>
                      <p:cNvPr id="15053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2770" y="5705107"/>
                        <a:ext cx="5391150"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Box 13"/>
          <p:cNvSpPr txBox="1"/>
          <p:nvPr/>
        </p:nvSpPr>
        <p:spPr>
          <a:xfrm>
            <a:off x="680762" y="6089953"/>
            <a:ext cx="3647152"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自由空间中粒子的运动表现为行波</a:t>
            </a:r>
          </a:p>
        </p:txBody>
      </p:sp>
    </p:spTree>
    <p:extLst>
      <p:ext uri="{BB962C8B-B14F-4D97-AF65-F5344CB8AC3E}">
        <p14:creationId xmlns:p14="http://schemas.microsoft.com/office/powerpoint/2010/main" val="50185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9383" y="211584"/>
            <a:ext cx="2709396"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cs typeface="Arial" panose="020B0604020202020204" pitchFamily="34" charset="0"/>
              </a:rPr>
              <a:t>自由空间的电子</a:t>
            </a:r>
            <a:endParaRPr lang="zh-CN" altLang="en-US" sz="28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TextBox 3"/>
          <p:cNvSpPr txBox="1"/>
          <p:nvPr/>
        </p:nvSpPr>
        <p:spPr>
          <a:xfrm>
            <a:off x="617066" y="952076"/>
            <a:ext cx="7128792" cy="64633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假设某一时刻，有一个沿着</a:t>
            </a:r>
            <a:r>
              <a:rPr lang="en-US" altLang="zh-CN" b="1" dirty="0">
                <a:latin typeface="微软雅黑" panose="020B0503020204020204" pitchFamily="34" charset="-122"/>
                <a:ea typeface="微软雅黑" panose="020B0503020204020204" pitchFamily="34" charset="-122"/>
              </a:rPr>
              <a:t>+x</a:t>
            </a:r>
            <a:r>
              <a:rPr lang="zh-CN" altLang="en-US" b="1" dirty="0">
                <a:latin typeface="微软雅黑" panose="020B0503020204020204" pitchFamily="34" charset="-122"/>
                <a:ea typeface="微软雅黑" panose="020B0503020204020204" pitchFamily="34" charset="-122"/>
              </a:rPr>
              <a:t>方向运动的粒子，可以描述为</a:t>
            </a:r>
            <a:r>
              <a:rPr lang="en-US" altLang="zh-CN" b="1" dirty="0">
                <a:latin typeface="微软雅黑" panose="020B0503020204020204" pitchFamily="34" charset="-122"/>
                <a:ea typeface="微软雅黑" panose="020B0503020204020204" pitchFamily="34" charset="-122"/>
              </a:rPr>
              <a:t>+x</a:t>
            </a:r>
            <a:r>
              <a:rPr lang="zh-CN" altLang="en-US" b="1" dirty="0">
                <a:latin typeface="微软雅黑" panose="020B0503020204020204" pitchFamily="34" charset="-122"/>
                <a:ea typeface="微软雅黑" panose="020B0503020204020204" pitchFamily="34" charset="-122"/>
              </a:rPr>
              <a:t>方向的行波，那么系数</a:t>
            </a:r>
            <a:r>
              <a:rPr lang="en-US" altLang="zh-CN" b="1" dirty="0">
                <a:latin typeface="微软雅黑" panose="020B0503020204020204" pitchFamily="34" charset="-122"/>
                <a:ea typeface="微软雅黑" panose="020B0503020204020204" pitchFamily="34" charset="-122"/>
              </a:rPr>
              <a:t>B=0.</a:t>
            </a:r>
            <a:endParaRPr lang="zh-CN" altLang="en-US" b="1" dirty="0">
              <a:latin typeface="微软雅黑" panose="020B0503020204020204" pitchFamily="34" charset="-122"/>
              <a:ea typeface="微软雅黑" panose="020B0503020204020204" pitchFamily="34" charset="-122"/>
            </a:endParaRPr>
          </a:p>
        </p:txBody>
      </p:sp>
      <p:graphicFrame>
        <p:nvGraphicFramePr>
          <p:cNvPr id="4" name="Object 2"/>
          <p:cNvGraphicFramePr>
            <a:graphicFrameLocks noChangeAspect="1"/>
          </p:cNvGraphicFramePr>
          <p:nvPr>
            <p:extLst>
              <p:ext uri="{D42A27DB-BD31-4B8C-83A1-F6EECF244321}">
                <p14:modId xmlns:p14="http://schemas.microsoft.com/office/powerpoint/2010/main" val="2016214972"/>
              </p:ext>
            </p:extLst>
          </p:nvPr>
        </p:nvGraphicFramePr>
        <p:xfrm>
          <a:off x="1247897" y="1756336"/>
          <a:ext cx="4512501" cy="432048"/>
        </p:xfrm>
        <a:graphic>
          <a:graphicData uri="http://schemas.openxmlformats.org/presentationml/2006/ole">
            <mc:AlternateContent xmlns:mc="http://schemas.openxmlformats.org/markup-compatibility/2006">
              <mc:Choice xmlns:v="urn:schemas-microsoft-com:vml" Requires="v">
                <p:oleObj spid="_x0000_s12294" name="Equation" r:id="rId3" imgW="1574640" imgH="203040" progId="Equation.DSMT4">
                  <p:embed/>
                </p:oleObj>
              </mc:Choice>
              <mc:Fallback>
                <p:oleObj name="Equation" r:id="rId3" imgW="1574640" imgH="203040" progId="Equation.DSMT4">
                  <p:embed/>
                  <p:pic>
                    <p:nvPicPr>
                      <p:cNvPr id="16793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897" y="1756336"/>
                        <a:ext cx="4512501" cy="4320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3421870978"/>
              </p:ext>
            </p:extLst>
          </p:nvPr>
        </p:nvGraphicFramePr>
        <p:xfrm>
          <a:off x="1016873" y="2393289"/>
          <a:ext cx="3057525" cy="968375"/>
        </p:xfrm>
        <a:graphic>
          <a:graphicData uri="http://schemas.openxmlformats.org/presentationml/2006/ole">
            <mc:AlternateContent xmlns:mc="http://schemas.openxmlformats.org/markup-compatibility/2006">
              <mc:Choice xmlns:v="urn:schemas-microsoft-com:vml" Requires="v">
                <p:oleObj spid="_x0000_s12295" name="Equation" r:id="rId5" imgW="1612800" imgH="685800" progId="Equation.DSMT4">
                  <p:embed/>
                </p:oleObj>
              </mc:Choice>
              <mc:Fallback>
                <p:oleObj name="Equation" r:id="rId5" imgW="1612800" imgH="685800" progId="Equation.DSMT4">
                  <p:embed/>
                  <p:pic>
                    <p:nvPicPr>
                      <p:cNvPr id="16793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873" y="2393289"/>
                        <a:ext cx="3057525" cy="968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6"/>
          <p:cNvSpPr txBox="1"/>
          <p:nvPr/>
        </p:nvSpPr>
        <p:spPr>
          <a:xfrm>
            <a:off x="755576" y="3689594"/>
            <a:ext cx="5262979"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根据德布罗意的波粒二相性原理，波长还可以写成</a:t>
            </a:r>
          </a:p>
        </p:txBody>
      </p:sp>
      <p:graphicFrame>
        <p:nvGraphicFramePr>
          <p:cNvPr id="7" name="Object 4"/>
          <p:cNvGraphicFramePr>
            <a:graphicFrameLocks noChangeAspect="1"/>
          </p:cNvGraphicFramePr>
          <p:nvPr>
            <p:extLst>
              <p:ext uri="{D42A27DB-BD31-4B8C-83A1-F6EECF244321}">
                <p14:modId xmlns:p14="http://schemas.microsoft.com/office/powerpoint/2010/main" val="254942128"/>
              </p:ext>
            </p:extLst>
          </p:nvPr>
        </p:nvGraphicFramePr>
        <p:xfrm>
          <a:off x="5940152" y="3529505"/>
          <a:ext cx="1884789" cy="736153"/>
        </p:xfrm>
        <a:graphic>
          <a:graphicData uri="http://schemas.openxmlformats.org/presentationml/2006/ole">
            <mc:AlternateContent xmlns:mc="http://schemas.openxmlformats.org/markup-compatibility/2006">
              <mc:Choice xmlns:v="urn:schemas-microsoft-com:vml" Requires="v">
                <p:oleObj spid="_x0000_s12296" name="Equation" r:id="rId7" imgW="799920" imgH="419040" progId="Equation.DSMT4">
                  <p:embed/>
                </p:oleObj>
              </mc:Choice>
              <mc:Fallback>
                <p:oleObj name="Equation" r:id="rId7" imgW="799920" imgH="419040" progId="Equation.DSMT4">
                  <p:embed/>
                  <p:pic>
                    <p:nvPicPr>
                      <p:cNvPr id="16794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0152" y="3529505"/>
                        <a:ext cx="1884789" cy="7361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8"/>
          <p:cNvSpPr txBox="1"/>
          <p:nvPr/>
        </p:nvSpPr>
        <p:spPr>
          <a:xfrm>
            <a:off x="868595" y="4483348"/>
            <a:ext cx="133882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可以得到，</a:t>
            </a:r>
          </a:p>
        </p:txBody>
      </p:sp>
      <p:graphicFrame>
        <p:nvGraphicFramePr>
          <p:cNvPr id="9" name="Object 5"/>
          <p:cNvGraphicFramePr>
            <a:graphicFrameLocks noChangeAspect="1"/>
          </p:cNvGraphicFramePr>
          <p:nvPr/>
        </p:nvGraphicFramePr>
        <p:xfrm>
          <a:off x="2123728" y="4365104"/>
          <a:ext cx="1136650" cy="1427162"/>
        </p:xfrm>
        <a:graphic>
          <a:graphicData uri="http://schemas.openxmlformats.org/presentationml/2006/ole">
            <mc:AlternateContent xmlns:mc="http://schemas.openxmlformats.org/markup-compatibility/2006">
              <mc:Choice xmlns:v="urn:schemas-microsoft-com:vml" Requires="v">
                <p:oleObj spid="_x0000_s12297" name="Equation" r:id="rId9" imgW="482400" imgH="812520" progId="Equation.DSMT4">
                  <p:embed/>
                </p:oleObj>
              </mc:Choice>
              <mc:Fallback>
                <p:oleObj name="Equation" r:id="rId9" imgW="482400" imgH="812520" progId="Equation.DSMT4">
                  <p:embed/>
                  <p:pic>
                    <p:nvPicPr>
                      <p:cNvPr id="167941"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23728" y="4365104"/>
                        <a:ext cx="1136650" cy="1427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10"/>
          <p:cNvSpPr txBox="1"/>
          <p:nvPr/>
        </p:nvSpPr>
        <p:spPr>
          <a:xfrm>
            <a:off x="755576" y="6093296"/>
            <a:ext cx="5724644"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因此，自由粒子的能量、动量和波长都有明确的定义。</a:t>
            </a:r>
          </a:p>
        </p:txBody>
      </p:sp>
      <p:sp>
        <p:nvSpPr>
          <p:cNvPr id="11" name="文本框 10">
            <a:extLst>
              <a:ext uri="{FF2B5EF4-FFF2-40B4-BE49-F238E27FC236}">
                <a16:creationId xmlns:a16="http://schemas.microsoft.com/office/drawing/2014/main" id="{5180C18B-3F28-0EEB-973F-B3A977999605}"/>
              </a:ext>
            </a:extLst>
          </p:cNvPr>
          <p:cNvSpPr txBox="1"/>
          <p:nvPr/>
        </p:nvSpPr>
        <p:spPr>
          <a:xfrm>
            <a:off x="2123728" y="3099617"/>
            <a:ext cx="133882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粒子准动量</a:t>
            </a:r>
          </a:p>
        </p:txBody>
      </p:sp>
    </p:spTree>
    <p:extLst>
      <p:ext uri="{BB962C8B-B14F-4D97-AF65-F5344CB8AC3E}">
        <p14:creationId xmlns:p14="http://schemas.microsoft.com/office/powerpoint/2010/main" val="2149609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p:cNvSpPr txBox="1"/>
          <p:nvPr/>
        </p:nvSpPr>
        <p:spPr>
          <a:xfrm>
            <a:off x="1760180" y="2741942"/>
            <a:ext cx="1143008" cy="369332"/>
          </a:xfrm>
          <a:prstGeom prst="rect">
            <a:avLst/>
          </a:prstGeom>
          <a:noFill/>
        </p:spPr>
        <p:txBody>
          <a:bodyPr wrap="square" rtlCol="0">
            <a:spAutoFit/>
          </a:bodyPr>
          <a:lstStyle/>
          <a:p>
            <a:r>
              <a:rPr lang="en-US" altLang="zh-CN" b="1" i="1" dirty="0">
                <a:latin typeface="Times New Roman" panose="02020603050405020304" pitchFamily="18" charset="0"/>
                <a:ea typeface="黑体" panose="02010609060101010101" pitchFamily="49" charset="-122"/>
                <a:cs typeface="Times New Roman" panose="02020603050405020304" pitchFamily="18" charset="0"/>
              </a:rPr>
              <a:t>p=m</a:t>
            </a:r>
            <a:r>
              <a:rPr lang="en-US" altLang="zh-CN" b="1" i="1" baseline="-25000" dirty="0">
                <a:latin typeface="Times New Roman" panose="02020603050405020304" pitchFamily="18" charset="0"/>
                <a:ea typeface="黑体" panose="02010609060101010101" pitchFamily="49" charset="-122"/>
                <a:cs typeface="Times New Roman" panose="02020603050405020304" pitchFamily="18" charset="0"/>
              </a:rPr>
              <a:t>0</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v</a:t>
            </a:r>
            <a:r>
              <a:rPr lang="en-US" altLang="zh-CN" b="1" i="1"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b="1" i="1" dirty="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507213233"/>
              </p:ext>
            </p:extLst>
          </p:nvPr>
        </p:nvGraphicFramePr>
        <p:xfrm>
          <a:off x="2907099" y="2652371"/>
          <a:ext cx="841375" cy="571500"/>
        </p:xfrm>
        <a:graphic>
          <a:graphicData uri="http://schemas.openxmlformats.org/presentationml/2006/ole">
            <mc:AlternateContent xmlns:mc="http://schemas.openxmlformats.org/markup-compatibility/2006">
              <mc:Choice xmlns:v="urn:schemas-microsoft-com:vml" Requires="v">
                <p:oleObj spid="_x0000_s13316" name="公式" r:id="rId3" imgW="672840" imgH="457200" progId="Equation.3">
                  <p:embed/>
                </p:oleObj>
              </mc:Choice>
              <mc:Fallback>
                <p:oleObj name="公式" r:id="rId3" imgW="672840" imgH="457200" progId="Equation.3">
                  <p:embed/>
                  <p:pic>
                    <p:nvPicPr>
                      <p:cNvPr id="3" name="对象 2"/>
                      <p:cNvPicPr>
                        <a:picLocks noChangeAspect="1" noChangeArrowheads="1"/>
                      </p:cNvPicPr>
                      <p:nvPr/>
                    </p:nvPicPr>
                    <p:blipFill>
                      <a:blip r:embed="rId4"/>
                      <a:srcRect/>
                      <a:stretch>
                        <a:fillRect/>
                      </a:stretch>
                    </p:blipFill>
                    <p:spPr bwMode="auto">
                      <a:xfrm>
                        <a:off x="2907099" y="2652371"/>
                        <a:ext cx="841375"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文本框 3"/>
          <p:cNvSpPr txBox="1"/>
          <p:nvPr/>
        </p:nvSpPr>
        <p:spPr>
          <a:xfrm>
            <a:off x="435057" y="2753455"/>
            <a:ext cx="1107996" cy="369332"/>
          </a:xfrm>
          <a:prstGeom prst="rect">
            <a:avLst/>
          </a:prstGeom>
          <a:noFill/>
        </p:spPr>
        <p:txBody>
          <a:bodyPr wrap="none" rtlCol="0">
            <a:spAutoFit/>
          </a:bodyPr>
          <a:lstStyle/>
          <a:p>
            <a:r>
              <a:rPr lang="zh-CN" altLang="en-US" b="1" dirty="0">
                <a:latin typeface="Times New Roman" panose="02020603050405020304" pitchFamily="18" charset="0"/>
                <a:ea typeface="黑体" panose="02010609060101010101" pitchFamily="49" charset="-122"/>
                <a:cs typeface="Times New Roman" panose="02020603050405020304" pitchFamily="18" charset="0"/>
              </a:rPr>
              <a:t>自由电子</a:t>
            </a:r>
          </a:p>
        </p:txBody>
      </p:sp>
      <p:sp>
        <p:nvSpPr>
          <p:cNvPr id="5" name="矩形 4"/>
          <p:cNvSpPr/>
          <p:nvPr/>
        </p:nvSpPr>
        <p:spPr>
          <a:xfrm>
            <a:off x="239806" y="43321"/>
            <a:ext cx="2698175" cy="694870"/>
          </a:xfrm>
          <a:prstGeom prst="rect">
            <a:avLst/>
          </a:prstGeom>
        </p:spPr>
        <p:txBody>
          <a:bodyPr wrap="none">
            <a:spAutoFit/>
          </a:bodyPr>
          <a:lstStyle/>
          <a:p>
            <a:pPr lvl="0">
              <a:lnSpc>
                <a:spcPct val="160000"/>
              </a:lnSpc>
              <a:defRPr/>
            </a:pPr>
            <a:r>
              <a:rPr lang="zh-CN" altLang="en-US" sz="2800" b="1" dirty="0">
                <a:latin typeface="微软雅黑" panose="020B0503020204020204" pitchFamily="34" charset="-122"/>
                <a:ea typeface="微软雅黑" panose="020B0503020204020204" pitchFamily="34" charset="-122"/>
              </a:rPr>
              <a:t>自由电子气模型</a:t>
            </a:r>
            <a:endParaRPr lang="en-US" altLang="zh-CN" sz="2800" b="1" dirty="0">
              <a:latin typeface="微软雅黑" panose="020B0503020204020204" pitchFamily="34" charset="-122"/>
              <a:ea typeface="微软雅黑" panose="020B0503020204020204" pitchFamily="34" charset="-122"/>
            </a:endParaRPr>
          </a:p>
        </p:txBody>
      </p:sp>
      <p:grpSp>
        <p:nvGrpSpPr>
          <p:cNvPr id="6" name="组合 5"/>
          <p:cNvGrpSpPr/>
          <p:nvPr/>
        </p:nvGrpSpPr>
        <p:grpSpPr>
          <a:xfrm>
            <a:off x="5397640" y="2545879"/>
            <a:ext cx="3416371" cy="3538384"/>
            <a:chOff x="2714612" y="2071678"/>
            <a:chExt cx="4000528" cy="4143404"/>
          </a:xfrm>
        </p:grpSpPr>
        <p:sp>
          <p:nvSpPr>
            <p:cNvPr id="7" name="矩形 6"/>
            <p:cNvSpPr/>
            <p:nvPr/>
          </p:nvSpPr>
          <p:spPr bwMode="auto">
            <a:xfrm>
              <a:off x="2714612" y="2071678"/>
              <a:ext cx="4000528" cy="41434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8" name="Group 19"/>
            <p:cNvGrpSpPr>
              <a:grpSpLocks/>
            </p:cNvGrpSpPr>
            <p:nvPr/>
          </p:nvGrpSpPr>
          <p:grpSpPr bwMode="auto">
            <a:xfrm>
              <a:off x="2857488" y="2214554"/>
              <a:ext cx="3802061" cy="3998913"/>
              <a:chOff x="1701" y="1207"/>
              <a:chExt cx="2395" cy="2519"/>
            </a:xfrm>
          </p:grpSpPr>
          <p:grpSp>
            <p:nvGrpSpPr>
              <p:cNvPr id="9" name="Group 17"/>
              <p:cNvGrpSpPr>
                <a:grpSpLocks/>
              </p:cNvGrpSpPr>
              <p:nvPr/>
            </p:nvGrpSpPr>
            <p:grpSpPr bwMode="auto">
              <a:xfrm>
                <a:off x="1701" y="1207"/>
                <a:ext cx="2395" cy="2077"/>
                <a:chOff x="1701" y="1207"/>
                <a:chExt cx="2395" cy="2077"/>
              </a:xfrm>
            </p:grpSpPr>
            <p:grpSp>
              <p:nvGrpSpPr>
                <p:cNvPr id="11" name="Group 16"/>
                <p:cNvGrpSpPr>
                  <a:grpSpLocks/>
                </p:cNvGrpSpPr>
                <p:nvPr/>
              </p:nvGrpSpPr>
              <p:grpSpPr bwMode="auto">
                <a:xfrm>
                  <a:off x="1701" y="1207"/>
                  <a:ext cx="2395" cy="1951"/>
                  <a:chOff x="1701" y="1207"/>
                  <a:chExt cx="2395" cy="1951"/>
                </a:xfrm>
              </p:grpSpPr>
              <p:sp>
                <p:nvSpPr>
                  <p:cNvPr id="13" name="Line 4"/>
                  <p:cNvSpPr>
                    <a:spLocks noChangeShapeType="1"/>
                  </p:cNvSpPr>
                  <p:nvPr/>
                </p:nvSpPr>
                <p:spPr bwMode="auto">
                  <a:xfrm>
                    <a:off x="1701" y="2919"/>
                    <a:ext cx="2087" cy="0"/>
                  </a:xfrm>
                  <a:prstGeom prst="line">
                    <a:avLst/>
                  </a:prstGeom>
                  <a:noFill/>
                  <a:ln w="38100">
                    <a:solidFill>
                      <a:schemeClr val="tx1"/>
                    </a:solidFill>
                    <a:round/>
                    <a:headEnd/>
                    <a:tailEnd type="triangle" w="med" len="lg"/>
                  </a:ln>
                  <a:effectLst/>
                </p:spPr>
                <p:txBody>
                  <a:bodyPr/>
                  <a:lstStyle/>
                  <a:p>
                    <a:endParaRPr lang="zh-CN" altLang="en-US" b="1">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Line 5"/>
                  <p:cNvSpPr>
                    <a:spLocks noChangeShapeType="1"/>
                  </p:cNvSpPr>
                  <p:nvPr/>
                </p:nvSpPr>
                <p:spPr bwMode="auto">
                  <a:xfrm flipV="1">
                    <a:off x="2699" y="1512"/>
                    <a:ext cx="0" cy="1646"/>
                  </a:xfrm>
                  <a:prstGeom prst="line">
                    <a:avLst/>
                  </a:prstGeom>
                  <a:noFill/>
                  <a:ln w="38100">
                    <a:solidFill>
                      <a:schemeClr val="tx1"/>
                    </a:solidFill>
                    <a:round/>
                    <a:headEnd/>
                    <a:tailEnd type="triangle" w="med" len="lg"/>
                  </a:ln>
                  <a:effectLst/>
                </p:spPr>
                <p:txBody>
                  <a:bodyPr/>
                  <a:lstStyle/>
                  <a:p>
                    <a:endParaRPr lang="zh-CN" altLang="en-US" b="1">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Freeform 10"/>
                  <p:cNvSpPr>
                    <a:spLocks/>
                  </p:cNvSpPr>
                  <p:nvPr/>
                </p:nvSpPr>
                <p:spPr bwMode="auto">
                  <a:xfrm>
                    <a:off x="2019" y="1966"/>
                    <a:ext cx="1452" cy="952"/>
                  </a:xfrm>
                  <a:custGeom>
                    <a:avLst/>
                    <a:gdLst/>
                    <a:ahLst/>
                    <a:cxnLst>
                      <a:cxn ang="0">
                        <a:pos x="0" y="0"/>
                      </a:cxn>
                      <a:cxn ang="0">
                        <a:pos x="681" y="952"/>
                      </a:cxn>
                      <a:cxn ang="0">
                        <a:pos x="1452" y="0"/>
                      </a:cxn>
                    </a:cxnLst>
                    <a:rect l="0" t="0" r="r" b="b"/>
                    <a:pathLst>
                      <a:path w="1452" h="952">
                        <a:moveTo>
                          <a:pt x="0" y="0"/>
                        </a:moveTo>
                        <a:cubicBezTo>
                          <a:pt x="219" y="476"/>
                          <a:pt x="439" y="952"/>
                          <a:pt x="681" y="952"/>
                        </a:cubicBezTo>
                        <a:cubicBezTo>
                          <a:pt x="923" y="952"/>
                          <a:pt x="1324" y="159"/>
                          <a:pt x="1452" y="0"/>
                        </a:cubicBezTo>
                      </a:path>
                    </a:pathLst>
                  </a:custGeom>
                  <a:noFill/>
                  <a:ln w="38100" cap="flat" cmpd="sng">
                    <a:solidFill>
                      <a:schemeClr val="tx1"/>
                    </a:solidFill>
                    <a:prstDash val="solid"/>
                    <a:round/>
                    <a:headEnd/>
                    <a:tailEnd/>
                  </a:ln>
                  <a:effectLst/>
                </p:spPr>
                <p:txBody>
                  <a:bodyPr/>
                  <a:lstStyle/>
                  <a:p>
                    <a:endParaRPr lang="zh-CN" altLang="en-US" b="1">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Text Box 11"/>
                  <p:cNvSpPr txBox="1">
                    <a:spLocks noChangeArrowheads="1"/>
                  </p:cNvSpPr>
                  <p:nvPr/>
                </p:nvSpPr>
                <p:spPr bwMode="auto">
                  <a:xfrm>
                    <a:off x="2596" y="1207"/>
                    <a:ext cx="288" cy="341"/>
                  </a:xfrm>
                  <a:prstGeom prst="rect">
                    <a:avLst/>
                  </a:prstGeom>
                  <a:noFill/>
                  <a:ln w="9525" algn="ctr">
                    <a:noFill/>
                    <a:miter lim="800000"/>
                    <a:headEnd/>
                    <a:tailEnd/>
                  </a:ln>
                  <a:effectLst/>
                </p:spPr>
                <p:txBody>
                  <a:bodyPr wrap="none">
                    <a:spAutoFit/>
                  </a:bodyPr>
                  <a:lstStyle/>
                  <a:p>
                    <a:pPr marL="342900" indent="-342900">
                      <a:lnSpc>
                        <a:spcPct val="100000"/>
                      </a:lnSpc>
                      <a:spcBef>
                        <a:spcPct val="20000"/>
                      </a:spcBef>
                      <a:buClr>
                        <a:schemeClr val="hlink"/>
                      </a:buClr>
                      <a:buSzPct val="80000"/>
                      <a:buFont typeface="Arial" charset="0"/>
                      <a:buNone/>
                    </a:pPr>
                    <a:r>
                      <a:rPr lang="en-US" altLang="zh-CN" sz="2400" b="1">
                        <a:latin typeface="Times New Roman" panose="02020603050405020304" pitchFamily="18" charset="0"/>
                        <a:ea typeface="黑体" panose="02010609060101010101" pitchFamily="49" charset="-122"/>
                        <a:cs typeface="Times New Roman" panose="02020603050405020304" pitchFamily="18" charset="0"/>
                      </a:rPr>
                      <a:t>E</a:t>
                    </a:r>
                  </a:p>
                </p:txBody>
              </p:sp>
              <p:sp>
                <p:nvSpPr>
                  <p:cNvPr id="17" name="Text Box 12"/>
                  <p:cNvSpPr txBox="1">
                    <a:spLocks noChangeArrowheads="1"/>
                  </p:cNvSpPr>
                  <p:nvPr/>
                </p:nvSpPr>
                <p:spPr bwMode="auto">
                  <a:xfrm>
                    <a:off x="3833" y="2783"/>
                    <a:ext cx="263" cy="341"/>
                  </a:xfrm>
                  <a:prstGeom prst="rect">
                    <a:avLst/>
                  </a:prstGeom>
                  <a:noFill/>
                  <a:ln w="9525" algn="ctr">
                    <a:noFill/>
                    <a:miter lim="800000"/>
                    <a:headEnd/>
                    <a:tailEnd/>
                  </a:ln>
                  <a:effectLst/>
                </p:spPr>
                <p:txBody>
                  <a:bodyPr wrap="none">
                    <a:spAutoFit/>
                  </a:bodyPr>
                  <a:lstStyle/>
                  <a:p>
                    <a:pPr marL="342900" indent="-342900">
                      <a:lnSpc>
                        <a:spcPct val="100000"/>
                      </a:lnSpc>
                      <a:spcBef>
                        <a:spcPct val="20000"/>
                      </a:spcBef>
                      <a:buClr>
                        <a:schemeClr val="hlink"/>
                      </a:buClr>
                      <a:buSzPct val="80000"/>
                      <a:buFont typeface="Arial" charset="0"/>
                      <a:buNone/>
                    </a:pPr>
                    <a:r>
                      <a:rPr lang="en-US" altLang="zh-CN" sz="2400" b="1">
                        <a:latin typeface="Times New Roman" panose="02020603050405020304" pitchFamily="18" charset="0"/>
                        <a:ea typeface="黑体" panose="02010609060101010101" pitchFamily="49" charset="-122"/>
                        <a:cs typeface="Times New Roman" panose="02020603050405020304" pitchFamily="18" charset="0"/>
                      </a:rPr>
                      <a:t>k</a:t>
                    </a:r>
                  </a:p>
                </p:txBody>
              </p:sp>
            </p:grpSp>
            <p:sp>
              <p:nvSpPr>
                <p:cNvPr id="12" name="Text Box 14"/>
                <p:cNvSpPr txBox="1">
                  <a:spLocks noChangeArrowheads="1"/>
                </p:cNvSpPr>
                <p:nvPr/>
              </p:nvSpPr>
              <p:spPr bwMode="auto">
                <a:xfrm>
                  <a:off x="2731" y="2943"/>
                  <a:ext cx="250" cy="341"/>
                </a:xfrm>
                <a:prstGeom prst="rect">
                  <a:avLst/>
                </a:prstGeom>
                <a:noFill/>
                <a:ln w="9525" algn="ctr">
                  <a:noFill/>
                  <a:miter lim="800000"/>
                  <a:headEnd/>
                  <a:tailEnd/>
                </a:ln>
                <a:effectLst/>
              </p:spPr>
              <p:txBody>
                <a:bodyPr wrap="none">
                  <a:spAutoFit/>
                </a:bodyPr>
                <a:lstStyle/>
                <a:p>
                  <a:pPr marL="342900" indent="-342900">
                    <a:lnSpc>
                      <a:spcPct val="100000"/>
                    </a:lnSpc>
                    <a:spcBef>
                      <a:spcPct val="20000"/>
                    </a:spcBef>
                    <a:buClr>
                      <a:schemeClr val="hlink"/>
                    </a:buClr>
                    <a:buSzPct val="80000"/>
                    <a:buFont typeface="Arial" charset="0"/>
                    <a:buNone/>
                  </a:pPr>
                  <a:r>
                    <a:rPr lang="en-US" altLang="zh-CN" sz="2400" b="1">
                      <a:latin typeface="Times New Roman" panose="02020603050405020304" pitchFamily="18" charset="0"/>
                      <a:ea typeface="黑体" panose="02010609060101010101" pitchFamily="49" charset="-122"/>
                      <a:cs typeface="Times New Roman" panose="02020603050405020304" pitchFamily="18" charset="0"/>
                    </a:rPr>
                    <a:t>0</a:t>
                  </a:r>
                </a:p>
              </p:txBody>
            </p:sp>
          </p:grpSp>
          <p:sp>
            <p:nvSpPr>
              <p:cNvPr id="10" name="Text Box 18"/>
              <p:cNvSpPr txBox="1">
                <a:spLocks noChangeArrowheads="1"/>
              </p:cNvSpPr>
              <p:nvPr/>
            </p:nvSpPr>
            <p:spPr bwMode="auto">
              <a:xfrm>
                <a:off x="2426" y="3385"/>
                <a:ext cx="136" cy="341"/>
              </a:xfrm>
              <a:prstGeom prst="rect">
                <a:avLst/>
              </a:prstGeom>
              <a:noFill/>
              <a:ln w="9525" algn="ctr">
                <a:noFill/>
                <a:miter lim="800000"/>
                <a:headEnd/>
                <a:tailEnd/>
              </a:ln>
              <a:effectLst/>
            </p:spPr>
            <p:txBody>
              <a:bodyPr wrap="none">
                <a:spAutoFit/>
              </a:bodyPr>
              <a:lstStyle/>
              <a:p>
                <a:pPr marL="342900" indent="-342900">
                  <a:lnSpc>
                    <a:spcPct val="100000"/>
                  </a:lnSpc>
                  <a:spcBef>
                    <a:spcPct val="20000"/>
                  </a:spcBef>
                  <a:buClr>
                    <a:schemeClr val="hlink"/>
                  </a:buClr>
                  <a:buSzPct val="80000"/>
                  <a:buFont typeface="Arial" charset="0"/>
                  <a:buNone/>
                </a:pP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sp>
        <p:nvSpPr>
          <p:cNvPr id="18" name="TextBox 14"/>
          <p:cNvSpPr txBox="1"/>
          <p:nvPr/>
        </p:nvSpPr>
        <p:spPr>
          <a:xfrm>
            <a:off x="1777379" y="1225296"/>
            <a:ext cx="903389" cy="369332"/>
          </a:xfrm>
          <a:prstGeom prst="rect">
            <a:avLst/>
          </a:prstGeom>
          <a:noFill/>
        </p:spPr>
        <p:txBody>
          <a:bodyPr wrap="none" rtlCol="0">
            <a:spAutoFit/>
          </a:bodyPr>
          <a:lstStyle/>
          <a:p>
            <a:r>
              <a:rPr lang="en-US" altLang="zh-CN" b="1" dirty="0" err="1">
                <a:latin typeface="微软雅黑" panose="020B0503020204020204" pitchFamily="34" charset="-122"/>
                <a:ea typeface="微软雅黑" panose="020B0503020204020204" pitchFamily="34" charset="-122"/>
              </a:rPr>
              <a:t>Drude</a:t>
            </a:r>
            <a:endParaRPr lang="zh-CN" altLang="en-US" b="1" dirty="0">
              <a:latin typeface="微软雅黑" panose="020B0503020204020204" pitchFamily="34" charset="-122"/>
              <a:ea typeface="微软雅黑" panose="020B0503020204020204" pitchFamily="34" charset="-122"/>
            </a:endParaRPr>
          </a:p>
        </p:txBody>
      </p:sp>
      <p:sp>
        <p:nvSpPr>
          <p:cNvPr id="19" name="TextBox 15"/>
          <p:cNvSpPr txBox="1"/>
          <p:nvPr/>
        </p:nvSpPr>
        <p:spPr>
          <a:xfrm>
            <a:off x="5597012" y="1238373"/>
            <a:ext cx="1686359" cy="369332"/>
          </a:xfrm>
          <a:prstGeom prst="rect">
            <a:avLst/>
          </a:prstGeom>
          <a:noFill/>
        </p:spPr>
        <p:txBody>
          <a:bodyPr wrap="none" rtlCol="0">
            <a:spAutoFit/>
          </a:bodyPr>
          <a:lstStyle/>
          <a:p>
            <a:r>
              <a:rPr lang="en-US" altLang="zh-CN" b="1" dirty="0" err="1">
                <a:latin typeface="微软雅黑" panose="020B0503020204020204" pitchFamily="34" charset="-122"/>
                <a:ea typeface="微软雅黑" panose="020B0503020204020204" pitchFamily="34" charset="-122"/>
              </a:rPr>
              <a:t>Sommerfield</a:t>
            </a:r>
            <a:endParaRPr lang="zh-CN" altLang="en-US" b="1" dirty="0">
              <a:latin typeface="微软雅黑" panose="020B0503020204020204" pitchFamily="34" charset="-122"/>
              <a:ea typeface="微软雅黑" panose="020B0503020204020204" pitchFamily="34" charset="-122"/>
            </a:endParaRPr>
          </a:p>
        </p:txBody>
      </p:sp>
      <p:sp>
        <p:nvSpPr>
          <p:cNvPr id="20" name="右箭头 19"/>
          <p:cNvSpPr/>
          <p:nvPr/>
        </p:nvSpPr>
        <p:spPr>
          <a:xfrm>
            <a:off x="3769954" y="1416597"/>
            <a:ext cx="1302092" cy="61073"/>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矩形 20"/>
          <p:cNvSpPr/>
          <p:nvPr/>
        </p:nvSpPr>
        <p:spPr>
          <a:xfrm>
            <a:off x="534251" y="1788272"/>
            <a:ext cx="3374642" cy="369332"/>
          </a:xfrm>
          <a:prstGeom prst="rect">
            <a:avLst/>
          </a:prstGeom>
          <a:ln>
            <a:solidFill>
              <a:schemeClr val="accent1"/>
            </a:solidFill>
          </a:ln>
        </p:spPr>
        <p:txBody>
          <a:bodyPr wrap="none">
            <a:spAutoFit/>
          </a:bodyPr>
          <a:lstStyle/>
          <a:p>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自由电子气</a:t>
            </a:r>
            <a:r>
              <a:rPr lang="en-US"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波尔兹曼统计分布</a:t>
            </a:r>
          </a:p>
        </p:txBody>
      </p:sp>
      <p:sp>
        <p:nvSpPr>
          <p:cNvPr id="22" name="矩形 21"/>
          <p:cNvSpPr/>
          <p:nvPr/>
        </p:nvSpPr>
        <p:spPr>
          <a:xfrm>
            <a:off x="4444190" y="1748476"/>
            <a:ext cx="4518845" cy="646331"/>
          </a:xfrm>
          <a:prstGeom prst="rect">
            <a:avLst/>
          </a:prstGeom>
          <a:ln>
            <a:solidFill>
              <a:schemeClr val="accent1"/>
            </a:solidFill>
          </a:ln>
        </p:spPr>
        <p:txBody>
          <a:bodyPr wrap="square">
            <a:spAutoFit/>
          </a:bodyPr>
          <a:lstStyle/>
          <a:p>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自由电子（量子力学处理）</a:t>
            </a:r>
            <a:r>
              <a:rPr lang="en-US"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费米</a:t>
            </a:r>
            <a:r>
              <a:rPr lang="en-US"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狄拉克统计分布</a:t>
            </a:r>
          </a:p>
        </p:txBody>
      </p:sp>
      <p:graphicFrame>
        <p:nvGraphicFramePr>
          <p:cNvPr id="23" name="Object 61"/>
          <p:cNvGraphicFramePr>
            <a:graphicFrameLocks noChangeAspect="1"/>
          </p:cNvGraphicFramePr>
          <p:nvPr>
            <p:extLst>
              <p:ext uri="{D42A27DB-BD31-4B8C-83A1-F6EECF244321}">
                <p14:modId xmlns:p14="http://schemas.microsoft.com/office/powerpoint/2010/main" val="3677259314"/>
              </p:ext>
            </p:extLst>
          </p:nvPr>
        </p:nvGraphicFramePr>
        <p:xfrm>
          <a:off x="1403266" y="3728585"/>
          <a:ext cx="2540000" cy="508000"/>
        </p:xfrm>
        <a:graphic>
          <a:graphicData uri="http://schemas.openxmlformats.org/presentationml/2006/ole">
            <mc:AlternateContent xmlns:mc="http://schemas.openxmlformats.org/markup-compatibility/2006">
              <mc:Choice xmlns:v="urn:schemas-microsoft-com:vml" Requires="v">
                <p:oleObj spid="_x0000_s13317" name="公式" r:id="rId5" imgW="1269720" imgH="253800" progId="Equation.3">
                  <p:embed/>
                </p:oleObj>
              </mc:Choice>
              <mc:Fallback>
                <p:oleObj name="公式" r:id="rId5" imgW="1269720" imgH="253800" progId="Equation.3">
                  <p:embed/>
                  <p:pic>
                    <p:nvPicPr>
                      <p:cNvPr id="23" name="Object 61"/>
                      <p:cNvPicPr>
                        <a:picLocks noChangeAspect="1" noChangeArrowheads="1"/>
                      </p:cNvPicPr>
                      <p:nvPr/>
                    </p:nvPicPr>
                    <p:blipFill>
                      <a:blip r:embed="rId6"/>
                      <a:srcRect/>
                      <a:stretch>
                        <a:fillRect/>
                      </a:stretch>
                    </p:blipFill>
                    <p:spPr bwMode="auto">
                      <a:xfrm>
                        <a:off x="1403266" y="3728585"/>
                        <a:ext cx="254000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文本框 23"/>
          <p:cNvSpPr txBox="1"/>
          <p:nvPr/>
        </p:nvSpPr>
        <p:spPr>
          <a:xfrm>
            <a:off x="411974" y="3368020"/>
            <a:ext cx="2262158" cy="369332"/>
          </a:xfrm>
          <a:prstGeom prst="rect">
            <a:avLst/>
          </a:prstGeom>
          <a:noFill/>
        </p:spPr>
        <p:txBody>
          <a:bodyPr wrap="none" rtlCol="0">
            <a:spAutoFit/>
          </a:bodyPr>
          <a:lstStyle/>
          <a:p>
            <a:r>
              <a:rPr lang="zh-CN" altLang="en-US" b="1" dirty="0">
                <a:latin typeface="Times New Roman" panose="02020603050405020304" pitchFamily="18" charset="0"/>
                <a:ea typeface="黑体" panose="02010609060101010101" pitchFamily="49" charset="-122"/>
                <a:cs typeface="Times New Roman" panose="02020603050405020304" pitchFamily="18" charset="0"/>
              </a:rPr>
              <a:t>自由电子的波的表示</a:t>
            </a:r>
          </a:p>
        </p:txBody>
      </p:sp>
      <mc:AlternateContent xmlns:mc="http://schemas.openxmlformats.org/markup-compatibility/2006" xmlns:a14="http://schemas.microsoft.com/office/drawing/2010/main">
        <mc:Choice Requires="a14">
          <p:sp>
            <p:nvSpPr>
              <p:cNvPr id="25" name="文本框 24"/>
              <p:cNvSpPr txBox="1"/>
              <p:nvPr/>
            </p:nvSpPr>
            <p:spPr>
              <a:xfrm>
                <a:off x="1254606" y="4395153"/>
                <a:ext cx="16161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𝑬</m:t>
                      </m:r>
                      <m:r>
                        <a:rPr lang="en-US" altLang="zh-CN" b="1"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𝒉</m:t>
                      </m:r>
                      <m:r>
                        <a:rPr lang="zh-CN" altLang="en-US" b="1" i="1" smtClean="0">
                          <a:latin typeface="Cambria Math" panose="02040503050406030204" pitchFamily="18" charset="0"/>
                          <a:ea typeface="Cambria Math" panose="02040503050406030204" pitchFamily="18" charset="0"/>
                        </a:rPr>
                        <m:t>𝝂</m:t>
                      </m:r>
                      <m:r>
                        <a:rPr lang="en-US" altLang="zh-CN" b="1" i="1" smtClean="0">
                          <a:latin typeface="Cambria Math" panose="02040503050406030204" pitchFamily="18" charset="0"/>
                          <a:ea typeface="Cambria Math" panose="02040503050406030204" pitchFamily="18" charset="0"/>
                        </a:rPr>
                        <m:t>=ℏ</m:t>
                      </m:r>
                      <m:r>
                        <a:rPr lang="zh-CN" altLang="en-US" b="1" i="1" smtClean="0">
                          <a:latin typeface="Cambria Math" panose="02040503050406030204" pitchFamily="18" charset="0"/>
                          <a:ea typeface="Cambria Math" panose="02040503050406030204" pitchFamily="18" charset="0"/>
                        </a:rPr>
                        <m:t>𝝎</m:t>
                      </m:r>
                    </m:oMath>
                  </m:oMathPara>
                </a14:m>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1254606" y="4395153"/>
                <a:ext cx="1616147"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1211225" y="4760195"/>
                <a:ext cx="16737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𝒑</m:t>
                      </m:r>
                      <m:r>
                        <a:rPr lang="en-US" altLang="zh-CN" b="1"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𝒉</m:t>
                      </m:r>
                      <m:r>
                        <a:rPr lang="en-US" altLang="zh-CN" b="1" i="1" smtClean="0">
                          <a:latin typeface="Cambria Math" panose="02040503050406030204" pitchFamily="18" charset="0"/>
                          <a:ea typeface="Cambria Math" panose="02040503050406030204" pitchFamily="18" charset="0"/>
                        </a:rPr>
                        <m:t>/</m:t>
                      </m:r>
                      <m:r>
                        <a:rPr lang="zh-CN" altLang="en-US" b="1" i="1" smtClean="0">
                          <a:latin typeface="Cambria Math" panose="02040503050406030204" pitchFamily="18" charset="0"/>
                          <a:ea typeface="Cambria Math" panose="02040503050406030204" pitchFamily="18" charset="0"/>
                        </a:rPr>
                        <m:t>𝝀</m:t>
                      </m:r>
                      <m:r>
                        <a:rPr lang="en-US" altLang="zh-CN" b="1" i="1" smtClean="0">
                          <a:latin typeface="Cambria Math" panose="02040503050406030204" pitchFamily="18" charset="0"/>
                          <a:ea typeface="Cambria Math" panose="02040503050406030204" pitchFamily="18" charset="0"/>
                        </a:rPr>
                        <m:t>=ℏ</m:t>
                      </m:r>
                      <m:r>
                        <a:rPr lang="en-US" altLang="zh-CN" b="1" i="1" smtClean="0">
                          <a:latin typeface="Cambria Math" panose="02040503050406030204" pitchFamily="18" charset="0"/>
                          <a:ea typeface="Cambria Math" panose="02040503050406030204" pitchFamily="18" charset="0"/>
                        </a:rPr>
                        <m:t>𝒌</m:t>
                      </m:r>
                    </m:oMath>
                  </m:oMathPara>
                </a14:m>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1211225" y="4760195"/>
                <a:ext cx="1673728" cy="369332"/>
              </a:xfrm>
              <a:prstGeom prst="rect">
                <a:avLst/>
              </a:prstGeom>
              <a:blipFill>
                <a:blip r:embed="rId8"/>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3145960" y="4459566"/>
                <a:ext cx="2020105"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𝒌</m:t>
                      </m:r>
                      <m:r>
                        <a:rPr lang="en-US" altLang="zh-CN" b="1" i="1" smtClean="0">
                          <a:latin typeface="Cambria Math" panose="02040503050406030204" pitchFamily="18" charset="0"/>
                        </a:rPr>
                        <m:t>=</m:t>
                      </m:r>
                      <m:f>
                        <m:fPr>
                          <m:ctrlPr>
                            <a:rPr lang="en-US" altLang="zh-CN" b="1" i="1" smtClean="0">
                              <a:latin typeface="Cambria Math" panose="02040503050406030204" pitchFamily="18" charset="0"/>
                              <a:ea typeface="Cambria Math" panose="02040503050406030204" pitchFamily="18" charset="0"/>
                            </a:rPr>
                          </m:ctrlPr>
                        </m:fPr>
                        <m:num>
                          <m:r>
                            <a:rPr lang="en-US" altLang="zh-CN" b="1" i="1" smtClean="0">
                              <a:latin typeface="Cambria Math" panose="02040503050406030204" pitchFamily="18" charset="0"/>
                              <a:ea typeface="Cambria Math" panose="02040503050406030204" pitchFamily="18" charset="0"/>
                            </a:rPr>
                            <m:t>𝟐</m:t>
                          </m:r>
                          <m:r>
                            <a:rPr lang="zh-CN" altLang="en-US" b="1" i="1" smtClean="0">
                              <a:latin typeface="Cambria Math" panose="02040503050406030204" pitchFamily="18" charset="0"/>
                              <a:ea typeface="Cambria Math" panose="02040503050406030204" pitchFamily="18" charset="0"/>
                            </a:rPr>
                            <m:t>𝝅</m:t>
                          </m:r>
                        </m:num>
                        <m:den>
                          <m:r>
                            <a:rPr lang="zh-CN" altLang="en-US" b="1" i="1" smtClean="0">
                              <a:latin typeface="Cambria Math" panose="02040503050406030204" pitchFamily="18" charset="0"/>
                              <a:ea typeface="Cambria Math" panose="02040503050406030204" pitchFamily="18" charset="0"/>
                            </a:rPr>
                            <m:t>𝝀</m:t>
                          </m:r>
                        </m:den>
                      </m:f>
                      <m:r>
                        <a:rPr lang="en-US" altLang="zh-CN" b="1" i="1" smtClean="0">
                          <a:latin typeface="Cambria Math" panose="02040503050406030204" pitchFamily="18" charset="0"/>
                          <a:ea typeface="Cambria Math" panose="02040503050406030204" pitchFamily="18" charset="0"/>
                        </a:rPr>
                        <m:t>, </m:t>
                      </m:r>
                      <m:r>
                        <a:rPr lang="zh-CN" altLang="en-US" b="1" i="1" smtClean="0">
                          <a:latin typeface="Cambria Math" panose="02040503050406030204" pitchFamily="18" charset="0"/>
                          <a:ea typeface="Cambria Math" panose="02040503050406030204" pitchFamily="18" charset="0"/>
                        </a:rPr>
                        <m:t>𝝎</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𝟐</m:t>
                      </m:r>
                      <m:r>
                        <a:rPr lang="zh-CN" altLang="en-US" b="1" i="1" smtClean="0">
                          <a:latin typeface="Cambria Math" panose="02040503050406030204" pitchFamily="18" charset="0"/>
                          <a:ea typeface="Cambria Math" panose="02040503050406030204" pitchFamily="18" charset="0"/>
                        </a:rPr>
                        <m:t>𝝅𝝂</m:t>
                      </m:r>
                    </m:oMath>
                  </m:oMathPara>
                </a14:m>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3145960" y="4459566"/>
                <a:ext cx="2020105" cy="6127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1639640" y="5270713"/>
                <a:ext cx="1185837" cy="6951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𝑬</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ℏ</m:t>
                              </m:r>
                            </m:e>
                            <m:sup>
                              <m:r>
                                <a:rPr lang="en-US" altLang="zh-CN" b="1" i="1" smtClean="0">
                                  <a:latin typeface="Cambria Math" panose="02040503050406030204" pitchFamily="18" charset="0"/>
                                </a:rPr>
                                <m:t>𝟐</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𝒌</m:t>
                              </m:r>
                            </m:e>
                            <m:sup>
                              <m:r>
                                <a:rPr lang="en-US" altLang="zh-CN" b="1" i="1" smtClean="0">
                                  <a:latin typeface="Cambria Math" panose="02040503050406030204" pitchFamily="18" charset="0"/>
                                </a:rPr>
                                <m:t>𝟐</m:t>
                              </m:r>
                            </m:sup>
                          </m:sSup>
                        </m:num>
                        <m:den>
                          <m:r>
                            <a:rPr lang="en-US" altLang="zh-CN" b="1" i="1" smtClean="0">
                              <a:latin typeface="Cambria Math" panose="02040503050406030204" pitchFamily="18" charset="0"/>
                            </a:rPr>
                            <m:t>𝟐</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𝟎</m:t>
                              </m:r>
                            </m:sub>
                          </m:sSub>
                        </m:den>
                      </m:f>
                    </m:oMath>
                  </m:oMathPara>
                </a14:m>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1639640" y="5270713"/>
                <a:ext cx="1185837" cy="695190"/>
              </a:xfrm>
              <a:prstGeom prst="rect">
                <a:avLst/>
              </a:prstGeom>
              <a:blipFill>
                <a:blip r:embed="rId10"/>
                <a:stretch>
                  <a:fillRect/>
                </a:stretch>
              </a:blipFill>
            </p:spPr>
            <p:txBody>
              <a:bodyPr/>
              <a:lstStyle/>
              <a:p>
                <a:r>
                  <a:rPr lang="zh-CN" altLang="en-US">
                    <a:noFill/>
                  </a:rPr>
                  <a:t> </a:t>
                </a:r>
              </a:p>
            </p:txBody>
          </p:sp>
        </mc:Fallback>
      </mc:AlternateContent>
      <p:sp>
        <p:nvSpPr>
          <p:cNvPr id="30" name="右箭头 29"/>
          <p:cNvSpPr/>
          <p:nvPr/>
        </p:nvSpPr>
        <p:spPr>
          <a:xfrm>
            <a:off x="852974" y="5529750"/>
            <a:ext cx="713822" cy="177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文本框 30"/>
          <p:cNvSpPr txBox="1"/>
          <p:nvPr/>
        </p:nvSpPr>
        <p:spPr>
          <a:xfrm>
            <a:off x="435057" y="6116799"/>
            <a:ext cx="8127538" cy="369332"/>
          </a:xfrm>
          <a:prstGeom prst="rect">
            <a:avLst/>
          </a:prstGeom>
          <a:noFill/>
        </p:spPr>
        <p:txBody>
          <a:bodyPr wrap="square" rtlCol="0">
            <a:spAutoFit/>
          </a:bodyPr>
          <a:lstStyle/>
          <a:p>
            <a:r>
              <a:rPr lang="zh-CN" altLang="en-US" b="1" dirty="0">
                <a:latin typeface="Times New Roman" panose="02020603050405020304" pitchFamily="18" charset="0"/>
                <a:ea typeface="黑体" panose="02010609060101010101" pitchFamily="49" charset="-122"/>
                <a:cs typeface="Times New Roman" panose="02020603050405020304" pitchFamily="18" charset="0"/>
              </a:rPr>
              <a:t>对于波矢为</a:t>
            </a:r>
            <a:r>
              <a:rPr lang="en-US" altLang="zh-CN" b="1" i="1" dirty="0">
                <a:latin typeface="Times New Roman" panose="02020603050405020304" pitchFamily="18" charset="0"/>
                <a:ea typeface="黑体" panose="02010609060101010101" pitchFamily="49" charset="-122"/>
                <a:cs typeface="Times New Roman" panose="02020603050405020304" pitchFamily="18" charset="0"/>
              </a:rPr>
              <a:t>k</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的运动状态，自由电子的能量</a:t>
            </a:r>
            <a:r>
              <a:rPr lang="en-US" altLang="zh-CN" b="1" i="1" dirty="0">
                <a:latin typeface="Times New Roman" panose="02020603050405020304" pitchFamily="18" charset="0"/>
                <a:ea typeface="黑体" panose="02010609060101010101" pitchFamily="49" charset="-122"/>
                <a:cs typeface="Times New Roman" panose="02020603050405020304" pitchFamily="18" charset="0"/>
              </a:rPr>
              <a:t>E</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动量</a:t>
            </a:r>
            <a:r>
              <a:rPr lang="en-US" altLang="zh-CN" b="1" i="1" dirty="0">
                <a:latin typeface="Times New Roman" panose="02020603050405020304" pitchFamily="18" charset="0"/>
                <a:ea typeface="黑体" panose="02010609060101010101" pitchFamily="49" charset="-122"/>
                <a:cs typeface="Times New Roman" panose="02020603050405020304" pitchFamily="18" charset="0"/>
              </a:rPr>
              <a:t>p</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，速度</a:t>
            </a:r>
            <a:r>
              <a:rPr lang="en-US" altLang="zh-CN" b="1" i="1" dirty="0">
                <a:latin typeface="Times New Roman" panose="02020603050405020304" pitchFamily="18" charset="0"/>
                <a:ea typeface="黑体" panose="02010609060101010101" pitchFamily="49" charset="-122"/>
                <a:cs typeface="Times New Roman" panose="02020603050405020304" pitchFamily="18" charset="0"/>
              </a:rPr>
              <a:t>v</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均有确定的数值</a:t>
            </a:r>
          </a:p>
        </p:txBody>
      </p:sp>
    </p:spTree>
    <p:extLst>
      <p:ext uri="{BB962C8B-B14F-4D97-AF65-F5344CB8AC3E}">
        <p14:creationId xmlns:p14="http://schemas.microsoft.com/office/powerpoint/2010/main" val="251474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295908" y="194369"/>
            <a:ext cx="343074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金属自由电子气模型</a:t>
            </a:r>
          </a:p>
        </p:txBody>
      </p:sp>
      <p:sp>
        <p:nvSpPr>
          <p:cNvPr id="11" name="TextBox 6"/>
          <p:cNvSpPr txBox="1"/>
          <p:nvPr/>
        </p:nvSpPr>
        <p:spPr>
          <a:xfrm>
            <a:off x="295908" y="1002794"/>
            <a:ext cx="1800493" cy="369332"/>
          </a:xfrm>
          <a:prstGeom prst="rect">
            <a:avLst/>
          </a:prstGeom>
          <a:noFill/>
        </p:spPr>
        <p:txBody>
          <a:bodyPr wrap="none" rtlCol="0">
            <a:spAutoFit/>
          </a:bodyPr>
          <a:lstStyle/>
          <a:p>
            <a:r>
              <a:rPr lang="zh-CN" altLang="en-US" dirty="0">
                <a:solidFill>
                  <a:srgbClr val="0000CC"/>
                </a:solidFill>
                <a:latin typeface="黑体" pitchFamily="49" charset="-122"/>
                <a:ea typeface="黑体" pitchFamily="49" charset="-122"/>
              </a:rPr>
              <a:t>金属自由电子气</a:t>
            </a:r>
          </a:p>
        </p:txBody>
      </p:sp>
      <p:sp>
        <p:nvSpPr>
          <p:cNvPr id="12" name="TextBox 7"/>
          <p:cNvSpPr txBox="1"/>
          <p:nvPr/>
        </p:nvSpPr>
        <p:spPr>
          <a:xfrm>
            <a:off x="295908" y="4040462"/>
            <a:ext cx="4932797" cy="1754326"/>
          </a:xfrm>
          <a:prstGeom prst="rect">
            <a:avLst/>
          </a:prstGeom>
          <a:noFill/>
        </p:spPr>
        <p:txBody>
          <a:bodyPr wrap="square" rtlCol="0">
            <a:spAutoFit/>
          </a:bodyPr>
          <a:lstStyle/>
          <a:p>
            <a:pPr>
              <a:lnSpc>
                <a:spcPct val="150000"/>
              </a:lnSpc>
              <a:buFont typeface="Wingdings" pitchFamily="2" charset="2"/>
              <a:buChar char="Ø"/>
            </a:pPr>
            <a:r>
              <a:rPr lang="zh-CN" altLang="en-US" dirty="0">
                <a:latin typeface="黑体" pitchFamily="49" charset="-122"/>
                <a:ea typeface="黑体" pitchFamily="49" charset="-122"/>
              </a:rPr>
              <a:t>周期分布的离子实   </a:t>
            </a:r>
            <a:endParaRPr lang="en-US" altLang="zh-CN" dirty="0">
              <a:latin typeface="黑体" pitchFamily="49" charset="-122"/>
              <a:ea typeface="黑体" pitchFamily="49" charset="-122"/>
            </a:endParaRPr>
          </a:p>
          <a:p>
            <a:pPr>
              <a:lnSpc>
                <a:spcPct val="150000"/>
              </a:lnSpc>
              <a:buFont typeface="Wingdings" pitchFamily="2" charset="2"/>
              <a:buChar char="Ø"/>
            </a:pPr>
            <a:r>
              <a:rPr lang="zh-CN" altLang="en-US" dirty="0">
                <a:latin typeface="黑体" pitchFamily="49" charset="-122"/>
                <a:ea typeface="黑体" pitchFamily="49" charset="-122"/>
              </a:rPr>
              <a:t>自由运动的电子，经典分布  不考虑电子与离子实的相互作用，不考虑电子间相互作用</a:t>
            </a:r>
            <a:endParaRPr lang="en-US" altLang="zh-CN" dirty="0">
              <a:latin typeface="黑体" pitchFamily="49" charset="-122"/>
              <a:ea typeface="黑体" pitchFamily="49" charset="-122"/>
            </a:endParaRPr>
          </a:p>
          <a:p>
            <a:pPr>
              <a:lnSpc>
                <a:spcPct val="150000"/>
              </a:lnSpc>
              <a:buFont typeface="Wingdings" pitchFamily="2" charset="2"/>
              <a:buChar char="Ø"/>
            </a:pPr>
            <a:r>
              <a:rPr lang="zh-CN" altLang="en-US" dirty="0">
                <a:latin typeface="黑体" pitchFamily="49" charset="-122"/>
                <a:ea typeface="黑体" pitchFamily="49" charset="-122"/>
              </a:rPr>
              <a:t>存在驰豫时间：考虑电子的碰撞（与离子实）</a:t>
            </a:r>
          </a:p>
        </p:txBody>
      </p:sp>
      <p:sp>
        <p:nvSpPr>
          <p:cNvPr id="13" name="TextBox 8"/>
          <p:cNvSpPr txBox="1"/>
          <p:nvPr/>
        </p:nvSpPr>
        <p:spPr>
          <a:xfrm>
            <a:off x="295908" y="6054260"/>
            <a:ext cx="4801314" cy="369332"/>
          </a:xfrm>
          <a:prstGeom prst="rect">
            <a:avLst/>
          </a:prstGeom>
          <a:noFill/>
        </p:spPr>
        <p:txBody>
          <a:bodyPr wrap="none" rtlCol="0">
            <a:spAutoFit/>
          </a:bodyPr>
          <a:lstStyle/>
          <a:p>
            <a:r>
              <a:rPr lang="zh-CN" altLang="en-US" dirty="0">
                <a:latin typeface="黑体" pitchFamily="49" charset="-122"/>
                <a:ea typeface="黑体" pitchFamily="49" charset="-122"/>
              </a:rPr>
              <a:t>可推出欧姆定律  定性上可以解释金属导电性</a:t>
            </a:r>
          </a:p>
        </p:txBody>
      </p:sp>
      <p:sp>
        <p:nvSpPr>
          <p:cNvPr id="3" name="矩形 2"/>
          <p:cNvSpPr/>
          <p:nvPr/>
        </p:nvSpPr>
        <p:spPr>
          <a:xfrm>
            <a:off x="295908" y="1123767"/>
            <a:ext cx="4670496" cy="2631490"/>
          </a:xfrm>
          <a:prstGeom prst="rect">
            <a:avLst/>
          </a:prstGeom>
        </p:spPr>
        <p:txBody>
          <a:bodyPr wrap="square">
            <a:spAutoFit/>
          </a:bodyPr>
          <a:lstStyle/>
          <a:p>
            <a:endParaRPr lang="zh-CN" altLang="en-US" sz="1050" b="0" i="0" u="none" strike="noStrike" baseline="0" dirty="0">
              <a:solidFill>
                <a:srgbClr val="000000"/>
              </a:solidFill>
              <a:latin typeface="黑体" panose="02010609060101010101" pitchFamily="49" charset="-122"/>
              <a:ea typeface="黑体" panose="02010609060101010101" pitchFamily="49" charset="-122"/>
            </a:endParaRPr>
          </a:p>
          <a:p>
            <a:endParaRPr lang="zh-CN" altLang="en-US" sz="1050" b="0" i="0" u="none" strike="noStrike" baseline="0" dirty="0">
              <a:latin typeface="黑体" panose="02010609060101010101" pitchFamily="49" charset="-122"/>
              <a:ea typeface="黑体" panose="02010609060101010101" pitchFamily="49" charset="-122"/>
            </a:endParaRPr>
          </a:p>
          <a:p>
            <a:pPr marR="7020"/>
            <a:r>
              <a:rPr lang="zh-CN" altLang="en-US" dirty="0">
                <a:solidFill>
                  <a:srgbClr val="0000FF"/>
                </a:solidFill>
                <a:latin typeface="黑体" panose="02010609060101010101" pitchFamily="49" charset="-122"/>
                <a:ea typeface="黑体" panose="02010609060101010101" pitchFamily="49" charset="-122"/>
              </a:rPr>
              <a:t>自由电子模型认为：组成晶体的原子中束缚得最弱的电子在金属体内自由运动。原子的价电子成为传导电子。在自由电子近似中略去传导电子和离子实之间的力；在进行所有计算时，仿佛传导电子在样品中可以各处自由运动。总能量全部是动能，势能被略去。</a:t>
            </a:r>
          </a:p>
          <a:p>
            <a:pPr marR="7020"/>
            <a:r>
              <a:rPr lang="zh-CN" altLang="en-US" dirty="0">
                <a:solidFill>
                  <a:srgbClr val="FF0000"/>
                </a:solidFill>
                <a:latin typeface="黑体" panose="02010609060101010101" pitchFamily="49" charset="-122"/>
                <a:ea typeface="黑体" panose="02010609060101010101" pitchFamily="49" charset="-122"/>
              </a:rPr>
              <a:t>自由电子费米气体是指自由的、无相互作用的、遵从泡利不相容原理的电子气</a:t>
            </a:r>
            <a:endParaRPr lang="zh-CN" altLang="en-US" dirty="0">
              <a:solidFill>
                <a:srgbClr val="FF0000"/>
              </a:solidFill>
            </a:endParaRPr>
          </a:p>
        </p:txBody>
      </p:sp>
      <p:pic>
        <p:nvPicPr>
          <p:cNvPr id="20" name="Picture 5"/>
          <p:cNvPicPr>
            <a:picLocks noChangeAspect="1" noChangeArrowheads="1"/>
          </p:cNvPicPr>
          <p:nvPr/>
        </p:nvPicPr>
        <p:blipFill>
          <a:blip r:embed="rId2" cstate="print"/>
          <a:srcRect/>
          <a:stretch>
            <a:fillRect/>
          </a:stretch>
        </p:blipFill>
        <p:spPr bwMode="auto">
          <a:xfrm>
            <a:off x="4966404" y="1123767"/>
            <a:ext cx="3813269" cy="2467257"/>
          </a:xfrm>
          <a:prstGeom prst="rect">
            <a:avLst/>
          </a:prstGeom>
          <a:noFill/>
          <a:ln w="9525">
            <a:noFill/>
            <a:miter lim="800000"/>
            <a:headEnd/>
            <a:tailEnd/>
          </a:ln>
          <a:effectLst/>
        </p:spPr>
      </p:pic>
      <p:sp>
        <p:nvSpPr>
          <p:cNvPr id="16" name="TextBox 9"/>
          <p:cNvSpPr txBox="1"/>
          <p:nvPr/>
        </p:nvSpPr>
        <p:spPr>
          <a:xfrm>
            <a:off x="5851277" y="4112809"/>
            <a:ext cx="2675732" cy="923330"/>
          </a:xfrm>
          <a:prstGeom prst="rect">
            <a:avLst/>
          </a:prstGeom>
          <a:noFill/>
        </p:spPr>
        <p:txBody>
          <a:bodyPr wrap="none" rtlCol="0">
            <a:spAutoFit/>
          </a:bodyPr>
          <a:lstStyle/>
          <a:p>
            <a:pPr>
              <a:buFont typeface="Wingdings" pitchFamily="2" charset="2"/>
              <a:buChar char="Ø"/>
            </a:pPr>
            <a:r>
              <a:rPr lang="zh-CN" altLang="en-US" dirty="0">
                <a:latin typeface="Times New Roman" pitchFamily="18" charset="0"/>
                <a:ea typeface="黑体" pitchFamily="49" charset="-122"/>
                <a:cs typeface="Times New Roman" pitchFamily="18" charset="0"/>
              </a:rPr>
              <a:t>自由电子（量子力学）</a:t>
            </a:r>
            <a:endParaRPr lang="en-US" altLang="zh-CN" dirty="0">
              <a:latin typeface="Times New Roman" pitchFamily="18" charset="0"/>
              <a:ea typeface="黑体" pitchFamily="49" charset="-122"/>
              <a:cs typeface="Times New Roman" pitchFamily="18" charset="0"/>
            </a:endParaRPr>
          </a:p>
          <a:p>
            <a:pPr>
              <a:buFont typeface="Wingdings" pitchFamily="2" charset="2"/>
              <a:buChar char="Ø"/>
            </a:pPr>
            <a:r>
              <a:rPr lang="zh-CN" altLang="en-US" dirty="0">
                <a:latin typeface="Times New Roman" pitchFamily="18" charset="0"/>
                <a:ea typeface="黑体" pitchFamily="49" charset="-122"/>
                <a:cs typeface="Times New Roman" pitchFamily="18" charset="0"/>
              </a:rPr>
              <a:t>恒定势场</a:t>
            </a:r>
            <a:r>
              <a:rPr lang="en-US" altLang="zh-CN" dirty="0">
                <a:latin typeface="Times New Roman" pitchFamily="18" charset="0"/>
                <a:ea typeface="黑体" pitchFamily="49" charset="-122"/>
                <a:cs typeface="Times New Roman" pitchFamily="18" charset="0"/>
              </a:rPr>
              <a:t>V(r) </a:t>
            </a:r>
            <a:r>
              <a:rPr lang="zh-CN" altLang="en-US" dirty="0">
                <a:latin typeface="Times New Roman" pitchFamily="18" charset="0"/>
                <a:ea typeface="黑体" pitchFamily="49" charset="-122"/>
                <a:cs typeface="Times New Roman" pitchFamily="18" charset="0"/>
              </a:rPr>
              <a:t>可看成</a:t>
            </a:r>
            <a:r>
              <a:rPr lang="en-US" altLang="zh-CN" dirty="0">
                <a:latin typeface="Times New Roman" pitchFamily="18" charset="0"/>
                <a:ea typeface="黑体" pitchFamily="49" charset="-122"/>
                <a:cs typeface="Times New Roman" pitchFamily="18" charset="0"/>
              </a:rPr>
              <a:t>0</a:t>
            </a:r>
          </a:p>
          <a:p>
            <a:pPr>
              <a:buFont typeface="Wingdings" pitchFamily="2" charset="2"/>
              <a:buChar char="Ø"/>
            </a:pPr>
            <a:r>
              <a:rPr lang="en-US" altLang="zh-CN" dirty="0">
                <a:latin typeface="Times New Roman" pitchFamily="18" charset="0"/>
                <a:ea typeface="黑体" pitchFamily="49" charset="-122"/>
                <a:cs typeface="Times New Roman" pitchFamily="18" charset="0"/>
              </a:rPr>
              <a:t>Femi-Dirac</a:t>
            </a:r>
            <a:r>
              <a:rPr lang="zh-CN" altLang="en-US" dirty="0">
                <a:latin typeface="Times New Roman" pitchFamily="18" charset="0"/>
                <a:ea typeface="黑体" pitchFamily="49" charset="-122"/>
                <a:cs typeface="Times New Roman" pitchFamily="18" charset="0"/>
              </a:rPr>
              <a:t>分布</a:t>
            </a:r>
          </a:p>
        </p:txBody>
      </p:sp>
    </p:spTree>
    <p:extLst>
      <p:ext uri="{BB962C8B-B14F-4D97-AF65-F5344CB8AC3E}">
        <p14:creationId xmlns:p14="http://schemas.microsoft.com/office/powerpoint/2010/main" val="197227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233112" y="193678"/>
            <a:ext cx="162736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主要内容</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 name="Text Box 3"/>
          <p:cNvSpPr txBox="1">
            <a:spLocks noChangeArrowheads="1"/>
          </p:cNvSpPr>
          <p:nvPr/>
        </p:nvSpPr>
        <p:spPr bwMode="auto">
          <a:xfrm>
            <a:off x="2924021" y="1700808"/>
            <a:ext cx="3659577" cy="2850011"/>
          </a:xfrm>
          <a:prstGeom prst="rect">
            <a:avLst/>
          </a:prstGeom>
          <a:noFill/>
          <a:ln w="9525">
            <a:noFill/>
            <a:miter lim="800000"/>
            <a:headEnd/>
            <a:tailEnd/>
          </a:ln>
          <a:effectLst/>
        </p:spPr>
        <p:txBody>
          <a:bodyPr wrap="square">
            <a:spAutoFit/>
          </a:bodyPr>
          <a:lstStyle/>
          <a:p>
            <a:pPr marL="342900" marR="0" lvl="0" indent="-342900" algn="l" defTabSz="914400" rtl="0" eaLnBrk="1" fontAlgn="auto" latinLnBrk="0" hangingPunct="1">
              <a:lnSpc>
                <a:spcPct val="160000"/>
              </a:lnSpc>
              <a:spcBef>
                <a:spcPts val="0"/>
              </a:spcBef>
              <a:spcAft>
                <a:spcPts val="0"/>
              </a:spcAft>
              <a:buClrTx/>
              <a:buSzTx/>
              <a:buFontTx/>
              <a:buChar char="•"/>
              <a:tabLst/>
              <a:defRPr/>
            </a:pP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量子力学初步</a:t>
            </a:r>
            <a:endParaRPr kumimoji="0" lang="en-US" altLang="zh-CN"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60000"/>
              </a:lnSpc>
              <a:spcBef>
                <a:spcPts val="0"/>
              </a:spcBef>
              <a:spcAft>
                <a:spcPts val="0"/>
              </a:spcAft>
              <a:buClrTx/>
              <a:buSzTx/>
              <a:buFontTx/>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自由电子气</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60000"/>
              </a:lnSpc>
              <a:spcBef>
                <a:spcPts val="0"/>
              </a:spcBef>
              <a:spcAft>
                <a:spcPts val="0"/>
              </a:spcAft>
              <a:buClrTx/>
              <a:buSzTx/>
              <a:buFontTx/>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能带论</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60000"/>
              </a:lnSpc>
              <a:spcBef>
                <a:spcPts val="0"/>
              </a:spcBef>
              <a:spcAft>
                <a:spcPts val="0"/>
              </a:spcAft>
              <a:buClrTx/>
              <a:buSzTx/>
              <a:buFontTx/>
              <a:buChar char="•"/>
              <a:tabLst/>
              <a:defRPr/>
            </a:pPr>
            <a:r>
              <a:rPr lang="zh-CN" altLang="en-US" sz="2800" b="1" dirty="0">
                <a:solidFill>
                  <a:prstClr val="black"/>
                </a:solidFill>
                <a:latin typeface="微软雅黑" panose="020B0503020204020204" pitchFamily="34" charset="-122"/>
                <a:ea typeface="微软雅黑" panose="020B0503020204020204" pitchFamily="34" charset="-122"/>
              </a:rPr>
              <a:t>半导体能带</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39531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245158" y="211715"/>
            <a:ext cx="343074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一维自由电子气模型</a:t>
            </a:r>
          </a:p>
        </p:txBody>
      </p:sp>
      <p:graphicFrame>
        <p:nvGraphicFramePr>
          <p:cNvPr id="3" name="Object 6"/>
          <p:cNvGraphicFramePr>
            <a:graphicFrameLocks noChangeAspect="1"/>
          </p:cNvGraphicFramePr>
          <p:nvPr/>
        </p:nvGraphicFramePr>
        <p:xfrm>
          <a:off x="1077465" y="1581003"/>
          <a:ext cx="2228850" cy="833438"/>
        </p:xfrm>
        <a:graphic>
          <a:graphicData uri="http://schemas.openxmlformats.org/presentationml/2006/ole">
            <mc:AlternateContent xmlns:mc="http://schemas.openxmlformats.org/markup-compatibility/2006">
              <mc:Choice xmlns:v="urn:schemas-microsoft-com:vml" Requires="v">
                <p:oleObj spid="_x0000_s14341" name="Equation" r:id="rId3" imgW="1218960" imgH="457200" progId="Equation.DSMT4">
                  <p:embed/>
                </p:oleObj>
              </mc:Choice>
              <mc:Fallback>
                <p:oleObj name="Equation" r:id="rId3" imgW="1218960" imgH="457200" progId="Equation.DSMT4">
                  <p:embed/>
                  <p:pic>
                    <p:nvPicPr>
                      <p:cNvPr id="3"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465" y="1581003"/>
                        <a:ext cx="2228850" cy="833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0" name="组合 39"/>
          <p:cNvGrpSpPr/>
          <p:nvPr/>
        </p:nvGrpSpPr>
        <p:grpSpPr>
          <a:xfrm>
            <a:off x="6206042" y="1155281"/>
            <a:ext cx="2497818" cy="2976709"/>
            <a:chOff x="5744403" y="812291"/>
            <a:chExt cx="2497818" cy="2976709"/>
          </a:xfrm>
        </p:grpSpPr>
        <p:cxnSp>
          <p:nvCxnSpPr>
            <p:cNvPr id="5" name="直接连接符 4"/>
            <p:cNvCxnSpPr/>
            <p:nvPr/>
          </p:nvCxnSpPr>
          <p:spPr>
            <a:xfrm>
              <a:off x="6285390" y="1296140"/>
              <a:ext cx="0" cy="20241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85390" y="3320249"/>
              <a:ext cx="18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8080159" y="1296140"/>
              <a:ext cx="0" cy="20241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285390" y="2982897"/>
              <a:ext cx="1794769"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285389" y="2414441"/>
              <a:ext cx="1794769"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285389" y="1697115"/>
              <a:ext cx="1794769"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任意多边形 13"/>
            <p:cNvSpPr/>
            <p:nvPr/>
          </p:nvSpPr>
          <p:spPr>
            <a:xfrm>
              <a:off x="6276513" y="2814221"/>
              <a:ext cx="1793289" cy="159798"/>
            </a:xfrm>
            <a:custGeom>
              <a:avLst/>
              <a:gdLst>
                <a:gd name="connsiteX0" fmla="*/ 0 w 1793289"/>
                <a:gd name="connsiteY0" fmla="*/ 159798 h 159798"/>
                <a:gd name="connsiteX1" fmla="*/ 914400 w 1793289"/>
                <a:gd name="connsiteY1" fmla="*/ 0 h 159798"/>
                <a:gd name="connsiteX2" fmla="*/ 1793289 w 1793289"/>
                <a:gd name="connsiteY2" fmla="*/ 159798 h 159798"/>
              </a:gdLst>
              <a:ahLst/>
              <a:cxnLst>
                <a:cxn ang="0">
                  <a:pos x="connsiteX0" y="connsiteY0"/>
                </a:cxn>
                <a:cxn ang="0">
                  <a:pos x="connsiteX1" y="connsiteY1"/>
                </a:cxn>
                <a:cxn ang="0">
                  <a:pos x="connsiteX2" y="connsiteY2"/>
                </a:cxn>
              </a:cxnLst>
              <a:rect l="l" t="t" r="r" b="b"/>
              <a:pathLst>
                <a:path w="1793289" h="159798">
                  <a:moveTo>
                    <a:pt x="0" y="159798"/>
                  </a:moveTo>
                  <a:cubicBezTo>
                    <a:pt x="307759" y="79899"/>
                    <a:pt x="615519" y="0"/>
                    <a:pt x="914400" y="0"/>
                  </a:cubicBezTo>
                  <a:cubicBezTo>
                    <a:pt x="1213281" y="0"/>
                    <a:pt x="1503285" y="79899"/>
                    <a:pt x="1793289" y="159798"/>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6294268" y="2186626"/>
              <a:ext cx="1748901" cy="481144"/>
            </a:xfrm>
            <a:custGeom>
              <a:avLst/>
              <a:gdLst>
                <a:gd name="connsiteX0" fmla="*/ 0 w 1748901"/>
                <a:gd name="connsiteY0" fmla="*/ 219223 h 481144"/>
                <a:gd name="connsiteX1" fmla="*/ 443883 w 1748901"/>
                <a:gd name="connsiteY1" fmla="*/ 6158 h 481144"/>
                <a:gd name="connsiteX2" fmla="*/ 1145219 w 1748901"/>
                <a:gd name="connsiteY2" fmla="*/ 432287 h 481144"/>
                <a:gd name="connsiteX3" fmla="*/ 1455938 w 1748901"/>
                <a:gd name="connsiteY3" fmla="*/ 450042 h 481144"/>
                <a:gd name="connsiteX4" fmla="*/ 1748901 w 1748901"/>
                <a:gd name="connsiteY4" fmla="*/ 236978 h 481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901" h="481144">
                  <a:moveTo>
                    <a:pt x="0" y="219223"/>
                  </a:moveTo>
                  <a:cubicBezTo>
                    <a:pt x="126506" y="94935"/>
                    <a:pt x="253013" y="-29353"/>
                    <a:pt x="443883" y="6158"/>
                  </a:cubicBezTo>
                  <a:cubicBezTo>
                    <a:pt x="634753" y="41669"/>
                    <a:pt x="976543" y="358306"/>
                    <a:pt x="1145219" y="432287"/>
                  </a:cubicBezTo>
                  <a:cubicBezTo>
                    <a:pt x="1313895" y="506268"/>
                    <a:pt x="1355324" y="482594"/>
                    <a:pt x="1455938" y="450042"/>
                  </a:cubicBezTo>
                  <a:cubicBezTo>
                    <a:pt x="1556552" y="417491"/>
                    <a:pt x="1652726" y="327234"/>
                    <a:pt x="1748901" y="236978"/>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6294268" y="1415998"/>
              <a:ext cx="1748901" cy="555042"/>
            </a:xfrm>
            <a:custGeom>
              <a:avLst/>
              <a:gdLst>
                <a:gd name="connsiteX0" fmla="*/ 0 w 1748901"/>
                <a:gd name="connsiteY0" fmla="*/ 270759 h 555042"/>
                <a:gd name="connsiteX1" fmla="*/ 417250 w 1748901"/>
                <a:gd name="connsiteY1" fmla="*/ 13307 h 555042"/>
                <a:gd name="connsiteX2" fmla="*/ 870012 w 1748901"/>
                <a:gd name="connsiteY2" fmla="*/ 554845 h 555042"/>
                <a:gd name="connsiteX3" fmla="*/ 1287262 w 1748901"/>
                <a:gd name="connsiteY3" fmla="*/ 75451 h 555042"/>
                <a:gd name="connsiteX4" fmla="*/ 1447060 w 1748901"/>
                <a:gd name="connsiteY4" fmla="*/ 22185 h 555042"/>
                <a:gd name="connsiteX5" fmla="*/ 1748901 w 1748901"/>
                <a:gd name="connsiteY5" fmla="*/ 288515 h 55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8901" h="555042">
                  <a:moveTo>
                    <a:pt x="0" y="270759"/>
                  </a:moveTo>
                  <a:cubicBezTo>
                    <a:pt x="136124" y="118359"/>
                    <a:pt x="272248" y="-34041"/>
                    <a:pt x="417250" y="13307"/>
                  </a:cubicBezTo>
                  <a:cubicBezTo>
                    <a:pt x="562252" y="60655"/>
                    <a:pt x="725010" y="544488"/>
                    <a:pt x="870012" y="554845"/>
                  </a:cubicBezTo>
                  <a:cubicBezTo>
                    <a:pt x="1015014" y="565202"/>
                    <a:pt x="1191087" y="164228"/>
                    <a:pt x="1287262" y="75451"/>
                  </a:cubicBezTo>
                  <a:cubicBezTo>
                    <a:pt x="1383437" y="-13326"/>
                    <a:pt x="1370120" y="-13326"/>
                    <a:pt x="1447060" y="22185"/>
                  </a:cubicBezTo>
                  <a:cubicBezTo>
                    <a:pt x="1524000" y="57696"/>
                    <a:pt x="1636450" y="173105"/>
                    <a:pt x="1748901" y="288515"/>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p:cNvCxnSpPr/>
            <p:nvPr/>
          </p:nvCxnSpPr>
          <p:spPr>
            <a:xfrm>
              <a:off x="6862439" y="3604334"/>
              <a:ext cx="90552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557547" y="3419668"/>
              <a:ext cx="338554" cy="369332"/>
            </a:xfrm>
            <a:prstGeom prst="rect">
              <a:avLst/>
            </a:prstGeom>
            <a:noFill/>
          </p:spPr>
          <p:txBody>
            <a:bodyPr wrap="none" rtlCol="0">
              <a:spAutoFit/>
            </a:bodyPr>
            <a:lstStyle/>
            <a:p>
              <a:r>
                <a:rPr lang="en-US" altLang="zh-CN" i="1" dirty="0">
                  <a:latin typeface="Arial" panose="020B0604020202020204" pitchFamily="34" charset="0"/>
                  <a:cs typeface="Arial" panose="020B0604020202020204" pitchFamily="34" charset="0"/>
                </a:rPr>
                <a:t>X</a:t>
              </a:r>
              <a:endParaRPr lang="zh-CN" altLang="en-US" i="1" dirty="0">
                <a:latin typeface="Arial" panose="020B0604020202020204" pitchFamily="34" charset="0"/>
                <a:cs typeface="Arial" panose="020B0604020202020204" pitchFamily="34" charset="0"/>
              </a:endParaRPr>
            </a:p>
          </p:txBody>
        </p:sp>
        <p:sp>
          <p:nvSpPr>
            <p:cNvPr id="23" name="文本框 22"/>
            <p:cNvSpPr txBox="1"/>
            <p:nvPr/>
          </p:nvSpPr>
          <p:spPr>
            <a:xfrm>
              <a:off x="6143425" y="3409507"/>
              <a:ext cx="312906" cy="369332"/>
            </a:xfrm>
            <a:prstGeom prst="rect">
              <a:avLst/>
            </a:prstGeom>
            <a:noFill/>
          </p:spPr>
          <p:txBody>
            <a:bodyPr wrap="none" rtlCol="0">
              <a:spAutoFit/>
            </a:bodyPr>
            <a:lstStyle/>
            <a:p>
              <a:r>
                <a:rPr lang="en-US" altLang="zh-CN" i="1" dirty="0">
                  <a:solidFill>
                    <a:srgbClr val="0000FF"/>
                  </a:solidFill>
                  <a:latin typeface="Arial" panose="020B0604020202020204" pitchFamily="34" charset="0"/>
                  <a:cs typeface="Arial" panose="020B0604020202020204" pitchFamily="34" charset="0"/>
                </a:rPr>
                <a:t>0</a:t>
              </a:r>
              <a:endParaRPr lang="zh-CN" altLang="en-US" i="1" dirty="0">
                <a:solidFill>
                  <a:srgbClr val="0000FF"/>
                </a:solidFill>
                <a:latin typeface="Arial" panose="020B0604020202020204" pitchFamily="34" charset="0"/>
                <a:cs typeface="Arial" panose="020B0604020202020204" pitchFamily="34" charset="0"/>
              </a:endParaRPr>
            </a:p>
          </p:txBody>
        </p:sp>
        <p:sp>
          <p:nvSpPr>
            <p:cNvPr id="24" name="文本框 23"/>
            <p:cNvSpPr txBox="1"/>
            <p:nvPr/>
          </p:nvSpPr>
          <p:spPr>
            <a:xfrm>
              <a:off x="7929315" y="3394318"/>
              <a:ext cx="312906" cy="369332"/>
            </a:xfrm>
            <a:prstGeom prst="rect">
              <a:avLst/>
            </a:prstGeom>
            <a:noFill/>
          </p:spPr>
          <p:txBody>
            <a:bodyPr wrap="none" rtlCol="0">
              <a:spAutoFit/>
            </a:bodyPr>
            <a:lstStyle/>
            <a:p>
              <a:r>
                <a:rPr lang="en-US" altLang="zh-CN" i="1" dirty="0">
                  <a:latin typeface="Arial" panose="020B0604020202020204" pitchFamily="34" charset="0"/>
                  <a:cs typeface="Arial" panose="020B0604020202020204" pitchFamily="34" charset="0"/>
                </a:rPr>
                <a:t>L</a:t>
              </a:r>
              <a:endParaRPr lang="zh-CN" altLang="en-US" i="1" dirty="0">
                <a:latin typeface="Arial" panose="020B0604020202020204" pitchFamily="34" charset="0"/>
                <a:cs typeface="Arial" panose="020B0604020202020204" pitchFamily="34" charset="0"/>
              </a:endParaRPr>
            </a:p>
          </p:txBody>
        </p:sp>
        <p:cxnSp>
          <p:nvCxnSpPr>
            <p:cNvPr id="26" name="直接箭头连接符 25"/>
            <p:cNvCxnSpPr>
              <a:stCxn id="19" idx="1"/>
            </p:cNvCxnSpPr>
            <p:nvPr/>
          </p:nvCxnSpPr>
          <p:spPr>
            <a:xfrm flipV="1">
              <a:off x="6711518" y="976544"/>
              <a:ext cx="184583" cy="452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890798" y="812291"/>
              <a:ext cx="877163" cy="369332"/>
            </a:xfrm>
            <a:prstGeom prst="rect">
              <a:avLst/>
            </a:prstGeom>
            <a:noFill/>
          </p:spPr>
          <p:txBody>
            <a:bodyPr wrap="none" rtlCol="0">
              <a:spAutoFit/>
            </a:bodyPr>
            <a:lstStyle/>
            <a:p>
              <a:r>
                <a:rPr lang="zh-CN" altLang="en-US" dirty="0"/>
                <a:t>波函数</a:t>
              </a:r>
            </a:p>
          </p:txBody>
        </p:sp>
        <p:sp>
          <p:nvSpPr>
            <p:cNvPr id="28" name="文本框 27"/>
            <p:cNvSpPr txBox="1"/>
            <p:nvPr/>
          </p:nvSpPr>
          <p:spPr>
            <a:xfrm rot="16200000">
              <a:off x="5594041" y="2227143"/>
              <a:ext cx="700833" cy="400110"/>
            </a:xfrm>
            <a:prstGeom prst="rect">
              <a:avLst/>
            </a:prstGeom>
            <a:noFill/>
          </p:spPr>
          <p:txBody>
            <a:bodyPr wrap="none" rtlCol="0">
              <a:spAutoFit/>
            </a:bodyPr>
            <a:lstStyle/>
            <a:p>
              <a:r>
                <a:rPr lang="zh-CN" altLang="en-US" sz="2000" b="1" dirty="0"/>
                <a:t>能量</a:t>
              </a:r>
            </a:p>
          </p:txBody>
        </p:sp>
      </p:grpSp>
      <p:sp>
        <p:nvSpPr>
          <p:cNvPr id="29" name="矩形 28"/>
          <p:cNvSpPr/>
          <p:nvPr/>
        </p:nvSpPr>
        <p:spPr>
          <a:xfrm>
            <a:off x="541829" y="2643636"/>
            <a:ext cx="4572000" cy="369332"/>
          </a:xfrm>
          <a:prstGeom prst="rect">
            <a:avLst/>
          </a:prstGeom>
        </p:spPr>
        <p:txBody>
          <a:bodyPr>
            <a:spAutoFit/>
          </a:bodyPr>
          <a:lstStyle/>
          <a:p>
            <a:r>
              <a:rPr kumimoji="1" lang="zh-CN" altLang="en-US" dirty="0">
                <a:ea typeface="黑体" pitchFamily="49" charset="-122"/>
                <a:cs typeface="Times New Roman" pitchFamily="18" charset="0"/>
                <a:sym typeface="Symbol" pitchFamily="18" charset="2"/>
              </a:rPr>
              <a:t>边界条件</a:t>
            </a:r>
            <a:r>
              <a:rPr kumimoji="1" lang="zh-CN" altLang="en-US" i="1" dirty="0">
                <a:ea typeface="黑体" pitchFamily="49" charset="-122"/>
                <a:cs typeface="Times New Roman" pitchFamily="18" charset="0"/>
                <a:sym typeface="Symbol" pitchFamily="18" charset="2"/>
              </a:rPr>
              <a:t>：</a:t>
            </a:r>
            <a:r>
              <a:rPr kumimoji="1" lang="el-GR" altLang="zh-CN" i="1" dirty="0">
                <a:latin typeface="Times New Roman" panose="02020603050405020304" pitchFamily="18" charset="0"/>
                <a:ea typeface="黑体" pitchFamily="49" charset="-122"/>
                <a:cs typeface="Times New Roman" panose="02020603050405020304" pitchFamily="18" charset="0"/>
                <a:sym typeface="Symbol" pitchFamily="18" charset="2"/>
              </a:rPr>
              <a:t></a:t>
            </a:r>
            <a:r>
              <a:rPr kumimoji="1" lang="en-US" altLang="zh-CN" i="1" baseline="-25000" dirty="0">
                <a:latin typeface="Times New Roman" panose="02020603050405020304" pitchFamily="18" charset="0"/>
                <a:ea typeface="黑体" pitchFamily="49" charset="-122"/>
                <a:cs typeface="Times New Roman" panose="02020603050405020304" pitchFamily="18" charset="0"/>
                <a:sym typeface="Symbol" pitchFamily="18" charset="2"/>
              </a:rPr>
              <a:t>n</a:t>
            </a:r>
            <a:r>
              <a:rPr kumimoji="1" lang="en-US" altLang="zh-CN" dirty="0">
                <a:latin typeface="Times New Roman" panose="02020603050405020304" pitchFamily="18" charset="0"/>
                <a:ea typeface="黑体" pitchFamily="49" charset="-122"/>
                <a:cs typeface="Times New Roman" panose="02020603050405020304" pitchFamily="18" charset="0"/>
                <a:sym typeface="Symbol" pitchFamily="18" charset="2"/>
              </a:rPr>
              <a:t>=(0); </a:t>
            </a:r>
            <a:r>
              <a:rPr kumimoji="1" lang="el-GR" altLang="zh-CN" i="1" dirty="0">
                <a:latin typeface="Times New Roman" panose="02020603050405020304" pitchFamily="18" charset="0"/>
                <a:cs typeface="Times New Roman" panose="02020603050405020304" pitchFamily="18" charset="0"/>
                <a:sym typeface="Symbol" pitchFamily="18" charset="2"/>
              </a:rPr>
              <a:t></a:t>
            </a:r>
            <a:r>
              <a:rPr kumimoji="1" lang="en-US" altLang="zh-CN" i="1" baseline="-25000" dirty="0">
                <a:latin typeface="Times New Roman" panose="02020603050405020304" pitchFamily="18" charset="0"/>
                <a:cs typeface="Times New Roman" panose="02020603050405020304" pitchFamily="18" charset="0"/>
                <a:sym typeface="Symbol" pitchFamily="18" charset="2"/>
              </a:rPr>
              <a:t>n</a:t>
            </a:r>
            <a:r>
              <a:rPr kumimoji="1" lang="en-US" altLang="zh-CN" dirty="0">
                <a:latin typeface="Times New Roman" panose="02020603050405020304" pitchFamily="18" charset="0"/>
                <a:cs typeface="Times New Roman" panose="02020603050405020304" pitchFamily="18" charset="0"/>
                <a:sym typeface="Symbol" pitchFamily="18" charset="2"/>
              </a:rPr>
              <a:t>(</a:t>
            </a:r>
            <a:r>
              <a:rPr kumimoji="1" lang="en-US" altLang="zh-CN" i="1" dirty="0">
                <a:latin typeface="Times New Roman" panose="02020603050405020304" pitchFamily="18" charset="0"/>
                <a:cs typeface="Times New Roman" panose="02020603050405020304" pitchFamily="18" charset="0"/>
                <a:sym typeface="Symbol" pitchFamily="18" charset="2"/>
              </a:rPr>
              <a:t>L</a:t>
            </a:r>
            <a:r>
              <a:rPr kumimoji="1" lang="en-US" altLang="zh-CN" dirty="0">
                <a:latin typeface="Times New Roman" panose="02020603050405020304" pitchFamily="18" charset="0"/>
                <a:cs typeface="Times New Roman" panose="02020603050405020304" pitchFamily="18" charset="0"/>
                <a:sym typeface="Symbol" pitchFamily="18" charset="2"/>
              </a:rPr>
              <a:t>)=0</a:t>
            </a:r>
            <a:endParaRPr lang="zh-CN" altLang="en-US" dirty="0">
              <a:latin typeface="Times New Roman" panose="02020603050405020304" pitchFamily="18" charset="0"/>
              <a:cs typeface="Times New Roman" panose="02020603050405020304" pitchFamily="18" charset="0"/>
            </a:endParaRPr>
          </a:p>
        </p:txBody>
      </p:sp>
      <p:sp>
        <p:nvSpPr>
          <p:cNvPr id="30" name="矩形 29"/>
          <p:cNvSpPr/>
          <p:nvPr/>
        </p:nvSpPr>
        <p:spPr>
          <a:xfrm>
            <a:off x="262551" y="858205"/>
            <a:ext cx="5853022" cy="530915"/>
          </a:xfrm>
          <a:prstGeom prst="rect">
            <a:avLst/>
          </a:prstGeom>
        </p:spPr>
        <p:txBody>
          <a:bodyPr wrap="square">
            <a:spAutoFit/>
          </a:bodyPr>
          <a:lstStyle/>
          <a:p>
            <a:endParaRPr lang="zh-CN" altLang="en-US" sz="1050" b="1" i="0" u="none" strike="noStrike" baseline="0" dirty="0">
              <a:solidFill>
                <a:srgbClr val="000000"/>
              </a:solidFill>
              <a:latin typeface="黑体" panose="02010609060101010101" pitchFamily="49" charset="-122"/>
              <a:ea typeface="黑体" panose="02010609060101010101" pitchFamily="49" charset="-122"/>
            </a:endParaRPr>
          </a:p>
          <a:p>
            <a:r>
              <a:rPr lang="zh-CN" altLang="en-US" b="1" dirty="0">
                <a:solidFill>
                  <a:srgbClr val="0000FF"/>
                </a:solidFill>
                <a:latin typeface="黑体" panose="02010609060101010101" pitchFamily="49" charset="-122"/>
                <a:ea typeface="黑体" panose="02010609060101010101" pitchFamily="49" charset="-122"/>
              </a:rPr>
              <a:t>质量为</a:t>
            </a:r>
            <a:r>
              <a:rPr lang="en-US" altLang="zh-CN" b="1" dirty="0">
                <a:solidFill>
                  <a:srgbClr val="0000FF"/>
                </a:solidFill>
                <a:latin typeface="Arial" panose="020B0604020202020204" pitchFamily="34" charset="0"/>
                <a:ea typeface="黑体" panose="02010609060101010101" pitchFamily="49" charset="-122"/>
              </a:rPr>
              <a:t>m</a:t>
            </a:r>
            <a:r>
              <a:rPr lang="zh-CN" altLang="en-US" b="1" dirty="0">
                <a:solidFill>
                  <a:srgbClr val="0000FF"/>
                </a:solidFill>
                <a:latin typeface="黑体" panose="02010609060101010101" pitchFamily="49" charset="-122"/>
                <a:ea typeface="黑体" panose="02010609060101010101" pitchFamily="49" charset="-122"/>
              </a:rPr>
              <a:t>的电子被无限高势垒限制在长度为</a:t>
            </a:r>
            <a:r>
              <a:rPr lang="en-US" altLang="zh-CN" b="1" dirty="0">
                <a:solidFill>
                  <a:srgbClr val="0000FF"/>
                </a:solidFill>
                <a:latin typeface="Arial" panose="020B0604020202020204" pitchFamily="34" charset="0"/>
                <a:ea typeface="黑体" panose="02010609060101010101" pitchFamily="49" charset="-122"/>
              </a:rPr>
              <a:t>L</a:t>
            </a:r>
            <a:r>
              <a:rPr lang="zh-CN" altLang="en-US" b="1" dirty="0">
                <a:solidFill>
                  <a:srgbClr val="0000FF"/>
                </a:solidFill>
                <a:latin typeface="黑体" panose="02010609060101010101" pitchFamily="49" charset="-122"/>
                <a:ea typeface="黑体" panose="02010609060101010101" pitchFamily="49" charset="-122"/>
              </a:rPr>
              <a:t>的直线上</a:t>
            </a:r>
          </a:p>
        </p:txBody>
      </p:sp>
      <p:graphicFrame>
        <p:nvGraphicFramePr>
          <p:cNvPr id="32" name="Object 23"/>
          <p:cNvGraphicFramePr>
            <a:graphicFrameLocks noChangeAspect="1"/>
          </p:cNvGraphicFramePr>
          <p:nvPr/>
        </p:nvGraphicFramePr>
        <p:xfrm>
          <a:off x="821308" y="5444889"/>
          <a:ext cx="2549525" cy="1065212"/>
        </p:xfrm>
        <a:graphic>
          <a:graphicData uri="http://schemas.openxmlformats.org/presentationml/2006/ole">
            <mc:AlternateContent xmlns:mc="http://schemas.openxmlformats.org/markup-compatibility/2006">
              <mc:Choice xmlns:v="urn:schemas-microsoft-com:vml" Requires="v">
                <p:oleObj spid="_x0000_s14342" name="Equation" r:id="rId5" imgW="1002960" imgH="419040" progId="Equation.DSMT4">
                  <p:embed/>
                </p:oleObj>
              </mc:Choice>
              <mc:Fallback>
                <p:oleObj name="Equation" r:id="rId5" imgW="1002960" imgH="419040" progId="Equation.DSMT4">
                  <p:embed/>
                  <p:pic>
                    <p:nvPicPr>
                      <p:cNvPr id="32"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308" y="5444889"/>
                        <a:ext cx="2549525" cy="1065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24"/>
          <p:cNvGraphicFramePr>
            <a:graphicFrameLocks noChangeAspect="1"/>
          </p:cNvGraphicFramePr>
          <p:nvPr/>
        </p:nvGraphicFramePr>
        <p:xfrm>
          <a:off x="848296" y="3465276"/>
          <a:ext cx="2925762" cy="1949450"/>
        </p:xfrm>
        <a:graphic>
          <a:graphicData uri="http://schemas.openxmlformats.org/presentationml/2006/ole">
            <mc:AlternateContent xmlns:mc="http://schemas.openxmlformats.org/markup-compatibility/2006">
              <mc:Choice xmlns:v="urn:schemas-microsoft-com:vml" Requires="v">
                <p:oleObj spid="_x0000_s14343" name="Equation" r:id="rId7" imgW="1180800" imgH="787320" progId="Equation.DSMT4">
                  <p:embed/>
                </p:oleObj>
              </mc:Choice>
              <mc:Fallback>
                <p:oleObj name="Equation" r:id="rId7" imgW="1180800" imgH="787320" progId="Equation.DSMT4">
                  <p:embed/>
                  <p:pic>
                    <p:nvPicPr>
                      <p:cNvPr id="33"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8296" y="3465276"/>
                        <a:ext cx="2925762" cy="194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Text Box 25"/>
          <p:cNvSpPr txBox="1">
            <a:spLocks noChangeArrowheads="1"/>
          </p:cNvSpPr>
          <p:nvPr/>
        </p:nvSpPr>
        <p:spPr bwMode="auto">
          <a:xfrm>
            <a:off x="4005833" y="3766901"/>
            <a:ext cx="1107996" cy="461665"/>
          </a:xfrm>
          <a:prstGeom prst="rect">
            <a:avLst/>
          </a:prstGeom>
          <a:noFill/>
          <a:ln w="9525">
            <a:noFill/>
            <a:miter lim="800000"/>
            <a:headEnd/>
            <a:tailEnd/>
          </a:ln>
          <a:effectLst/>
        </p:spPr>
        <p:txBody>
          <a:bodyPr wrap="none">
            <a:spAutoFit/>
          </a:bodyPr>
          <a:lstStyle/>
          <a:p>
            <a:r>
              <a:rPr lang="zh-CN" altLang="en-US" sz="2400" dirty="0">
                <a:solidFill>
                  <a:srgbClr val="0000FF"/>
                </a:solidFill>
              </a:rPr>
              <a:t>波函数</a:t>
            </a:r>
            <a:endParaRPr lang="en-US" altLang="zh-CN" sz="2400" dirty="0">
              <a:solidFill>
                <a:srgbClr val="0000FF"/>
              </a:solidFill>
            </a:endParaRPr>
          </a:p>
        </p:txBody>
      </p:sp>
      <p:sp>
        <p:nvSpPr>
          <p:cNvPr id="35" name="Text Box 26"/>
          <p:cNvSpPr txBox="1">
            <a:spLocks noChangeArrowheads="1"/>
          </p:cNvSpPr>
          <p:nvPr/>
        </p:nvSpPr>
        <p:spPr bwMode="auto">
          <a:xfrm>
            <a:off x="3991546" y="4730514"/>
            <a:ext cx="800219" cy="461665"/>
          </a:xfrm>
          <a:prstGeom prst="rect">
            <a:avLst/>
          </a:prstGeom>
          <a:noFill/>
          <a:ln w="9525">
            <a:noFill/>
            <a:miter lim="800000"/>
            <a:headEnd/>
            <a:tailEnd/>
          </a:ln>
          <a:effectLst/>
        </p:spPr>
        <p:txBody>
          <a:bodyPr wrap="none">
            <a:spAutoFit/>
          </a:bodyPr>
          <a:lstStyle/>
          <a:p>
            <a:r>
              <a:rPr lang="zh-CN" altLang="en-US" sz="2400" dirty="0">
                <a:solidFill>
                  <a:srgbClr val="0000FF"/>
                </a:solidFill>
              </a:rPr>
              <a:t>波长</a:t>
            </a:r>
            <a:endParaRPr lang="en-US" altLang="zh-CN" sz="2400" dirty="0">
              <a:solidFill>
                <a:srgbClr val="0000FF"/>
              </a:solidFill>
            </a:endParaRPr>
          </a:p>
        </p:txBody>
      </p:sp>
      <p:sp>
        <p:nvSpPr>
          <p:cNvPr id="36" name="Text Box 27"/>
          <p:cNvSpPr txBox="1">
            <a:spLocks noChangeArrowheads="1"/>
          </p:cNvSpPr>
          <p:nvPr/>
        </p:nvSpPr>
        <p:spPr bwMode="auto">
          <a:xfrm>
            <a:off x="4020121" y="5727464"/>
            <a:ext cx="1415772" cy="461665"/>
          </a:xfrm>
          <a:prstGeom prst="rect">
            <a:avLst/>
          </a:prstGeom>
          <a:noFill/>
          <a:ln w="9525">
            <a:noFill/>
            <a:miter lim="800000"/>
            <a:headEnd/>
            <a:tailEnd/>
          </a:ln>
          <a:effectLst/>
        </p:spPr>
        <p:txBody>
          <a:bodyPr wrap="none">
            <a:spAutoFit/>
          </a:bodyPr>
          <a:lstStyle/>
          <a:p>
            <a:r>
              <a:rPr lang="zh-CN" altLang="en-US" sz="2400" dirty="0">
                <a:solidFill>
                  <a:srgbClr val="0000FF"/>
                </a:solidFill>
              </a:rPr>
              <a:t>能级能量</a:t>
            </a:r>
            <a:endParaRPr lang="en-US" altLang="zh-CN" sz="2400" dirty="0">
              <a:solidFill>
                <a:srgbClr val="0000FF"/>
              </a:solidFill>
            </a:endParaRPr>
          </a:p>
        </p:txBody>
      </p:sp>
      <p:sp>
        <p:nvSpPr>
          <p:cNvPr id="39" name="下箭头 38"/>
          <p:cNvSpPr/>
          <p:nvPr/>
        </p:nvSpPr>
        <p:spPr>
          <a:xfrm>
            <a:off x="1686757" y="3160450"/>
            <a:ext cx="310719" cy="44388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 name="文本框 3"/>
          <p:cNvSpPr txBox="1"/>
          <p:nvPr/>
        </p:nvSpPr>
        <p:spPr>
          <a:xfrm>
            <a:off x="7052126" y="4543570"/>
            <a:ext cx="1475084" cy="400110"/>
          </a:xfrm>
          <a:prstGeom prst="rect">
            <a:avLst/>
          </a:prstGeom>
          <a:noFill/>
        </p:spPr>
        <p:txBody>
          <a:bodyPr wrap="none" rtlCol="0">
            <a:spAutoFit/>
          </a:bodyPr>
          <a:lstStyle/>
          <a:p>
            <a:r>
              <a:rPr lang="zh-CN" altLang="en-US" sz="2000" b="1" dirty="0">
                <a:latin typeface="Arial" panose="020B0604020202020204" pitchFamily="34" charset="0"/>
                <a:cs typeface="Arial" panose="020B0604020202020204" pitchFamily="34" charset="0"/>
              </a:rPr>
              <a:t>无限深势阱</a:t>
            </a:r>
          </a:p>
        </p:txBody>
      </p:sp>
      <p:sp>
        <p:nvSpPr>
          <p:cNvPr id="6" name="文本框 5">
            <a:extLst>
              <a:ext uri="{FF2B5EF4-FFF2-40B4-BE49-F238E27FC236}">
                <a16:creationId xmlns:a16="http://schemas.microsoft.com/office/drawing/2014/main" id="{134CA63A-D8EE-4F59-9832-59D13753A333}"/>
              </a:ext>
            </a:extLst>
          </p:cNvPr>
          <p:cNvSpPr txBox="1"/>
          <p:nvPr/>
        </p:nvSpPr>
        <p:spPr>
          <a:xfrm>
            <a:off x="8547029" y="3146275"/>
            <a:ext cx="538930" cy="369332"/>
          </a:xfrm>
          <a:prstGeom prst="rect">
            <a:avLst/>
          </a:prstGeom>
          <a:noFill/>
        </p:spPr>
        <p:txBody>
          <a:bodyPr wrap="none" rtlCol="0">
            <a:spAutoFit/>
          </a:bodyPr>
          <a:lstStyle/>
          <a:p>
            <a:r>
              <a:rPr lang="en-US" altLang="zh-CN" dirty="0"/>
              <a:t>n=1</a:t>
            </a:r>
            <a:endParaRPr lang="zh-CN" altLang="en-US" dirty="0"/>
          </a:p>
        </p:txBody>
      </p:sp>
      <p:sp>
        <p:nvSpPr>
          <p:cNvPr id="31" name="文本框 30">
            <a:extLst>
              <a:ext uri="{FF2B5EF4-FFF2-40B4-BE49-F238E27FC236}">
                <a16:creationId xmlns:a16="http://schemas.microsoft.com/office/drawing/2014/main" id="{ECC970C7-1CC0-498D-83FE-E0F968A22CE9}"/>
              </a:ext>
            </a:extLst>
          </p:cNvPr>
          <p:cNvSpPr txBox="1"/>
          <p:nvPr/>
        </p:nvSpPr>
        <p:spPr>
          <a:xfrm>
            <a:off x="8531441" y="2576581"/>
            <a:ext cx="538930" cy="369332"/>
          </a:xfrm>
          <a:prstGeom prst="rect">
            <a:avLst/>
          </a:prstGeom>
          <a:noFill/>
        </p:spPr>
        <p:txBody>
          <a:bodyPr wrap="none" rtlCol="0">
            <a:spAutoFit/>
          </a:bodyPr>
          <a:lstStyle/>
          <a:p>
            <a:r>
              <a:rPr lang="en-US" altLang="zh-CN" dirty="0"/>
              <a:t>n=2</a:t>
            </a:r>
            <a:endParaRPr lang="zh-CN" altLang="en-US" dirty="0"/>
          </a:p>
        </p:txBody>
      </p:sp>
      <p:sp>
        <p:nvSpPr>
          <p:cNvPr id="37" name="文本框 36">
            <a:extLst>
              <a:ext uri="{FF2B5EF4-FFF2-40B4-BE49-F238E27FC236}">
                <a16:creationId xmlns:a16="http://schemas.microsoft.com/office/drawing/2014/main" id="{3512C2E0-EA93-4BCD-BF50-9251D63B57A3}"/>
              </a:ext>
            </a:extLst>
          </p:cNvPr>
          <p:cNvSpPr txBox="1"/>
          <p:nvPr/>
        </p:nvSpPr>
        <p:spPr>
          <a:xfrm>
            <a:off x="8550674" y="1829572"/>
            <a:ext cx="538930" cy="369332"/>
          </a:xfrm>
          <a:prstGeom prst="rect">
            <a:avLst/>
          </a:prstGeom>
          <a:noFill/>
        </p:spPr>
        <p:txBody>
          <a:bodyPr wrap="none" rtlCol="0">
            <a:spAutoFit/>
          </a:bodyPr>
          <a:lstStyle/>
          <a:p>
            <a:r>
              <a:rPr lang="en-US" altLang="zh-CN" dirty="0"/>
              <a:t>n=3</a:t>
            </a:r>
            <a:endParaRPr lang="zh-CN" altLang="en-US"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81912E5-11BF-4A20-B191-399F2D7FAE7B}"/>
                  </a:ext>
                </a:extLst>
              </p:cNvPr>
              <p:cNvSpPr txBox="1"/>
              <p:nvPr/>
            </p:nvSpPr>
            <p:spPr>
              <a:xfrm>
                <a:off x="6206041" y="5716564"/>
                <a:ext cx="761875" cy="4725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𝑘</m:t>
                      </m:r>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𝑛</m:t>
                          </m:r>
                          <m:r>
                            <a:rPr lang="zh-CN" altLang="en-US" b="0" i="1" smtClean="0">
                              <a:latin typeface="Cambria Math" panose="02040503050406030204" pitchFamily="18" charset="0"/>
                            </a:rPr>
                            <m:t>𝜋</m:t>
                          </m:r>
                        </m:num>
                        <m:den>
                          <m:r>
                            <a:rPr lang="en-US" altLang="zh-CN" b="0" i="1" smtClean="0">
                              <a:latin typeface="Cambria Math" panose="02040503050406030204" pitchFamily="18" charset="0"/>
                            </a:rPr>
                            <m:t>𝐿</m:t>
                          </m:r>
                        </m:den>
                      </m:f>
                    </m:oMath>
                  </m:oMathPara>
                </a14:m>
                <a:endParaRPr lang="zh-CN" altLang="en-US" dirty="0"/>
              </a:p>
            </p:txBody>
          </p:sp>
        </mc:Choice>
        <mc:Fallback xmlns="">
          <p:sp>
            <p:nvSpPr>
              <p:cNvPr id="11" name="文本框 10">
                <a:extLst>
                  <a:ext uri="{FF2B5EF4-FFF2-40B4-BE49-F238E27FC236}">
                    <a16:creationId xmlns:a16="http://schemas.microsoft.com/office/drawing/2014/main" id="{581912E5-11BF-4A20-B191-399F2D7FAE7B}"/>
                  </a:ext>
                </a:extLst>
              </p:cNvPr>
              <p:cNvSpPr txBox="1">
                <a:spLocks noRot="1" noChangeAspect="1" noMove="1" noResize="1" noEditPoints="1" noAdjustHandles="1" noChangeArrowheads="1" noChangeShapeType="1" noTextEdit="1"/>
              </p:cNvSpPr>
              <p:nvPr/>
            </p:nvSpPr>
            <p:spPr>
              <a:xfrm>
                <a:off x="6206041" y="5716564"/>
                <a:ext cx="761875" cy="472565"/>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2350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8373" y="1047565"/>
            <a:ext cx="8256233" cy="646331"/>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泡利不相容原理：在费米子组成的系统中，不能有两个或两个以上的粒子处于完全相同的状态，不可能有两个电子具有相同的量子数</a:t>
            </a:r>
          </a:p>
        </p:txBody>
      </p:sp>
      <p:grpSp>
        <p:nvGrpSpPr>
          <p:cNvPr id="5" name="Group 31"/>
          <p:cNvGrpSpPr>
            <a:grpSpLocks/>
          </p:cNvGrpSpPr>
          <p:nvPr/>
        </p:nvGrpSpPr>
        <p:grpSpPr bwMode="auto">
          <a:xfrm>
            <a:off x="6134208" y="2022953"/>
            <a:ext cx="2713037" cy="3092450"/>
            <a:chOff x="3680" y="2100"/>
            <a:chExt cx="1709" cy="1948"/>
          </a:xfrm>
        </p:grpSpPr>
        <p:grpSp>
          <p:nvGrpSpPr>
            <p:cNvPr id="6" name="Group 23"/>
            <p:cNvGrpSpPr>
              <a:grpSpLocks/>
            </p:cNvGrpSpPr>
            <p:nvPr/>
          </p:nvGrpSpPr>
          <p:grpSpPr bwMode="auto">
            <a:xfrm>
              <a:off x="3680" y="2100"/>
              <a:ext cx="1709" cy="1948"/>
              <a:chOff x="2907" y="1870"/>
              <a:chExt cx="1709" cy="1948"/>
            </a:xfrm>
          </p:grpSpPr>
          <p:sp>
            <p:nvSpPr>
              <p:cNvPr id="13" name="Line 6"/>
              <p:cNvSpPr>
                <a:spLocks noChangeShapeType="1"/>
              </p:cNvSpPr>
              <p:nvPr/>
            </p:nvSpPr>
            <p:spPr bwMode="auto">
              <a:xfrm flipV="1">
                <a:off x="3124" y="1951"/>
                <a:ext cx="0" cy="1738"/>
              </a:xfrm>
              <a:prstGeom prst="line">
                <a:avLst/>
              </a:prstGeom>
              <a:noFill/>
              <a:ln w="19050">
                <a:solidFill>
                  <a:srgbClr val="000000"/>
                </a:solidFill>
                <a:round/>
                <a:headEnd/>
                <a:tailEnd type="triangle" w="med" len="med"/>
              </a:ln>
            </p:spPr>
            <p:txBody>
              <a:bodyPr/>
              <a:lstStyle/>
              <a:p>
                <a:endParaRPr lang="zh-CN" altLang="en-US"/>
              </a:p>
            </p:txBody>
          </p:sp>
          <p:sp>
            <p:nvSpPr>
              <p:cNvPr id="14" name="Line 7"/>
              <p:cNvSpPr>
                <a:spLocks noChangeShapeType="1"/>
              </p:cNvSpPr>
              <p:nvPr/>
            </p:nvSpPr>
            <p:spPr bwMode="auto">
              <a:xfrm flipV="1">
                <a:off x="3921" y="1951"/>
                <a:ext cx="0" cy="1738"/>
              </a:xfrm>
              <a:prstGeom prst="line">
                <a:avLst/>
              </a:prstGeom>
              <a:noFill/>
              <a:ln w="19050">
                <a:solidFill>
                  <a:srgbClr val="000000"/>
                </a:solidFill>
                <a:round/>
                <a:headEnd/>
                <a:tailEnd type="triangle" w="med" len="med"/>
              </a:ln>
            </p:spPr>
            <p:txBody>
              <a:bodyPr/>
              <a:lstStyle/>
              <a:p>
                <a:endParaRPr lang="zh-CN" altLang="en-US"/>
              </a:p>
            </p:txBody>
          </p:sp>
          <p:sp>
            <p:nvSpPr>
              <p:cNvPr id="15" name="Line 8"/>
              <p:cNvSpPr>
                <a:spLocks noChangeShapeType="1"/>
              </p:cNvSpPr>
              <p:nvPr/>
            </p:nvSpPr>
            <p:spPr bwMode="auto">
              <a:xfrm>
                <a:off x="3124" y="3689"/>
                <a:ext cx="797" cy="0"/>
              </a:xfrm>
              <a:prstGeom prst="line">
                <a:avLst/>
              </a:prstGeom>
              <a:noFill/>
              <a:ln w="19050">
                <a:solidFill>
                  <a:srgbClr val="000000"/>
                </a:solidFill>
                <a:round/>
                <a:headEnd/>
                <a:tailEnd/>
              </a:ln>
            </p:spPr>
            <p:txBody>
              <a:bodyPr/>
              <a:lstStyle/>
              <a:p>
                <a:endParaRPr lang="zh-CN" altLang="en-US"/>
              </a:p>
            </p:txBody>
          </p:sp>
          <p:sp>
            <p:nvSpPr>
              <p:cNvPr id="16" name="Line 9"/>
              <p:cNvSpPr>
                <a:spLocks noChangeShapeType="1"/>
              </p:cNvSpPr>
              <p:nvPr/>
            </p:nvSpPr>
            <p:spPr bwMode="auto">
              <a:xfrm>
                <a:off x="3124" y="3544"/>
                <a:ext cx="797" cy="0"/>
              </a:xfrm>
              <a:prstGeom prst="line">
                <a:avLst/>
              </a:prstGeom>
              <a:noFill/>
              <a:ln w="19050">
                <a:solidFill>
                  <a:srgbClr val="0000FF"/>
                </a:solidFill>
                <a:round/>
                <a:headEnd/>
                <a:tailEnd/>
              </a:ln>
            </p:spPr>
            <p:txBody>
              <a:bodyPr/>
              <a:lstStyle/>
              <a:p>
                <a:endParaRPr lang="zh-CN" altLang="en-US"/>
              </a:p>
            </p:txBody>
          </p:sp>
          <p:sp>
            <p:nvSpPr>
              <p:cNvPr id="17" name="Line 10"/>
              <p:cNvSpPr>
                <a:spLocks noChangeShapeType="1"/>
              </p:cNvSpPr>
              <p:nvPr/>
            </p:nvSpPr>
            <p:spPr bwMode="auto">
              <a:xfrm>
                <a:off x="3124" y="3109"/>
                <a:ext cx="797" cy="0"/>
              </a:xfrm>
              <a:prstGeom prst="line">
                <a:avLst/>
              </a:prstGeom>
              <a:noFill/>
              <a:ln w="19050">
                <a:solidFill>
                  <a:srgbClr val="0000FF"/>
                </a:solidFill>
                <a:round/>
                <a:headEnd/>
                <a:tailEnd/>
              </a:ln>
            </p:spPr>
            <p:txBody>
              <a:bodyPr/>
              <a:lstStyle/>
              <a:p>
                <a:endParaRPr lang="zh-CN" altLang="en-US"/>
              </a:p>
            </p:txBody>
          </p:sp>
          <p:sp>
            <p:nvSpPr>
              <p:cNvPr id="18" name="Line 11"/>
              <p:cNvSpPr>
                <a:spLocks noChangeShapeType="1"/>
              </p:cNvSpPr>
              <p:nvPr/>
            </p:nvSpPr>
            <p:spPr bwMode="auto">
              <a:xfrm>
                <a:off x="3124" y="2385"/>
                <a:ext cx="797" cy="0"/>
              </a:xfrm>
              <a:prstGeom prst="line">
                <a:avLst/>
              </a:prstGeom>
              <a:noFill/>
              <a:ln w="19050">
                <a:solidFill>
                  <a:srgbClr val="0000FF"/>
                </a:solidFill>
                <a:round/>
                <a:headEnd/>
                <a:tailEnd/>
              </a:ln>
            </p:spPr>
            <p:txBody>
              <a:bodyPr/>
              <a:lstStyle/>
              <a:p>
                <a:endParaRPr lang="zh-CN" altLang="en-US"/>
              </a:p>
            </p:txBody>
          </p:sp>
          <p:sp>
            <p:nvSpPr>
              <p:cNvPr id="19" name="Text Box 12"/>
              <p:cNvSpPr txBox="1">
                <a:spLocks noChangeArrowheads="1"/>
              </p:cNvSpPr>
              <p:nvPr/>
            </p:nvSpPr>
            <p:spPr bwMode="auto">
              <a:xfrm>
                <a:off x="3948" y="1888"/>
                <a:ext cx="217" cy="218"/>
              </a:xfrm>
              <a:prstGeom prst="rect">
                <a:avLst/>
              </a:prstGeom>
              <a:noFill/>
              <a:ln w="9525">
                <a:noFill/>
                <a:miter lim="800000"/>
                <a:headEnd/>
                <a:tailEnd/>
              </a:ln>
            </p:spPr>
            <p:txBody>
              <a:bodyPr/>
              <a:lstStyle/>
              <a:p>
                <a:pPr eaLnBrk="0" hangingPunct="0"/>
                <a:r>
                  <a:rPr lang="en-US" altLang="zh-CN" sz="1800" b="1" i="1">
                    <a:solidFill>
                      <a:srgbClr val="FF0000"/>
                    </a:solidFill>
                  </a:rPr>
                  <a:t>E</a:t>
                </a:r>
              </a:p>
            </p:txBody>
          </p:sp>
          <p:sp>
            <p:nvSpPr>
              <p:cNvPr id="20" name="Text Box 13"/>
              <p:cNvSpPr txBox="1">
                <a:spLocks noChangeArrowheads="1"/>
              </p:cNvSpPr>
              <p:nvPr/>
            </p:nvSpPr>
            <p:spPr bwMode="auto">
              <a:xfrm>
                <a:off x="2907" y="1870"/>
                <a:ext cx="217" cy="218"/>
              </a:xfrm>
              <a:prstGeom prst="rect">
                <a:avLst/>
              </a:prstGeom>
              <a:noFill/>
              <a:ln w="9525">
                <a:noFill/>
                <a:miter lim="800000"/>
                <a:headEnd/>
                <a:tailEnd/>
              </a:ln>
            </p:spPr>
            <p:txBody>
              <a:bodyPr/>
              <a:lstStyle/>
              <a:p>
                <a:pPr eaLnBrk="0" hangingPunct="0"/>
                <a:r>
                  <a:rPr lang="en-US" altLang="zh-CN" sz="1800" b="1" i="1">
                    <a:solidFill>
                      <a:srgbClr val="0000FF"/>
                    </a:solidFill>
                  </a:rPr>
                  <a:t>n</a:t>
                </a:r>
              </a:p>
            </p:txBody>
          </p:sp>
          <p:sp>
            <p:nvSpPr>
              <p:cNvPr id="21" name="Text Box 14"/>
              <p:cNvSpPr txBox="1">
                <a:spLocks noChangeArrowheads="1"/>
              </p:cNvSpPr>
              <p:nvPr/>
            </p:nvSpPr>
            <p:spPr bwMode="auto">
              <a:xfrm>
                <a:off x="2937" y="3447"/>
                <a:ext cx="217" cy="217"/>
              </a:xfrm>
              <a:prstGeom prst="rect">
                <a:avLst/>
              </a:prstGeom>
              <a:noFill/>
              <a:ln w="9525">
                <a:noFill/>
                <a:miter lim="800000"/>
                <a:headEnd/>
                <a:tailEnd/>
              </a:ln>
            </p:spPr>
            <p:txBody>
              <a:bodyPr/>
              <a:lstStyle/>
              <a:p>
                <a:pPr eaLnBrk="0" hangingPunct="0"/>
                <a:r>
                  <a:rPr lang="en-US" altLang="zh-CN" sz="1600">
                    <a:solidFill>
                      <a:srgbClr val="0000FF"/>
                    </a:solidFill>
                  </a:rPr>
                  <a:t>1</a:t>
                </a:r>
              </a:p>
            </p:txBody>
          </p:sp>
          <p:sp>
            <p:nvSpPr>
              <p:cNvPr id="22" name="Text Box 15"/>
              <p:cNvSpPr txBox="1">
                <a:spLocks noChangeArrowheads="1"/>
              </p:cNvSpPr>
              <p:nvPr/>
            </p:nvSpPr>
            <p:spPr bwMode="auto">
              <a:xfrm>
                <a:off x="2937" y="3007"/>
                <a:ext cx="217" cy="217"/>
              </a:xfrm>
              <a:prstGeom prst="rect">
                <a:avLst/>
              </a:prstGeom>
              <a:noFill/>
              <a:ln w="9525">
                <a:noFill/>
                <a:miter lim="800000"/>
                <a:headEnd/>
                <a:tailEnd/>
              </a:ln>
            </p:spPr>
            <p:txBody>
              <a:bodyPr/>
              <a:lstStyle/>
              <a:p>
                <a:pPr eaLnBrk="0" hangingPunct="0"/>
                <a:r>
                  <a:rPr lang="en-US" altLang="zh-CN" sz="1600">
                    <a:solidFill>
                      <a:srgbClr val="0000FF"/>
                    </a:solidFill>
                  </a:rPr>
                  <a:t>2</a:t>
                </a:r>
              </a:p>
            </p:txBody>
          </p:sp>
          <p:sp>
            <p:nvSpPr>
              <p:cNvPr id="23" name="Text Box 16"/>
              <p:cNvSpPr txBox="1">
                <a:spLocks noChangeArrowheads="1"/>
              </p:cNvSpPr>
              <p:nvPr/>
            </p:nvSpPr>
            <p:spPr bwMode="auto">
              <a:xfrm>
                <a:off x="2961" y="2289"/>
                <a:ext cx="218" cy="217"/>
              </a:xfrm>
              <a:prstGeom prst="rect">
                <a:avLst/>
              </a:prstGeom>
              <a:noFill/>
              <a:ln w="9525">
                <a:noFill/>
                <a:miter lim="800000"/>
                <a:headEnd/>
                <a:tailEnd/>
              </a:ln>
            </p:spPr>
            <p:txBody>
              <a:bodyPr/>
              <a:lstStyle/>
              <a:p>
                <a:pPr eaLnBrk="0" hangingPunct="0"/>
                <a:r>
                  <a:rPr lang="en-US" altLang="zh-CN" sz="1600">
                    <a:solidFill>
                      <a:srgbClr val="0000FF"/>
                    </a:solidFill>
                  </a:rPr>
                  <a:t>3</a:t>
                </a:r>
              </a:p>
            </p:txBody>
          </p:sp>
          <p:sp>
            <p:nvSpPr>
              <p:cNvPr id="24" name="Text Box 17"/>
              <p:cNvSpPr txBox="1">
                <a:spLocks noChangeArrowheads="1"/>
              </p:cNvSpPr>
              <p:nvPr/>
            </p:nvSpPr>
            <p:spPr bwMode="auto">
              <a:xfrm>
                <a:off x="3907" y="3601"/>
                <a:ext cx="218" cy="217"/>
              </a:xfrm>
              <a:prstGeom prst="rect">
                <a:avLst/>
              </a:prstGeom>
              <a:noFill/>
              <a:ln w="9525">
                <a:noFill/>
                <a:miter lim="800000"/>
                <a:headEnd/>
                <a:tailEnd/>
              </a:ln>
            </p:spPr>
            <p:txBody>
              <a:bodyPr/>
              <a:lstStyle/>
              <a:p>
                <a:pPr eaLnBrk="0" hangingPunct="0"/>
                <a:r>
                  <a:rPr lang="en-US" altLang="zh-CN" sz="1600">
                    <a:solidFill>
                      <a:srgbClr val="FF0000"/>
                    </a:solidFill>
                  </a:rPr>
                  <a:t>0</a:t>
                </a:r>
              </a:p>
            </p:txBody>
          </p:sp>
          <p:graphicFrame>
            <p:nvGraphicFramePr>
              <p:cNvPr id="25" name="Object 18"/>
              <p:cNvGraphicFramePr>
                <a:graphicFrameLocks noChangeAspect="1"/>
              </p:cNvGraphicFramePr>
              <p:nvPr/>
            </p:nvGraphicFramePr>
            <p:xfrm>
              <a:off x="4004" y="3374"/>
              <a:ext cx="612" cy="373"/>
            </p:xfrm>
            <a:graphic>
              <a:graphicData uri="http://schemas.openxmlformats.org/presentationml/2006/ole">
                <mc:AlternateContent xmlns:mc="http://schemas.openxmlformats.org/markup-compatibility/2006">
                  <mc:Choice xmlns:v="urn:schemas-microsoft-com:vml" Requires="v">
                    <p:oleObj spid="_x0000_s15365" name="Equation" r:id="rId3" imgW="647640" imgH="393480" progId="Equation.3">
                      <p:embed/>
                    </p:oleObj>
                  </mc:Choice>
                  <mc:Fallback>
                    <p:oleObj name="Equation" r:id="rId3" imgW="647640" imgH="393480" progId="Equation.3">
                      <p:embed/>
                      <p:pic>
                        <p:nvPicPr>
                          <p:cNvPr id="25"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4" y="3374"/>
                            <a:ext cx="612" cy="373"/>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26" name="Object 19"/>
              <p:cNvGraphicFramePr>
                <a:graphicFrameLocks noChangeAspect="1"/>
              </p:cNvGraphicFramePr>
              <p:nvPr/>
            </p:nvGraphicFramePr>
            <p:xfrm>
              <a:off x="3990" y="2926"/>
              <a:ext cx="624" cy="373"/>
            </p:xfrm>
            <a:graphic>
              <a:graphicData uri="http://schemas.openxmlformats.org/presentationml/2006/ole">
                <mc:AlternateContent xmlns:mc="http://schemas.openxmlformats.org/markup-compatibility/2006">
                  <mc:Choice xmlns:v="urn:schemas-microsoft-com:vml" Requires="v">
                    <p:oleObj spid="_x0000_s15366" name="Equation" r:id="rId5" imgW="660240" imgH="393480" progId="Equation.DSMT4">
                      <p:embed/>
                    </p:oleObj>
                  </mc:Choice>
                  <mc:Fallback>
                    <p:oleObj name="Equation" r:id="rId5" imgW="660240" imgH="393480" progId="Equation.DSMT4">
                      <p:embed/>
                      <p:pic>
                        <p:nvPicPr>
                          <p:cNvPr id="26"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0" y="2926"/>
                            <a:ext cx="624" cy="373"/>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27" name="Object 20"/>
              <p:cNvGraphicFramePr>
                <a:graphicFrameLocks noChangeAspect="1"/>
              </p:cNvGraphicFramePr>
              <p:nvPr/>
            </p:nvGraphicFramePr>
            <p:xfrm>
              <a:off x="3991" y="2203"/>
              <a:ext cx="624" cy="373"/>
            </p:xfrm>
            <a:graphic>
              <a:graphicData uri="http://schemas.openxmlformats.org/presentationml/2006/ole">
                <mc:AlternateContent xmlns:mc="http://schemas.openxmlformats.org/markup-compatibility/2006">
                  <mc:Choice xmlns:v="urn:schemas-microsoft-com:vml" Requires="v">
                    <p:oleObj spid="_x0000_s15367" name="Equation" r:id="rId7" imgW="660240" imgH="393480" progId="Equation.3">
                      <p:embed/>
                    </p:oleObj>
                  </mc:Choice>
                  <mc:Fallback>
                    <p:oleObj name="Equation" r:id="rId7" imgW="660240" imgH="393480" progId="Equation.3">
                      <p:embed/>
                      <p:pic>
                        <p:nvPicPr>
                          <p:cNvPr id="27"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1" y="2203"/>
                            <a:ext cx="624" cy="373"/>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pSp>
        <p:sp>
          <p:nvSpPr>
            <p:cNvPr id="7" name="Line 25"/>
            <p:cNvSpPr>
              <a:spLocks noChangeShapeType="1"/>
            </p:cNvSpPr>
            <p:nvPr/>
          </p:nvSpPr>
          <p:spPr bwMode="auto">
            <a:xfrm>
              <a:off x="4390" y="2520"/>
              <a:ext cx="0" cy="204"/>
            </a:xfrm>
            <a:prstGeom prst="line">
              <a:avLst/>
            </a:prstGeom>
            <a:noFill/>
            <a:ln w="19050">
              <a:solidFill>
                <a:schemeClr val="tx1"/>
              </a:solidFill>
              <a:round/>
              <a:headEnd/>
              <a:tailEnd type="triangle" w="med" len="med"/>
            </a:ln>
            <a:effectLst/>
          </p:spPr>
          <p:txBody>
            <a:bodyPr/>
            <a:lstStyle/>
            <a:p>
              <a:endParaRPr lang="zh-CN" altLang="en-US"/>
            </a:p>
          </p:txBody>
        </p:sp>
        <p:sp>
          <p:nvSpPr>
            <p:cNvPr id="8" name="Line 26"/>
            <p:cNvSpPr>
              <a:spLocks noChangeShapeType="1"/>
            </p:cNvSpPr>
            <p:nvPr/>
          </p:nvSpPr>
          <p:spPr bwMode="auto">
            <a:xfrm flipV="1">
              <a:off x="4165" y="2514"/>
              <a:ext cx="0" cy="202"/>
            </a:xfrm>
            <a:prstGeom prst="line">
              <a:avLst/>
            </a:prstGeom>
            <a:noFill/>
            <a:ln w="19050">
              <a:solidFill>
                <a:schemeClr val="tx1"/>
              </a:solidFill>
              <a:round/>
              <a:headEnd/>
              <a:tailEnd type="triangle" w="med" len="med"/>
            </a:ln>
            <a:effectLst/>
          </p:spPr>
          <p:txBody>
            <a:bodyPr/>
            <a:lstStyle/>
            <a:p>
              <a:endParaRPr lang="zh-CN" altLang="en-US"/>
            </a:p>
          </p:txBody>
        </p:sp>
        <p:sp>
          <p:nvSpPr>
            <p:cNvPr id="9" name="Line 27"/>
            <p:cNvSpPr>
              <a:spLocks noChangeShapeType="1"/>
            </p:cNvSpPr>
            <p:nvPr/>
          </p:nvSpPr>
          <p:spPr bwMode="auto">
            <a:xfrm>
              <a:off x="4394" y="3236"/>
              <a:ext cx="0" cy="204"/>
            </a:xfrm>
            <a:prstGeom prst="line">
              <a:avLst/>
            </a:prstGeom>
            <a:noFill/>
            <a:ln w="19050">
              <a:solidFill>
                <a:schemeClr val="tx1"/>
              </a:solidFill>
              <a:round/>
              <a:headEnd/>
              <a:tailEnd type="triangle" w="med" len="med"/>
            </a:ln>
            <a:effectLst/>
          </p:spPr>
          <p:txBody>
            <a:bodyPr/>
            <a:lstStyle/>
            <a:p>
              <a:endParaRPr lang="zh-CN" altLang="en-US"/>
            </a:p>
          </p:txBody>
        </p:sp>
        <p:sp>
          <p:nvSpPr>
            <p:cNvPr id="10" name="Line 28"/>
            <p:cNvSpPr>
              <a:spLocks noChangeShapeType="1"/>
            </p:cNvSpPr>
            <p:nvPr/>
          </p:nvSpPr>
          <p:spPr bwMode="auto">
            <a:xfrm flipV="1">
              <a:off x="4169" y="3230"/>
              <a:ext cx="0" cy="202"/>
            </a:xfrm>
            <a:prstGeom prst="line">
              <a:avLst/>
            </a:prstGeom>
            <a:noFill/>
            <a:ln w="19050">
              <a:solidFill>
                <a:schemeClr val="tx1"/>
              </a:solidFill>
              <a:round/>
              <a:headEnd/>
              <a:tailEnd type="triangle" w="med" len="med"/>
            </a:ln>
            <a:effectLst/>
          </p:spPr>
          <p:txBody>
            <a:bodyPr/>
            <a:lstStyle/>
            <a:p>
              <a:endParaRPr lang="zh-CN" altLang="en-US"/>
            </a:p>
          </p:txBody>
        </p:sp>
        <p:sp>
          <p:nvSpPr>
            <p:cNvPr id="11" name="Line 29"/>
            <p:cNvSpPr>
              <a:spLocks noChangeShapeType="1"/>
            </p:cNvSpPr>
            <p:nvPr/>
          </p:nvSpPr>
          <p:spPr bwMode="auto">
            <a:xfrm>
              <a:off x="4394" y="3656"/>
              <a:ext cx="0" cy="204"/>
            </a:xfrm>
            <a:prstGeom prst="line">
              <a:avLst/>
            </a:prstGeom>
            <a:noFill/>
            <a:ln w="19050">
              <a:solidFill>
                <a:schemeClr val="tx1"/>
              </a:solidFill>
              <a:round/>
              <a:headEnd/>
              <a:tailEnd type="triangle" w="med" len="med"/>
            </a:ln>
            <a:effectLst/>
          </p:spPr>
          <p:txBody>
            <a:bodyPr/>
            <a:lstStyle/>
            <a:p>
              <a:endParaRPr lang="zh-CN" altLang="en-US"/>
            </a:p>
          </p:txBody>
        </p:sp>
        <p:sp>
          <p:nvSpPr>
            <p:cNvPr id="12" name="Line 30"/>
            <p:cNvSpPr>
              <a:spLocks noChangeShapeType="1"/>
            </p:cNvSpPr>
            <p:nvPr/>
          </p:nvSpPr>
          <p:spPr bwMode="auto">
            <a:xfrm flipV="1">
              <a:off x="4170" y="3650"/>
              <a:ext cx="0" cy="202"/>
            </a:xfrm>
            <a:prstGeom prst="line">
              <a:avLst/>
            </a:prstGeom>
            <a:noFill/>
            <a:ln w="19050">
              <a:solidFill>
                <a:schemeClr val="tx1"/>
              </a:solidFill>
              <a:round/>
              <a:headEnd/>
              <a:tailEnd type="triangle" w="med" len="med"/>
            </a:ln>
            <a:effectLst/>
          </p:spPr>
          <p:txBody>
            <a:bodyPr/>
            <a:lstStyle/>
            <a:p>
              <a:endParaRPr lang="zh-CN" altLang="en-US"/>
            </a:p>
          </p:txBody>
        </p:sp>
      </p:grpSp>
      <p:sp>
        <p:nvSpPr>
          <p:cNvPr id="28" name="矩形 27"/>
          <p:cNvSpPr/>
          <p:nvPr/>
        </p:nvSpPr>
        <p:spPr>
          <a:xfrm>
            <a:off x="641458" y="2005830"/>
            <a:ext cx="4572000" cy="1261884"/>
          </a:xfrm>
          <a:prstGeom prst="rect">
            <a:avLst/>
          </a:prstGeom>
        </p:spPr>
        <p:txBody>
          <a:bodyPr>
            <a:spAutoFit/>
          </a:bodyPr>
          <a:lstStyle/>
          <a:p>
            <a:endParaRPr lang="zh-CN" altLang="en-US" sz="1100" b="0" i="0" u="none" strike="noStrike" baseline="0" dirty="0">
              <a:solidFill>
                <a:srgbClr val="000000"/>
              </a:solidFill>
              <a:latin typeface="黑体" panose="02010609060101010101" pitchFamily="49" charset="-122"/>
              <a:ea typeface="黑体" panose="02010609060101010101" pitchFamily="49" charset="-122"/>
            </a:endParaRPr>
          </a:p>
          <a:p>
            <a:endParaRPr lang="zh-CN" altLang="en-US" sz="1100" b="0" i="0" u="none" strike="noStrike" baseline="0" dirty="0">
              <a:latin typeface="黑体" panose="02010609060101010101" pitchFamily="49" charset="-122"/>
              <a:ea typeface="黑体" panose="02010609060101010101" pitchFamily="49" charset="-122"/>
            </a:endParaRPr>
          </a:p>
          <a:p>
            <a:pPr marR="57700"/>
            <a:r>
              <a:rPr lang="zh-CN" altLang="en-US" dirty="0">
                <a:solidFill>
                  <a:srgbClr val="0000FF"/>
                </a:solidFill>
                <a:latin typeface="黑体" panose="02010609060101010101" pitchFamily="49" charset="-122"/>
                <a:ea typeface="黑体" panose="02010609060101010101" pitchFamily="49" charset="-122"/>
              </a:rPr>
              <a:t>在线形固体中，传导电子轨道的量子数是</a:t>
            </a:r>
            <a:r>
              <a:rPr lang="en-US" altLang="zh-CN" dirty="0">
                <a:solidFill>
                  <a:srgbClr val="0000FF"/>
                </a:solidFill>
                <a:latin typeface="Arial" panose="020B0604020202020204" pitchFamily="34" charset="0"/>
                <a:ea typeface="黑体" panose="02010609060101010101" pitchFamily="49" charset="-122"/>
              </a:rPr>
              <a:t>n</a:t>
            </a:r>
            <a:r>
              <a:rPr lang="zh-CN" altLang="en-US" dirty="0">
                <a:solidFill>
                  <a:srgbClr val="0000FF"/>
                </a:solidFill>
                <a:latin typeface="黑体" panose="02010609060101010101" pitchFamily="49" charset="-122"/>
                <a:ea typeface="黑体" panose="02010609060101010101" pitchFamily="49" charset="-122"/>
              </a:rPr>
              <a:t>和</a:t>
            </a:r>
            <a:r>
              <a:rPr lang="en-US" altLang="zh-CN" dirty="0" err="1">
                <a:solidFill>
                  <a:srgbClr val="0000FF"/>
                </a:solidFill>
                <a:latin typeface="Arial" panose="020B0604020202020204" pitchFamily="34" charset="0"/>
                <a:ea typeface="黑体" panose="02010609060101010101" pitchFamily="49" charset="-122"/>
              </a:rPr>
              <a:t>m</a:t>
            </a:r>
            <a:r>
              <a:rPr lang="en-US" altLang="zh-CN" sz="1200" b="0" i="0" u="none" strike="noStrike" baseline="0" dirty="0" err="1">
                <a:solidFill>
                  <a:srgbClr val="0000FF"/>
                </a:solidFill>
                <a:latin typeface="Arial" panose="020B0604020202020204" pitchFamily="34" charset="0"/>
                <a:ea typeface="黑体" panose="02010609060101010101" pitchFamily="49" charset="-122"/>
              </a:rPr>
              <a:t>s</a:t>
            </a:r>
            <a:r>
              <a:rPr lang="zh-CN" altLang="en-US" dirty="0">
                <a:solidFill>
                  <a:srgbClr val="0000FF"/>
                </a:solidFill>
                <a:latin typeface="黑体" panose="02010609060101010101" pitchFamily="49" charset="-122"/>
                <a:ea typeface="黑体" panose="02010609060101010101" pitchFamily="49" charset="-122"/>
              </a:rPr>
              <a:t>，</a:t>
            </a:r>
            <a:r>
              <a:rPr lang="en-US" altLang="zh-CN" dirty="0">
                <a:solidFill>
                  <a:srgbClr val="0000FF"/>
                </a:solidFill>
                <a:latin typeface="Arial" panose="020B0604020202020204" pitchFamily="34" charset="0"/>
                <a:ea typeface="黑体" panose="02010609060101010101" pitchFamily="49" charset="-122"/>
              </a:rPr>
              <a:t>n</a:t>
            </a:r>
            <a:r>
              <a:rPr lang="zh-CN" altLang="en-US" dirty="0">
                <a:solidFill>
                  <a:srgbClr val="0000FF"/>
                </a:solidFill>
                <a:latin typeface="黑体" panose="02010609060101010101" pitchFamily="49" charset="-122"/>
                <a:ea typeface="黑体" panose="02010609060101010101" pitchFamily="49" charset="-122"/>
              </a:rPr>
              <a:t>是任何正整数，</a:t>
            </a:r>
            <a:r>
              <a:rPr lang="en-US" altLang="zh-CN" dirty="0" err="1">
                <a:solidFill>
                  <a:srgbClr val="0000FF"/>
                </a:solidFill>
                <a:latin typeface="Arial" panose="020B0604020202020204" pitchFamily="34" charset="0"/>
                <a:ea typeface="黑体" panose="02010609060101010101" pitchFamily="49" charset="-122"/>
              </a:rPr>
              <a:t>m</a:t>
            </a:r>
            <a:r>
              <a:rPr lang="en-US" altLang="zh-CN" sz="1200" b="0" i="0" u="none" strike="noStrike" baseline="0" dirty="0" err="1">
                <a:solidFill>
                  <a:srgbClr val="0000FF"/>
                </a:solidFill>
                <a:latin typeface="Arial" panose="020B0604020202020204" pitchFamily="34" charset="0"/>
                <a:ea typeface="黑体" panose="02010609060101010101" pitchFamily="49" charset="-122"/>
              </a:rPr>
              <a:t>s</a:t>
            </a:r>
            <a:r>
              <a:rPr lang="zh-CN" altLang="en-US" dirty="0">
                <a:solidFill>
                  <a:srgbClr val="0000FF"/>
                </a:solidFill>
                <a:latin typeface="黑体" panose="02010609060101010101" pitchFamily="49" charset="-122"/>
                <a:ea typeface="黑体" panose="02010609060101010101" pitchFamily="49" charset="-122"/>
              </a:rPr>
              <a:t>是自旋取向值（</a:t>
            </a:r>
            <a:r>
              <a:rPr lang="en-US" altLang="zh-CN" dirty="0">
                <a:solidFill>
                  <a:srgbClr val="0000FF"/>
                </a:solidFill>
                <a:latin typeface="Arial" panose="020B0604020202020204" pitchFamily="34" charset="0"/>
                <a:ea typeface="黑体" panose="02010609060101010101" pitchFamily="49" charset="-122"/>
              </a:rPr>
              <a:t>1/2</a:t>
            </a:r>
            <a:r>
              <a:rPr lang="zh-CN" altLang="en-US" dirty="0">
                <a:solidFill>
                  <a:srgbClr val="0000FF"/>
                </a:solidFill>
                <a:latin typeface="黑体" panose="02010609060101010101" pitchFamily="49" charset="-122"/>
                <a:ea typeface="黑体" panose="02010609060101010101" pitchFamily="49" charset="-122"/>
              </a:rPr>
              <a:t>，</a:t>
            </a:r>
            <a:r>
              <a:rPr lang="en-US" altLang="zh-CN" dirty="0">
                <a:solidFill>
                  <a:srgbClr val="0000FF"/>
                </a:solidFill>
                <a:latin typeface="Arial" panose="020B0604020202020204" pitchFamily="34" charset="0"/>
                <a:ea typeface="黑体" panose="02010609060101010101" pitchFamily="49" charset="-122"/>
              </a:rPr>
              <a:t>-1/2</a:t>
            </a:r>
            <a:r>
              <a:rPr lang="zh-CN" altLang="en-US" dirty="0">
                <a:solidFill>
                  <a:srgbClr val="0000FF"/>
                </a:solidFill>
                <a:latin typeface="黑体" panose="02010609060101010101" pitchFamily="49" charset="-122"/>
                <a:ea typeface="黑体" panose="02010609060101010101" pitchFamily="49" charset="-122"/>
              </a:rPr>
              <a:t>）</a:t>
            </a:r>
            <a:endParaRPr lang="zh-CN" altLang="en-US" dirty="0"/>
          </a:p>
        </p:txBody>
      </p:sp>
      <p:sp>
        <p:nvSpPr>
          <p:cNvPr id="29" name="矩形 28"/>
          <p:cNvSpPr/>
          <p:nvPr/>
        </p:nvSpPr>
        <p:spPr>
          <a:xfrm>
            <a:off x="707339" y="3119608"/>
            <a:ext cx="4572000" cy="1261884"/>
          </a:xfrm>
          <a:prstGeom prst="rect">
            <a:avLst/>
          </a:prstGeom>
        </p:spPr>
        <p:txBody>
          <a:bodyPr>
            <a:spAutoFit/>
          </a:bodyPr>
          <a:lstStyle/>
          <a:p>
            <a:endParaRPr lang="zh-CN" altLang="en-US" sz="1100" b="0" i="0" u="none" strike="noStrike" baseline="0" dirty="0">
              <a:solidFill>
                <a:srgbClr val="000000"/>
              </a:solidFill>
              <a:latin typeface="黑体" panose="02010609060101010101" pitchFamily="49" charset="-122"/>
              <a:ea typeface="黑体" panose="02010609060101010101" pitchFamily="49" charset="-122"/>
            </a:endParaRPr>
          </a:p>
          <a:p>
            <a:endParaRPr lang="zh-CN" altLang="en-US" sz="1100" b="0" i="0" u="none" strike="noStrike" baseline="0" dirty="0">
              <a:latin typeface="黑体" panose="02010609060101010101" pitchFamily="49" charset="-122"/>
              <a:ea typeface="黑体" panose="02010609060101010101" pitchFamily="49" charset="-122"/>
            </a:endParaRPr>
          </a:p>
          <a:p>
            <a:pPr marR="53820"/>
            <a:r>
              <a:rPr lang="zh-CN" altLang="en-US" dirty="0">
                <a:solidFill>
                  <a:srgbClr val="0000FF"/>
                </a:solidFill>
                <a:latin typeface="黑体" panose="02010609060101010101" pitchFamily="49" charset="-122"/>
                <a:ea typeface="黑体" panose="02010609060101010101" pitchFamily="49" charset="-122"/>
              </a:rPr>
              <a:t>以量子数</a:t>
            </a:r>
            <a:r>
              <a:rPr lang="en-US" altLang="zh-CN" dirty="0">
                <a:solidFill>
                  <a:srgbClr val="0000FF"/>
                </a:solidFill>
                <a:latin typeface="Arial" panose="020B0604020202020204" pitchFamily="34" charset="0"/>
                <a:ea typeface="黑体" panose="02010609060101010101" pitchFamily="49" charset="-122"/>
              </a:rPr>
              <a:t>n</a:t>
            </a:r>
            <a:r>
              <a:rPr lang="zh-CN" altLang="en-US" dirty="0">
                <a:solidFill>
                  <a:srgbClr val="0000FF"/>
                </a:solidFill>
                <a:latin typeface="黑体" panose="02010609060101010101" pitchFamily="49" charset="-122"/>
                <a:ea typeface="黑体" panose="02010609060101010101" pitchFamily="49" charset="-122"/>
              </a:rPr>
              <a:t>标记的一对轨道可以容纳两个电子，一个自旋向上，一个自旋向下，但他们的能量是相同的</a:t>
            </a:r>
            <a:endParaRPr lang="zh-CN" altLang="en-US" dirty="0"/>
          </a:p>
        </p:txBody>
      </p:sp>
      <p:sp>
        <p:nvSpPr>
          <p:cNvPr id="30" name="矩形 29"/>
          <p:cNvSpPr/>
          <p:nvPr/>
        </p:nvSpPr>
        <p:spPr>
          <a:xfrm>
            <a:off x="710197" y="4436425"/>
            <a:ext cx="4572000" cy="984885"/>
          </a:xfrm>
          <a:prstGeom prst="rect">
            <a:avLst/>
          </a:prstGeom>
        </p:spPr>
        <p:txBody>
          <a:bodyPr>
            <a:spAutoFit/>
          </a:bodyPr>
          <a:lstStyle/>
          <a:p>
            <a:endParaRPr lang="zh-CN" altLang="en-US" sz="1100" b="0" i="0" u="none" strike="noStrike" baseline="0" dirty="0">
              <a:solidFill>
                <a:srgbClr val="000000"/>
              </a:solidFill>
              <a:latin typeface="黑体" panose="02010609060101010101" pitchFamily="49" charset="-122"/>
              <a:ea typeface="黑体" panose="02010609060101010101" pitchFamily="49" charset="-122"/>
            </a:endParaRPr>
          </a:p>
          <a:p>
            <a:endParaRPr lang="zh-CN" altLang="en-US" sz="1100" b="0" i="0" u="none" strike="noStrike" baseline="0" dirty="0">
              <a:latin typeface="黑体" panose="02010609060101010101" pitchFamily="49" charset="-122"/>
              <a:ea typeface="黑体" panose="02010609060101010101" pitchFamily="49" charset="-122"/>
            </a:endParaRPr>
          </a:p>
          <a:p>
            <a:pPr marR="56050"/>
            <a:r>
              <a:rPr lang="zh-CN" altLang="en-US" dirty="0">
                <a:solidFill>
                  <a:srgbClr val="0000FF"/>
                </a:solidFill>
                <a:latin typeface="黑体" panose="02010609060101010101" pitchFamily="49" charset="-122"/>
                <a:ea typeface="黑体" panose="02010609060101010101" pitchFamily="49" charset="-122"/>
              </a:rPr>
              <a:t>相同能量的轨道可以不止一个。具有相同能量的轨道的数目称为</a:t>
            </a:r>
            <a:r>
              <a:rPr lang="zh-CN" altLang="en-US" dirty="0">
                <a:solidFill>
                  <a:srgbClr val="FF0000"/>
                </a:solidFill>
                <a:latin typeface="黑体" panose="02010609060101010101" pitchFamily="49" charset="-122"/>
                <a:ea typeface="黑体" panose="02010609060101010101" pitchFamily="49" charset="-122"/>
              </a:rPr>
              <a:t>简并</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7263099-C18C-4243-82AD-0F2BF421C62F}"/>
                  </a:ext>
                </a:extLst>
              </p:cNvPr>
              <p:cNvSpPr txBox="1"/>
              <p:nvPr/>
            </p:nvSpPr>
            <p:spPr>
              <a:xfrm>
                <a:off x="7889922" y="5419815"/>
                <a:ext cx="8872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r>
                        <a:rPr lang="en-US" altLang="zh-CN" i="1" smtClean="0">
                          <a:latin typeface="Cambria Math" panose="02040503050406030204" pitchFamily="18" charset="0"/>
                        </a:rPr>
                        <m:t>=</m:t>
                      </m:r>
                      <m:r>
                        <a:rPr lang="en-US" altLang="zh-CN" b="0" i="1" smtClean="0">
                          <a:latin typeface="Cambria Math" panose="02040503050406030204" pitchFamily="18" charset="0"/>
                        </a:rPr>
                        <m:t>2</m:t>
                      </m:r>
                      <m:r>
                        <a:rPr lang="el-GR" altLang="zh-CN" i="1" smtClean="0">
                          <a:latin typeface="Cambria Math" panose="02040503050406030204" pitchFamily="18" charset="0"/>
                        </a:rPr>
                        <m:t>𝜋</m:t>
                      </m:r>
                      <m:r>
                        <a:rPr lang="el-GR" altLang="zh-CN" i="1" smtClean="0">
                          <a:latin typeface="Cambria Math" panose="02040503050406030204" pitchFamily="18" charset="0"/>
                          <a:ea typeface="Cambria Math" panose="02040503050406030204" pitchFamily="18" charset="0"/>
                        </a:rPr>
                        <m:t>ℏ</m:t>
                      </m:r>
                    </m:oMath>
                  </m:oMathPara>
                </a14:m>
                <a:endParaRPr lang="zh-CN" altLang="en-US" dirty="0"/>
              </a:p>
            </p:txBody>
          </p:sp>
        </mc:Choice>
        <mc:Fallback xmlns="">
          <p:sp>
            <p:nvSpPr>
              <p:cNvPr id="4" name="文本框 3">
                <a:extLst>
                  <a:ext uri="{FF2B5EF4-FFF2-40B4-BE49-F238E27FC236}">
                    <a16:creationId xmlns:a16="http://schemas.microsoft.com/office/drawing/2014/main" id="{C7263099-C18C-4243-82AD-0F2BF421C62F}"/>
                  </a:ext>
                </a:extLst>
              </p:cNvPr>
              <p:cNvSpPr txBox="1">
                <a:spLocks noRot="1" noChangeAspect="1" noMove="1" noResize="1" noEditPoints="1" noAdjustHandles="1" noChangeArrowheads="1" noChangeShapeType="1" noTextEdit="1"/>
              </p:cNvSpPr>
              <p:nvPr/>
            </p:nvSpPr>
            <p:spPr>
              <a:xfrm>
                <a:off x="7889922" y="5419815"/>
                <a:ext cx="887230" cy="276999"/>
              </a:xfrm>
              <a:prstGeom prst="rect">
                <a:avLst/>
              </a:prstGeom>
              <a:blipFill>
                <a:blip r:embed="rId9"/>
                <a:stretch>
                  <a:fillRect l="-6164" r="-6164" b="-6522"/>
                </a:stretch>
              </a:blipFill>
            </p:spPr>
            <p:txBody>
              <a:bodyPr/>
              <a:lstStyle/>
              <a:p>
                <a:r>
                  <a:rPr lang="zh-CN" altLang="en-US">
                    <a:noFill/>
                  </a:rPr>
                  <a:t> </a:t>
                </a:r>
              </a:p>
            </p:txBody>
          </p:sp>
        </mc:Fallback>
      </mc:AlternateContent>
      <p:sp>
        <p:nvSpPr>
          <p:cNvPr id="31" name="文本框 3">
            <a:extLst>
              <a:ext uri="{FF2B5EF4-FFF2-40B4-BE49-F238E27FC236}">
                <a16:creationId xmlns:a16="http://schemas.microsoft.com/office/drawing/2014/main" id="{EB36C324-1206-4B7B-80EF-C4F31705E5C1}"/>
              </a:ext>
            </a:extLst>
          </p:cNvPr>
          <p:cNvSpPr txBox="1"/>
          <p:nvPr/>
        </p:nvSpPr>
        <p:spPr>
          <a:xfrm>
            <a:off x="245158" y="211715"/>
            <a:ext cx="343074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一维自由电子气模型</a:t>
            </a:r>
          </a:p>
        </p:txBody>
      </p:sp>
    </p:spTree>
    <p:extLst>
      <p:ext uri="{BB962C8B-B14F-4D97-AF65-F5344CB8AC3E}">
        <p14:creationId xmlns:p14="http://schemas.microsoft.com/office/powerpoint/2010/main" val="641477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2268" y="865721"/>
            <a:ext cx="4789503" cy="707886"/>
          </a:xfrm>
          <a:prstGeom prst="rect">
            <a:avLst/>
          </a:prstGeom>
        </p:spPr>
        <p:txBody>
          <a:bodyPr wrap="square">
            <a:spAutoFit/>
          </a:bodyPr>
          <a:lstStyle/>
          <a:p>
            <a:endParaRPr lang="zh-CN" altLang="en-US" sz="1100" b="0" i="0" u="none" strike="noStrike" baseline="0" dirty="0">
              <a:solidFill>
                <a:srgbClr val="000000"/>
              </a:solidFill>
              <a:latin typeface="黑体" panose="02010609060101010101" pitchFamily="49" charset="-122"/>
              <a:ea typeface="黑体" panose="02010609060101010101" pitchFamily="49" charset="-122"/>
            </a:endParaRPr>
          </a:p>
          <a:p>
            <a:endParaRPr lang="zh-CN" altLang="en-US" sz="1100" b="0" i="0" u="none" strike="noStrike" baseline="0" dirty="0">
              <a:latin typeface="黑体" panose="02010609060101010101" pitchFamily="49" charset="-122"/>
              <a:ea typeface="黑体" panose="02010609060101010101" pitchFamily="49" charset="-122"/>
            </a:endParaRPr>
          </a:p>
          <a:p>
            <a:pPr marR="55600"/>
            <a:r>
              <a:rPr lang="zh-CN" altLang="en-US" dirty="0">
                <a:solidFill>
                  <a:srgbClr val="0000FF"/>
                </a:solidFill>
                <a:latin typeface="黑体" panose="02010609060101010101" pitchFamily="49" charset="-122"/>
                <a:ea typeface="黑体" panose="02010609060101010101" pitchFamily="49" charset="-122"/>
              </a:rPr>
              <a:t>费米能</a:t>
            </a:r>
            <a:r>
              <a:rPr kumimoji="1" lang="en-US" altLang="zh-CN" i="1" dirty="0">
                <a:solidFill>
                  <a:srgbClr val="FF0000"/>
                </a:solidFill>
              </a:rPr>
              <a:t>E</a:t>
            </a:r>
            <a:r>
              <a:rPr kumimoji="1" lang="en-US" altLang="zh-CN" i="1" baseline="-25000" dirty="0">
                <a:solidFill>
                  <a:srgbClr val="FF0000"/>
                </a:solidFill>
              </a:rPr>
              <a:t>F</a:t>
            </a:r>
            <a:r>
              <a:rPr lang="zh-CN" altLang="en-US" dirty="0">
                <a:solidFill>
                  <a:srgbClr val="0000FF"/>
                </a:solidFill>
                <a:latin typeface="黑体" panose="02010609060101010101" pitchFamily="49" charset="-122"/>
                <a:ea typeface="黑体" panose="02010609060101010101" pitchFamily="49" charset="-122"/>
              </a:rPr>
              <a:t>定义：基态下最高被充满能级的能量</a:t>
            </a:r>
            <a:endParaRPr lang="zh-CN" altLang="en-US" dirty="0"/>
          </a:p>
        </p:txBody>
      </p:sp>
      <p:sp>
        <p:nvSpPr>
          <p:cNvPr id="4" name="文本框 3"/>
          <p:cNvSpPr txBox="1"/>
          <p:nvPr/>
        </p:nvSpPr>
        <p:spPr>
          <a:xfrm>
            <a:off x="236074" y="215096"/>
            <a:ext cx="487345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一维自由电子气模型：费米能</a:t>
            </a:r>
          </a:p>
        </p:txBody>
      </p:sp>
      <p:graphicFrame>
        <p:nvGraphicFramePr>
          <p:cNvPr id="5" name="Object 33"/>
          <p:cNvGraphicFramePr>
            <a:graphicFrameLocks noChangeAspect="1"/>
          </p:cNvGraphicFramePr>
          <p:nvPr/>
        </p:nvGraphicFramePr>
        <p:xfrm>
          <a:off x="658400" y="3336907"/>
          <a:ext cx="4786313" cy="1127125"/>
        </p:xfrm>
        <a:graphic>
          <a:graphicData uri="http://schemas.openxmlformats.org/presentationml/2006/ole">
            <mc:AlternateContent xmlns:mc="http://schemas.openxmlformats.org/markup-compatibility/2006">
              <mc:Choice xmlns:v="urn:schemas-microsoft-com:vml" Requires="v">
                <p:oleObj spid="_x0000_s16387" name="Equation" r:id="rId3" imgW="1993680" imgH="469800" progId="Equation.DSMT4">
                  <p:embed/>
                </p:oleObj>
              </mc:Choice>
              <mc:Fallback>
                <p:oleObj name="Equation" r:id="rId3" imgW="1993680" imgH="469800" progId="Equation.DSMT4">
                  <p:embed/>
                  <p:pic>
                    <p:nvPicPr>
                      <p:cNvPr id="5" name="Object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400" y="3336907"/>
                        <a:ext cx="4786313" cy="1127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文本框 2"/>
          <p:cNvSpPr txBox="1"/>
          <p:nvPr/>
        </p:nvSpPr>
        <p:spPr>
          <a:xfrm>
            <a:off x="5769031" y="3782305"/>
            <a:ext cx="169579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N/L: </a:t>
            </a:r>
            <a:r>
              <a:rPr lang="zh-CN" altLang="en-US" dirty="0">
                <a:latin typeface="Times New Roman" panose="02020603050405020304" pitchFamily="18" charset="0"/>
                <a:cs typeface="Times New Roman" panose="02020603050405020304" pitchFamily="18" charset="0"/>
              </a:rPr>
              <a:t>电子密度</a:t>
            </a:r>
          </a:p>
        </p:txBody>
      </p:sp>
      <p:sp>
        <p:nvSpPr>
          <p:cNvPr id="6" name="矩形 5"/>
          <p:cNvSpPr/>
          <p:nvPr/>
        </p:nvSpPr>
        <p:spPr>
          <a:xfrm>
            <a:off x="442268" y="1560684"/>
            <a:ext cx="7678582" cy="984885"/>
          </a:xfrm>
          <a:prstGeom prst="rect">
            <a:avLst/>
          </a:prstGeom>
        </p:spPr>
        <p:txBody>
          <a:bodyPr wrap="square">
            <a:spAutoFit/>
          </a:bodyPr>
          <a:lstStyle/>
          <a:p>
            <a:endParaRPr lang="zh-CN" altLang="en-US" sz="1100" dirty="0">
              <a:solidFill>
                <a:srgbClr val="000000"/>
              </a:solidFill>
              <a:latin typeface="黑体" panose="02010609060101010101" pitchFamily="49" charset="-122"/>
              <a:ea typeface="黑体" panose="02010609060101010101" pitchFamily="49" charset="-122"/>
            </a:endParaRPr>
          </a:p>
          <a:p>
            <a:endParaRPr lang="zh-CN" altLang="en-US" sz="1100" dirty="0">
              <a:latin typeface="黑体" panose="02010609060101010101" pitchFamily="49" charset="-122"/>
              <a:ea typeface="黑体" panose="02010609060101010101" pitchFamily="49" charset="-122"/>
            </a:endParaRPr>
          </a:p>
          <a:p>
            <a:pPr marR="2920"/>
            <a:r>
              <a:rPr lang="en-US" altLang="zh-CN" dirty="0">
                <a:solidFill>
                  <a:srgbClr val="0000FF"/>
                </a:solidFill>
                <a:latin typeface="Arial" panose="020B0604020202020204" pitchFamily="34" charset="0"/>
                <a:ea typeface="黑体" panose="02010609060101010101" pitchFamily="49" charset="-122"/>
              </a:rPr>
              <a:t>N</a:t>
            </a:r>
            <a:r>
              <a:rPr lang="zh-CN" altLang="en-US" dirty="0">
                <a:solidFill>
                  <a:srgbClr val="0000FF"/>
                </a:solidFill>
                <a:latin typeface="黑体" panose="02010609060101010101" pitchFamily="49" charset="-122"/>
                <a:ea typeface="黑体" panose="02010609060101010101" pitchFamily="49" charset="-122"/>
              </a:rPr>
              <a:t>个电子放在这条</a:t>
            </a:r>
            <a:r>
              <a:rPr lang="en-US" altLang="zh-CN" dirty="0">
                <a:solidFill>
                  <a:srgbClr val="0000FF"/>
                </a:solidFill>
                <a:latin typeface="Arial" panose="020B0604020202020204" pitchFamily="34" charset="0"/>
                <a:ea typeface="黑体" panose="02010609060101010101" pitchFamily="49" charset="-122"/>
              </a:rPr>
              <a:t>L</a:t>
            </a:r>
            <a:r>
              <a:rPr lang="zh-CN" altLang="en-US" dirty="0">
                <a:solidFill>
                  <a:srgbClr val="0000FF"/>
                </a:solidFill>
                <a:latin typeface="黑体" panose="02010609060101010101" pitchFamily="49" charset="-122"/>
                <a:ea typeface="黑体" panose="02010609060101010101" pitchFamily="49" charset="-122"/>
              </a:rPr>
              <a:t>长的直线上，电子先从底层低能级轨道填充开始，填满低能级轨道后，再逐渐向高能级轨道填充，直至</a:t>
            </a:r>
            <a:r>
              <a:rPr lang="en-US" altLang="zh-CN" dirty="0">
                <a:solidFill>
                  <a:srgbClr val="0000FF"/>
                </a:solidFill>
                <a:latin typeface="Arial" panose="020B0604020202020204" pitchFamily="34" charset="0"/>
                <a:ea typeface="黑体" panose="02010609060101010101" pitchFamily="49" charset="-122"/>
              </a:rPr>
              <a:t>N</a:t>
            </a:r>
            <a:r>
              <a:rPr lang="zh-CN" altLang="en-US" dirty="0">
                <a:solidFill>
                  <a:srgbClr val="0000FF"/>
                </a:solidFill>
                <a:latin typeface="黑体" panose="02010609060101010101" pitchFamily="49" charset="-122"/>
                <a:ea typeface="黑体" panose="02010609060101010101" pitchFamily="49" charset="-122"/>
              </a:rPr>
              <a:t>个电子都找到了轨道</a:t>
            </a:r>
            <a:endParaRPr lang="zh-CN" altLang="en-US" dirty="0"/>
          </a:p>
        </p:txBody>
      </p:sp>
      <p:sp>
        <p:nvSpPr>
          <p:cNvPr id="7" name="文本框 6"/>
          <p:cNvSpPr txBox="1"/>
          <p:nvPr/>
        </p:nvSpPr>
        <p:spPr>
          <a:xfrm>
            <a:off x="814647" y="2651760"/>
            <a:ext cx="394660" cy="369332"/>
          </a:xfrm>
          <a:prstGeom prst="rect">
            <a:avLst/>
          </a:prstGeom>
          <a:noFill/>
        </p:spPr>
        <p:txBody>
          <a:bodyPr wrap="none" rtlCol="0">
            <a:spAutoFit/>
          </a:bodyPr>
          <a:lstStyle/>
          <a:p>
            <a:r>
              <a:rPr lang="en-US" altLang="zh-CN" i="1" dirty="0" err="1">
                <a:latin typeface="Times New Roman" panose="02020603050405020304" pitchFamily="18" charset="0"/>
                <a:cs typeface="Times New Roman" panose="02020603050405020304" pitchFamily="18" charset="0"/>
              </a:rPr>
              <a:t>n</a:t>
            </a:r>
            <a:r>
              <a:rPr lang="en-US" altLang="zh-CN" i="1" baseline="-25000" dirty="0" err="1">
                <a:latin typeface="Times New Roman" panose="02020603050405020304" pitchFamily="18" charset="0"/>
                <a:cs typeface="Times New Roman" panose="02020603050405020304" pitchFamily="18" charset="0"/>
              </a:rPr>
              <a:t>F</a:t>
            </a:r>
            <a:endParaRPr lang="zh-CN" altLang="en-US" i="1" baseline="-250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1134492" y="2712764"/>
            <a:ext cx="3847528"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最高填充轨道的能级量子数，</a:t>
            </a:r>
            <a:r>
              <a:rPr kumimoji="1" lang="en-US" altLang="zh-CN" dirty="0">
                <a:sym typeface="Symbol" pitchFamily="18" charset="2"/>
              </a:rPr>
              <a:t> </a:t>
            </a:r>
            <a:r>
              <a:rPr kumimoji="1" lang="en-US" altLang="zh-CN" dirty="0">
                <a:latin typeface="Times New Roman" panose="02020603050405020304" pitchFamily="18" charset="0"/>
                <a:cs typeface="Times New Roman" panose="02020603050405020304" pitchFamily="18" charset="0"/>
                <a:sym typeface="Symbol" pitchFamily="18" charset="2"/>
              </a:rPr>
              <a:t>2</a:t>
            </a:r>
            <a:r>
              <a:rPr kumimoji="1" lang="en-US" altLang="zh-CN" i="1" dirty="0">
                <a:latin typeface="Times New Roman" panose="02020603050405020304" pitchFamily="18" charset="0"/>
                <a:cs typeface="Times New Roman" panose="02020603050405020304" pitchFamily="18" charset="0"/>
                <a:sym typeface="Symbol" pitchFamily="18" charset="2"/>
              </a:rPr>
              <a:t>n</a:t>
            </a:r>
            <a:r>
              <a:rPr kumimoji="1" lang="en-US" altLang="zh-CN" i="1" baseline="-25000" dirty="0">
                <a:latin typeface="Times New Roman" panose="02020603050405020304" pitchFamily="18" charset="0"/>
                <a:cs typeface="Times New Roman" panose="02020603050405020304" pitchFamily="18" charset="0"/>
                <a:sym typeface="Symbol" pitchFamily="18" charset="2"/>
              </a:rPr>
              <a:t>F</a:t>
            </a:r>
            <a:r>
              <a:rPr kumimoji="1" lang="en-US" altLang="zh-CN" dirty="0">
                <a:latin typeface="Times New Roman" panose="02020603050405020304" pitchFamily="18" charset="0"/>
                <a:cs typeface="Times New Roman" panose="02020603050405020304" pitchFamily="18" charset="0"/>
                <a:sym typeface="Symbol" pitchFamily="18" charset="2"/>
              </a:rPr>
              <a:t>=</a:t>
            </a:r>
            <a:r>
              <a:rPr kumimoji="1" lang="en-US" altLang="zh-CN" i="1" dirty="0">
                <a:latin typeface="Times New Roman" panose="02020603050405020304" pitchFamily="18" charset="0"/>
                <a:cs typeface="Times New Roman" panose="02020603050405020304" pitchFamily="18" charset="0"/>
              </a:rPr>
              <a:t>N</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552937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4545" y="193307"/>
            <a:ext cx="343074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black"/>
                </a:solidFill>
                <a:latin typeface="微软雅黑" panose="020B0503020204020204" pitchFamily="34" charset="-122"/>
                <a:ea typeface="微软雅黑" panose="020B0503020204020204" pitchFamily="34" charset="-122"/>
              </a:rPr>
              <a:t>三</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维自由电子气模型</a:t>
            </a:r>
          </a:p>
        </p:txBody>
      </p:sp>
      <p:sp>
        <p:nvSpPr>
          <p:cNvPr id="3" name="矩形 2"/>
          <p:cNvSpPr/>
          <p:nvPr/>
        </p:nvSpPr>
        <p:spPr>
          <a:xfrm>
            <a:off x="798022" y="782269"/>
            <a:ext cx="4572000" cy="692497"/>
          </a:xfrm>
          <a:prstGeom prst="rect">
            <a:avLst/>
          </a:prstGeom>
        </p:spPr>
        <p:txBody>
          <a:bodyPr>
            <a:spAutoFit/>
          </a:bodyPr>
          <a:lstStyle/>
          <a:p>
            <a:endParaRPr lang="zh-CN" altLang="en-US" sz="1050" dirty="0">
              <a:solidFill>
                <a:srgbClr val="000000"/>
              </a:solidFill>
              <a:latin typeface="黑体" panose="02010609060101010101" pitchFamily="49" charset="-122"/>
              <a:ea typeface="黑体" panose="02010609060101010101" pitchFamily="49" charset="-122"/>
            </a:endParaRPr>
          </a:p>
          <a:p>
            <a:endParaRPr lang="zh-CN" altLang="en-US" sz="1050" dirty="0">
              <a:latin typeface="黑体" panose="02010609060101010101" pitchFamily="49" charset="-122"/>
              <a:ea typeface="黑体" panose="02010609060101010101" pitchFamily="49" charset="-122"/>
            </a:endParaRPr>
          </a:p>
          <a:p>
            <a:pPr marR="41770" algn="ctr"/>
            <a:r>
              <a:rPr lang="zh-CN" altLang="en-US" dirty="0">
                <a:solidFill>
                  <a:srgbClr val="0000FF"/>
                </a:solidFill>
                <a:latin typeface="黑体" panose="02010609060101010101" pitchFamily="49" charset="-122"/>
                <a:ea typeface="黑体" panose="02010609060101010101" pitchFamily="49" charset="-122"/>
              </a:rPr>
              <a:t>三维情况下自由粒子的描述遵守薛定谔方程</a:t>
            </a:r>
            <a:endParaRPr lang="zh-CN" altLang="en-US" dirty="0"/>
          </a:p>
        </p:txBody>
      </p:sp>
      <p:pic>
        <p:nvPicPr>
          <p:cNvPr id="4" name="图片 3"/>
          <p:cNvPicPr>
            <a:picLocks noChangeAspect="1"/>
          </p:cNvPicPr>
          <p:nvPr/>
        </p:nvPicPr>
        <p:blipFill>
          <a:blip r:embed="rId2"/>
          <a:stretch>
            <a:fillRect/>
          </a:stretch>
        </p:blipFill>
        <p:spPr>
          <a:xfrm>
            <a:off x="739436" y="1553186"/>
            <a:ext cx="6077000" cy="1265794"/>
          </a:xfrm>
          <a:prstGeom prst="rect">
            <a:avLst/>
          </a:prstGeom>
        </p:spPr>
      </p:pic>
      <p:sp>
        <p:nvSpPr>
          <p:cNvPr id="5" name="矩形 4"/>
          <p:cNvSpPr/>
          <p:nvPr/>
        </p:nvSpPr>
        <p:spPr>
          <a:xfrm>
            <a:off x="897774" y="2625552"/>
            <a:ext cx="4572000" cy="692497"/>
          </a:xfrm>
          <a:prstGeom prst="rect">
            <a:avLst/>
          </a:prstGeom>
        </p:spPr>
        <p:txBody>
          <a:bodyPr>
            <a:spAutoFit/>
          </a:bodyPr>
          <a:lstStyle/>
          <a:p>
            <a:endParaRPr lang="zh-CN" altLang="en-US" sz="1050" dirty="0">
              <a:solidFill>
                <a:srgbClr val="000000"/>
              </a:solidFill>
              <a:latin typeface="黑体" panose="02010609060101010101" pitchFamily="49" charset="-122"/>
              <a:ea typeface="黑体" panose="02010609060101010101" pitchFamily="49" charset="-122"/>
            </a:endParaRPr>
          </a:p>
          <a:p>
            <a:endParaRPr lang="zh-CN" altLang="en-US" sz="1050" dirty="0">
              <a:latin typeface="黑体" panose="02010609060101010101" pitchFamily="49" charset="-122"/>
              <a:ea typeface="黑体" panose="02010609060101010101" pitchFamily="49" charset="-122"/>
            </a:endParaRPr>
          </a:p>
          <a:p>
            <a:pPr marR="63100"/>
            <a:r>
              <a:rPr lang="zh-CN" altLang="en-US" dirty="0">
                <a:solidFill>
                  <a:srgbClr val="0000FF"/>
                </a:solidFill>
                <a:latin typeface="黑体" panose="02010609060101010101" pitchFamily="49" charset="-122"/>
                <a:ea typeface="黑体" panose="02010609060101010101" pitchFamily="49" charset="-122"/>
              </a:rPr>
              <a:t>考虑在边长</a:t>
            </a:r>
            <a:r>
              <a:rPr lang="en-US" altLang="zh-CN" dirty="0">
                <a:solidFill>
                  <a:srgbClr val="0000FF"/>
                </a:solidFill>
                <a:latin typeface="Arial" panose="020B0604020202020204" pitchFamily="34" charset="0"/>
                <a:ea typeface="黑体" panose="02010609060101010101" pitchFamily="49" charset="-122"/>
              </a:rPr>
              <a:t>L</a:t>
            </a:r>
            <a:r>
              <a:rPr lang="zh-CN" altLang="en-US" dirty="0">
                <a:solidFill>
                  <a:srgbClr val="0000FF"/>
                </a:solidFill>
                <a:latin typeface="黑体" panose="02010609060101010101" pitchFamily="49" charset="-122"/>
                <a:ea typeface="黑体" panose="02010609060101010101" pitchFamily="49" charset="-122"/>
              </a:rPr>
              <a:t>立方体中的电子状态</a:t>
            </a:r>
            <a:endParaRPr lang="zh-CN" altLang="en-US" dirty="0"/>
          </a:p>
        </p:txBody>
      </p:sp>
      <p:sp>
        <p:nvSpPr>
          <p:cNvPr id="6" name="矩形 5"/>
          <p:cNvSpPr/>
          <p:nvPr/>
        </p:nvSpPr>
        <p:spPr>
          <a:xfrm>
            <a:off x="889855" y="3105149"/>
            <a:ext cx="5835139" cy="692497"/>
          </a:xfrm>
          <a:prstGeom prst="rect">
            <a:avLst/>
          </a:prstGeom>
        </p:spPr>
        <p:txBody>
          <a:bodyPr wrap="square">
            <a:spAutoFit/>
          </a:bodyPr>
          <a:lstStyle/>
          <a:p>
            <a:endParaRPr lang="zh-CN" altLang="en-US"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sz="1050" dirty="0">
              <a:latin typeface="Times New Roman" panose="02020603050405020304" pitchFamily="18" charset="0"/>
              <a:ea typeface="黑体" panose="02010609060101010101" pitchFamily="49" charset="-122"/>
              <a:cs typeface="Times New Roman" panose="02020603050405020304" pitchFamily="18" charset="0"/>
            </a:endParaRPr>
          </a:p>
          <a:p>
            <a:pPr marR="41500"/>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要求波函数是</a:t>
            </a:r>
            <a:r>
              <a:rPr lang="en-US" alt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y</a:t>
            </a:r>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z</a:t>
            </a:r>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的周期函数，周期为</a:t>
            </a:r>
            <a:r>
              <a:rPr lang="en-US" alt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L</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739436" y="3917249"/>
            <a:ext cx="7853950" cy="1510961"/>
          </a:xfrm>
          <a:prstGeom prst="rect">
            <a:avLst/>
          </a:prstGeom>
        </p:spPr>
      </p:pic>
      <p:sp>
        <p:nvSpPr>
          <p:cNvPr id="8" name="矩形 7"/>
          <p:cNvSpPr/>
          <p:nvPr/>
        </p:nvSpPr>
        <p:spPr>
          <a:xfrm>
            <a:off x="889855" y="5547813"/>
            <a:ext cx="7447810" cy="530915"/>
          </a:xfrm>
          <a:prstGeom prst="rect">
            <a:avLst/>
          </a:prstGeom>
        </p:spPr>
        <p:txBody>
          <a:bodyPr wrap="square">
            <a:spAutoFit/>
          </a:bodyPr>
          <a:lstStyle/>
          <a:p>
            <a:endParaRPr lang="zh-CN" altLang="en-US" sz="1050" dirty="0">
              <a:solidFill>
                <a:srgbClr val="000000"/>
              </a:solidFill>
              <a:latin typeface="黑体" panose="02010609060101010101" pitchFamily="49" charset="-122"/>
              <a:ea typeface="黑体" panose="02010609060101010101" pitchFamily="49" charset="-122"/>
            </a:endParaRPr>
          </a:p>
          <a:p>
            <a:r>
              <a:rPr lang="en-US" altLang="zh-CN" b="1" i="1" dirty="0">
                <a:solidFill>
                  <a:srgbClr val="0000FF"/>
                </a:solidFill>
                <a:latin typeface="Arial" panose="020B0604020202020204" pitchFamily="34" charset="0"/>
                <a:ea typeface="黑体" panose="02010609060101010101" pitchFamily="49" charset="-122"/>
              </a:rPr>
              <a:t>k</a:t>
            </a:r>
            <a:r>
              <a:rPr lang="zh-CN" altLang="en-US" dirty="0">
                <a:solidFill>
                  <a:srgbClr val="0000FF"/>
                </a:solidFill>
                <a:latin typeface="黑体" panose="02010609060101010101" pitchFamily="49" charset="-122"/>
                <a:ea typeface="黑体" panose="02010609060101010101" pitchFamily="49" charset="-122"/>
              </a:rPr>
              <a:t>的分量是这个问题的量子数；此外，还要考虑自旋方向的量子数</a:t>
            </a:r>
            <a:r>
              <a:rPr lang="en-US" altLang="zh-CN" dirty="0" err="1">
                <a:solidFill>
                  <a:srgbClr val="0000FF"/>
                </a:solidFill>
                <a:latin typeface="Arial" panose="020B0604020202020204" pitchFamily="34" charset="0"/>
                <a:ea typeface="黑体" panose="02010609060101010101" pitchFamily="49" charset="-122"/>
              </a:rPr>
              <a:t>m</a:t>
            </a:r>
            <a:r>
              <a:rPr lang="en-US" altLang="zh-CN" sz="1200" dirty="0" err="1">
                <a:solidFill>
                  <a:srgbClr val="0000FF"/>
                </a:solidFill>
                <a:latin typeface="Arial" panose="020B0604020202020204" pitchFamily="34" charset="0"/>
                <a:ea typeface="黑体" panose="02010609060101010101" pitchFamily="49" charset="-122"/>
              </a:rPr>
              <a:t>s</a:t>
            </a:r>
            <a:endParaRPr lang="en-US" altLang="zh-CN" sz="1200" dirty="0">
              <a:solidFill>
                <a:srgbClr val="0000FF"/>
              </a:solidFill>
              <a:latin typeface="Arial" panose="020B0604020202020204" pitchFamily="34" charset="0"/>
              <a:ea typeface="黑体" panose="02010609060101010101" pitchFamily="49" charset="-122"/>
            </a:endParaRPr>
          </a:p>
        </p:txBody>
      </p:sp>
      <p:cxnSp>
        <p:nvCxnSpPr>
          <p:cNvPr id="10" name="直接箭头连接符 9">
            <a:extLst>
              <a:ext uri="{FF2B5EF4-FFF2-40B4-BE49-F238E27FC236}">
                <a16:creationId xmlns:a16="http://schemas.microsoft.com/office/drawing/2014/main" id="{94797708-3489-4BA2-8247-ECB1A2AE46FC}"/>
              </a:ext>
            </a:extLst>
          </p:cNvPr>
          <p:cNvCxnSpPr>
            <a:cxnSpLocks/>
          </p:cNvCxnSpPr>
          <p:nvPr/>
        </p:nvCxnSpPr>
        <p:spPr>
          <a:xfrm>
            <a:off x="7187381" y="3100938"/>
            <a:ext cx="1406005" cy="9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12C87968-70B0-4E2F-BD1F-F458CC84980A}"/>
              </a:ext>
            </a:extLst>
          </p:cNvPr>
          <p:cNvCxnSpPr>
            <a:cxnSpLocks/>
          </p:cNvCxnSpPr>
          <p:nvPr/>
        </p:nvCxnSpPr>
        <p:spPr>
          <a:xfrm flipH="1" flipV="1">
            <a:off x="7187381" y="1553186"/>
            <a:ext cx="1" cy="1551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4D6CA257-1704-4214-A2A3-2EB0E832490D}"/>
              </a:ext>
            </a:extLst>
          </p:cNvPr>
          <p:cNvCxnSpPr>
            <a:cxnSpLocks/>
          </p:cNvCxnSpPr>
          <p:nvPr/>
        </p:nvCxnSpPr>
        <p:spPr>
          <a:xfrm flipV="1">
            <a:off x="7187381" y="2186083"/>
            <a:ext cx="737419" cy="928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6323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9859" y="220269"/>
            <a:ext cx="343074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black"/>
                </a:solidFill>
                <a:latin typeface="微软雅黑" panose="020B0503020204020204" pitchFamily="34" charset="-122"/>
                <a:ea typeface="微软雅黑" panose="020B0503020204020204" pitchFamily="34" charset="-122"/>
              </a:rPr>
              <a:t>三</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维自由电子气模型</a:t>
            </a:r>
          </a:p>
        </p:txBody>
      </p:sp>
      <p:graphicFrame>
        <p:nvGraphicFramePr>
          <p:cNvPr id="3" name="Object 52"/>
          <p:cNvGraphicFramePr>
            <a:graphicFrameLocks noChangeAspect="1"/>
          </p:cNvGraphicFramePr>
          <p:nvPr>
            <p:extLst>
              <p:ext uri="{D42A27DB-BD31-4B8C-83A1-F6EECF244321}">
                <p14:modId xmlns:p14="http://schemas.microsoft.com/office/powerpoint/2010/main" val="191489939"/>
              </p:ext>
            </p:extLst>
          </p:nvPr>
        </p:nvGraphicFramePr>
        <p:xfrm>
          <a:off x="611361" y="1075115"/>
          <a:ext cx="1693862" cy="782638"/>
        </p:xfrm>
        <a:graphic>
          <a:graphicData uri="http://schemas.openxmlformats.org/presentationml/2006/ole">
            <mc:AlternateContent xmlns:mc="http://schemas.openxmlformats.org/markup-compatibility/2006">
              <mc:Choice xmlns:v="urn:schemas-microsoft-com:vml" Requires="v">
                <p:oleObj spid="_x0000_s17414" name="Equation" r:id="rId3" imgW="850680" imgH="393480" progId="Equation.DSMT4">
                  <p:embed/>
                </p:oleObj>
              </mc:Choice>
              <mc:Fallback>
                <p:oleObj name="Equation" r:id="rId3" imgW="850680" imgH="393480" progId="Equation.DSMT4">
                  <p:embed/>
                  <p:pic>
                    <p:nvPicPr>
                      <p:cNvPr id="224308" name="Object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361" y="1075115"/>
                        <a:ext cx="1693862" cy="782638"/>
                      </a:xfrm>
                      <a:prstGeom prst="rect">
                        <a:avLst/>
                      </a:prstGeom>
                      <a:solidFill>
                        <a:schemeClr val="bg1"/>
                      </a:solidFill>
                      <a:ln>
                        <a:solidFill>
                          <a:schemeClr val="bg1"/>
                        </a:solidFill>
                      </a:ln>
                    </p:spPr>
                  </p:pic>
                </p:oleObj>
              </mc:Fallback>
            </mc:AlternateContent>
          </a:graphicData>
        </a:graphic>
      </p:graphicFrame>
      <mc:AlternateContent xmlns:mc="http://schemas.openxmlformats.org/markup-compatibility/2006" xmlns:a14="http://schemas.microsoft.com/office/drawing/2010/main">
        <mc:Choice Requires="a14">
          <p:sp>
            <p:nvSpPr>
              <p:cNvPr id="4" name="文本框 3"/>
              <p:cNvSpPr txBox="1"/>
              <p:nvPr/>
            </p:nvSpPr>
            <p:spPr>
              <a:xfrm>
                <a:off x="2305223" y="1207324"/>
                <a:ext cx="2304413" cy="518219"/>
              </a:xfrm>
              <a:prstGeom prst="rect">
                <a:avLst/>
              </a:prstGeom>
              <a:noFill/>
            </p:spPr>
            <p:txBody>
              <a:bodyPr wrap="none" lIns="0" tIns="0" rIns="0" bIns="0" rtlCol="0">
                <a:spAutoFit/>
              </a:bodyPr>
              <a:lstStyle/>
              <a:p>
                <a14:m>
                  <m:oMath xmlns:m="http://schemas.openxmlformats.org/officeDocument/2006/math">
                    <m:r>
                      <a:rPr lang="en-US" altLang="zh-CN" sz="2000" i="1" smtClean="0">
                        <a:latin typeface="Cambria Math" panose="02040503050406030204" pitchFamily="18" charset="0"/>
                      </a:rPr>
                      <m:t>=</m:t>
                    </m:r>
                    <m:f>
                      <m:fPr>
                        <m:ctrlPr>
                          <a:rPr lang="en-US" altLang="zh-CN" sz="2000" i="1" smtClean="0">
                            <a:latin typeface="Cambria Math" panose="02040503050406030204" pitchFamily="18" charset="0"/>
                          </a:rPr>
                        </m:ctrlPr>
                      </m:fPr>
                      <m:num>
                        <m:sSup>
                          <m:sSupPr>
                            <m:ctrlPr>
                              <a:rPr lang="en-US" altLang="zh-CN" sz="2000" i="1" smtClean="0">
                                <a:latin typeface="Cambria Math" panose="02040503050406030204" pitchFamily="18" charset="0"/>
                                <a:ea typeface="Cambria Math" panose="02040503050406030204" pitchFamily="18" charset="0"/>
                              </a:rPr>
                            </m:ctrlPr>
                          </m:sSupPr>
                          <m:e>
                            <m:r>
                              <a:rPr lang="en-US" altLang="zh-CN" sz="2000" i="1" smtClean="0">
                                <a:latin typeface="Cambria Math" panose="02040503050406030204" pitchFamily="18" charset="0"/>
                                <a:ea typeface="Cambria Math" panose="02040503050406030204" pitchFamily="18" charset="0"/>
                              </a:rPr>
                              <m:t>ℏ</m:t>
                            </m:r>
                          </m:e>
                          <m:sup>
                            <m:r>
                              <a:rPr lang="en-US" altLang="zh-CN" sz="2000" b="0" i="1" smtClean="0">
                                <a:latin typeface="Cambria Math" panose="02040503050406030204" pitchFamily="18" charset="0"/>
                                <a:ea typeface="Cambria Math" panose="02040503050406030204" pitchFamily="18" charset="0"/>
                              </a:rPr>
                              <m:t>2</m:t>
                            </m:r>
                          </m:sup>
                        </m:sSup>
                      </m:num>
                      <m:den>
                        <m:r>
                          <a:rPr lang="en-US" altLang="zh-CN" sz="2000" b="0" i="1" smtClean="0">
                            <a:latin typeface="Cambria Math" panose="02040503050406030204" pitchFamily="18" charset="0"/>
                          </a:rPr>
                          <m:t>2</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𝑚</m:t>
                            </m:r>
                          </m:e>
                          <m:sub>
                            <m:r>
                              <a:rPr lang="en-US" altLang="zh-CN" sz="2000" b="0" i="1" smtClean="0">
                                <a:latin typeface="Cambria Math" panose="02040503050406030204" pitchFamily="18" charset="0"/>
                              </a:rPr>
                              <m:t>𝑒</m:t>
                            </m:r>
                          </m:sub>
                        </m:sSub>
                      </m:den>
                    </m:f>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𝑥</m:t>
                        </m:r>
                      </m:sub>
                      <m:sup>
                        <m:r>
                          <a:rPr lang="en-US" altLang="zh-CN" sz="2000" b="0" i="1" smtClean="0">
                            <a:latin typeface="Cambria Math" panose="02040503050406030204" pitchFamily="18" charset="0"/>
                          </a:rPr>
                          <m:t>2</m:t>
                        </m:r>
                      </m:sup>
                    </m:sSubSup>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𝑦</m:t>
                        </m:r>
                      </m:sub>
                      <m:sup>
                        <m:r>
                          <a:rPr lang="en-US" altLang="zh-CN" sz="2000" b="0" i="1" smtClean="0">
                            <a:latin typeface="Cambria Math" panose="02040503050406030204" pitchFamily="18" charset="0"/>
                          </a:rPr>
                          <m:t>2</m:t>
                        </m:r>
                      </m:sup>
                    </m:sSubSup>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𝑧</m:t>
                        </m:r>
                      </m:sub>
                      <m:sup>
                        <m:r>
                          <a:rPr lang="en-US" altLang="zh-CN" sz="2000" b="0" i="1" smtClean="0">
                            <a:latin typeface="Cambria Math" panose="02040503050406030204" pitchFamily="18" charset="0"/>
                          </a:rPr>
                          <m:t>2</m:t>
                        </m:r>
                      </m:sup>
                    </m:sSubSup>
                  </m:oMath>
                </a14:m>
                <a:r>
                  <a:rPr lang="en-US" altLang="zh-CN" sz="2000" dirty="0"/>
                  <a:t>)</a:t>
                </a:r>
                <a:endParaRPr lang="zh-CN" altLang="en-US" sz="2000" dirty="0"/>
              </a:p>
            </p:txBody>
          </p:sp>
        </mc:Choice>
        <mc:Fallback xmlns="">
          <p:sp>
            <p:nvSpPr>
              <p:cNvPr id="4" name="文本框 3"/>
              <p:cNvSpPr txBox="1">
                <a:spLocks noRot="1" noChangeAspect="1" noMove="1" noResize="1" noEditPoints="1" noAdjustHandles="1" noChangeArrowheads="1" noChangeShapeType="1" noTextEdit="1"/>
              </p:cNvSpPr>
              <p:nvPr/>
            </p:nvSpPr>
            <p:spPr>
              <a:xfrm>
                <a:off x="2305223" y="1207324"/>
                <a:ext cx="2304413" cy="518219"/>
              </a:xfrm>
              <a:prstGeom prst="rect">
                <a:avLst/>
              </a:prstGeom>
              <a:blipFill>
                <a:blip r:embed="rId5"/>
                <a:stretch>
                  <a:fillRect r="-6085" b="-10588"/>
                </a:stretch>
              </a:blipFill>
            </p:spPr>
            <p:txBody>
              <a:bodyPr/>
              <a:lstStyle/>
              <a:p>
                <a:r>
                  <a:rPr lang="zh-CN" altLang="en-US">
                    <a:noFill/>
                  </a:rPr>
                  <a:t> </a:t>
                </a:r>
              </a:p>
            </p:txBody>
          </p:sp>
        </mc:Fallback>
      </mc:AlternateContent>
      <p:pic>
        <p:nvPicPr>
          <p:cNvPr id="5" name="图片 4"/>
          <p:cNvPicPr>
            <a:picLocks noChangeAspect="1"/>
          </p:cNvPicPr>
          <p:nvPr/>
        </p:nvPicPr>
        <p:blipFill>
          <a:blip r:embed="rId6"/>
          <a:stretch>
            <a:fillRect/>
          </a:stretch>
        </p:blipFill>
        <p:spPr>
          <a:xfrm>
            <a:off x="5068382" y="1229810"/>
            <a:ext cx="3130350" cy="495733"/>
          </a:xfrm>
          <a:prstGeom prst="rect">
            <a:avLst/>
          </a:prstGeom>
        </p:spPr>
      </p:pic>
      <p:pic>
        <p:nvPicPr>
          <p:cNvPr id="6" name="Picture 7" descr="Image118"/>
          <p:cNvPicPr>
            <a:picLocks noChangeAspect="1" noChangeArrowheads="1"/>
          </p:cNvPicPr>
          <p:nvPr/>
        </p:nvPicPr>
        <p:blipFill>
          <a:blip r:embed="rId7" cstate="print"/>
          <a:srcRect/>
          <a:stretch>
            <a:fillRect/>
          </a:stretch>
        </p:blipFill>
        <p:spPr bwMode="auto">
          <a:xfrm>
            <a:off x="4831860" y="1857753"/>
            <a:ext cx="4103687" cy="3817938"/>
          </a:xfrm>
          <a:prstGeom prst="rect">
            <a:avLst/>
          </a:prstGeom>
          <a:noFill/>
        </p:spPr>
      </p:pic>
      <p:sp>
        <p:nvSpPr>
          <p:cNvPr id="7" name="矩形 6"/>
          <p:cNvSpPr/>
          <p:nvPr/>
        </p:nvSpPr>
        <p:spPr>
          <a:xfrm>
            <a:off x="259860" y="1798060"/>
            <a:ext cx="4572000" cy="969496"/>
          </a:xfrm>
          <a:prstGeom prst="rect">
            <a:avLst/>
          </a:prstGeom>
        </p:spPr>
        <p:txBody>
          <a:bodyPr>
            <a:spAutoFit/>
          </a:bodyPr>
          <a:lstStyle/>
          <a:p>
            <a:endParaRPr lang="zh-CN" altLang="en-US" sz="1050" b="1" dirty="0">
              <a:solidFill>
                <a:srgbClr val="000000"/>
              </a:solidFill>
              <a:latin typeface="黑体" panose="02010609060101010101" pitchFamily="49" charset="-122"/>
              <a:ea typeface="黑体" panose="02010609060101010101" pitchFamily="49" charset="-122"/>
            </a:endParaRPr>
          </a:p>
          <a:p>
            <a:endParaRPr lang="zh-CN" altLang="en-US" sz="1050" b="1" dirty="0">
              <a:latin typeface="黑体" panose="02010609060101010101" pitchFamily="49" charset="-122"/>
              <a:ea typeface="黑体" panose="02010609060101010101" pitchFamily="49" charset="-122"/>
            </a:endParaRPr>
          </a:p>
          <a:p>
            <a:r>
              <a:rPr lang="zh-CN" altLang="en-US" sz="1050" b="1" dirty="0">
                <a:latin typeface="黑体" panose="02010609060101010101" pitchFamily="49" charset="-122"/>
                <a:ea typeface="黑体" panose="02010609060101010101" pitchFamily="49" charset="-122"/>
              </a:rPr>
              <a:t> </a:t>
            </a:r>
            <a:r>
              <a:rPr lang="zh-CN" altLang="en-US" b="1" dirty="0">
                <a:solidFill>
                  <a:srgbClr val="0000FF"/>
                </a:solidFill>
                <a:latin typeface="黑体" panose="02010609060101010101" pitchFamily="49" charset="-122"/>
                <a:ea typeface="黑体" panose="02010609060101010101" pitchFamily="49" charset="-122"/>
              </a:rPr>
              <a:t>三维情况下</a:t>
            </a:r>
            <a:r>
              <a:rPr lang="en-US" altLang="zh-CN" b="1" dirty="0">
                <a:solidFill>
                  <a:srgbClr val="0000FF"/>
                </a:solidFill>
                <a:latin typeface="Arial" panose="020B0604020202020204" pitchFamily="34" charset="0"/>
                <a:ea typeface="黑体" panose="02010609060101010101" pitchFamily="49" charset="-122"/>
              </a:rPr>
              <a:t>N</a:t>
            </a:r>
            <a:r>
              <a:rPr lang="zh-CN" altLang="en-US" b="1" dirty="0">
                <a:solidFill>
                  <a:srgbClr val="0000FF"/>
                </a:solidFill>
                <a:latin typeface="黑体" panose="02010609060101010101" pitchFamily="49" charset="-122"/>
                <a:ea typeface="黑体" panose="02010609060101010101" pitchFamily="49" charset="-122"/>
              </a:rPr>
              <a:t>个电子处在基态时，每个被占据轨道可以表示为</a:t>
            </a:r>
            <a:r>
              <a:rPr lang="en-US" altLang="zh-CN" b="1" i="1" dirty="0">
                <a:solidFill>
                  <a:srgbClr val="0000FF"/>
                </a:solidFill>
                <a:latin typeface="Arial" panose="020B0604020202020204" pitchFamily="34" charset="0"/>
                <a:ea typeface="黑体" panose="02010609060101010101" pitchFamily="49" charset="-122"/>
              </a:rPr>
              <a:t>k</a:t>
            </a:r>
            <a:r>
              <a:rPr lang="zh-CN" altLang="en-US" b="1" dirty="0">
                <a:solidFill>
                  <a:srgbClr val="0000FF"/>
                </a:solidFill>
                <a:latin typeface="黑体" panose="02010609060101010101" pitchFamily="49" charset="-122"/>
                <a:ea typeface="黑体" panose="02010609060101010101" pitchFamily="49" charset="-122"/>
              </a:rPr>
              <a:t>空间中一个球内的点</a:t>
            </a:r>
          </a:p>
        </p:txBody>
      </p:sp>
      <p:sp>
        <p:nvSpPr>
          <p:cNvPr id="8" name="矩形 7"/>
          <p:cNvSpPr/>
          <p:nvPr/>
        </p:nvSpPr>
        <p:spPr>
          <a:xfrm>
            <a:off x="259859" y="2521005"/>
            <a:ext cx="4572000" cy="969496"/>
          </a:xfrm>
          <a:prstGeom prst="rect">
            <a:avLst/>
          </a:prstGeom>
        </p:spPr>
        <p:txBody>
          <a:bodyPr>
            <a:spAutoFit/>
          </a:bodyPr>
          <a:lstStyle/>
          <a:p>
            <a:endParaRPr lang="zh-CN" altLang="en-US" sz="1050" dirty="0">
              <a:solidFill>
                <a:srgbClr val="000000"/>
              </a:solidFill>
              <a:latin typeface="黑体" panose="02010609060101010101" pitchFamily="49" charset="-122"/>
              <a:ea typeface="黑体" panose="02010609060101010101" pitchFamily="49" charset="-122"/>
            </a:endParaRPr>
          </a:p>
          <a:p>
            <a:endParaRPr lang="zh-CN" altLang="en-US" sz="1050" dirty="0">
              <a:latin typeface="黑体" panose="02010609060101010101" pitchFamily="49" charset="-122"/>
              <a:ea typeface="黑体" panose="02010609060101010101" pitchFamily="49" charset="-122"/>
            </a:endParaRPr>
          </a:p>
          <a:p>
            <a:r>
              <a:rPr lang="zh-CN" altLang="en-US" sz="1050" dirty="0">
                <a:latin typeface="黑体" panose="02010609060101010101" pitchFamily="49" charset="-122"/>
                <a:ea typeface="黑体" panose="02010609060101010101" pitchFamily="49" charset="-122"/>
              </a:rPr>
              <a:t> </a:t>
            </a:r>
            <a:r>
              <a:rPr lang="zh-CN" altLang="en-US" dirty="0">
                <a:solidFill>
                  <a:srgbClr val="0000FF"/>
                </a:solidFill>
                <a:latin typeface="黑体" panose="02010609060101010101" pitchFamily="49" charset="-122"/>
                <a:ea typeface="黑体" panose="02010609060101010101" pitchFamily="49" charset="-122"/>
              </a:rPr>
              <a:t>球面的能量为费米能，费米面上波矢的大小是</a:t>
            </a:r>
            <a:r>
              <a:rPr lang="en-US" altLang="zh-CN" dirty="0" err="1">
                <a:solidFill>
                  <a:srgbClr val="0000FF"/>
                </a:solidFill>
                <a:latin typeface="Arial" panose="020B0604020202020204" pitchFamily="34" charset="0"/>
                <a:ea typeface="黑体" panose="02010609060101010101" pitchFamily="49" charset="-122"/>
              </a:rPr>
              <a:t>k</a:t>
            </a:r>
            <a:r>
              <a:rPr lang="en-US" altLang="zh-CN" sz="1200" dirty="0" err="1">
                <a:solidFill>
                  <a:srgbClr val="0000FF"/>
                </a:solidFill>
                <a:latin typeface="Arial" panose="020B0604020202020204" pitchFamily="34" charset="0"/>
                <a:ea typeface="黑体" panose="02010609060101010101" pitchFamily="49" charset="-122"/>
              </a:rPr>
              <a:t>F</a:t>
            </a:r>
            <a:endParaRPr lang="en-US" altLang="zh-CN" sz="1200" dirty="0">
              <a:solidFill>
                <a:srgbClr val="0000FF"/>
              </a:solidFill>
              <a:latin typeface="Arial" panose="020B0604020202020204" pitchFamily="34" charset="0"/>
              <a:ea typeface="黑体" panose="02010609060101010101" pitchFamily="49" charset="-122"/>
            </a:endParaRPr>
          </a:p>
        </p:txBody>
      </p:sp>
      <p:sp>
        <p:nvSpPr>
          <p:cNvPr id="9" name="矩形 8"/>
          <p:cNvSpPr/>
          <p:nvPr/>
        </p:nvSpPr>
        <p:spPr>
          <a:xfrm>
            <a:off x="2044931" y="1466433"/>
            <a:ext cx="83127" cy="190835"/>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59859" y="3326590"/>
            <a:ext cx="4572000" cy="1523494"/>
          </a:xfrm>
          <a:prstGeom prst="rect">
            <a:avLst/>
          </a:prstGeom>
        </p:spPr>
        <p:txBody>
          <a:bodyPr>
            <a:spAutoFit/>
          </a:bodyPr>
          <a:lstStyle/>
          <a:p>
            <a:endParaRPr lang="zh-CN" altLang="en-US"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sz="105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105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波矢分量</a:t>
            </a:r>
            <a:r>
              <a:rPr lang="en-US" altLang="zh-CN"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k</a:t>
            </a:r>
            <a:r>
              <a:rPr lang="en-US" altLang="zh-CN" sz="12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k</a:t>
            </a:r>
            <a:r>
              <a:rPr lang="en-US" altLang="zh-CN" sz="12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y</a:t>
            </a:r>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k</a:t>
            </a:r>
            <a:r>
              <a:rPr lang="en-US" altLang="zh-CN" sz="12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z</a:t>
            </a:r>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量子化的结果是：</a:t>
            </a:r>
            <a:r>
              <a:rPr lang="en-US" altLang="zh-CN" b="1" i="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k</a:t>
            </a:r>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空间中的每个最小允许体积元是</a:t>
            </a:r>
            <a:r>
              <a:rPr lang="en-US" alt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(2π/L)</a:t>
            </a:r>
            <a:r>
              <a:rPr lang="en-US" altLang="zh-CN" sz="12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，即这个体积中只存在一个允许波矢（电子态），由一组三重量子数</a:t>
            </a:r>
            <a:r>
              <a:rPr lang="en-US" altLang="zh-CN"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k</a:t>
            </a:r>
            <a:r>
              <a:rPr lang="en-US" altLang="zh-CN" sz="12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k</a:t>
            </a:r>
            <a:r>
              <a:rPr lang="en-US" altLang="zh-CN" sz="12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y</a:t>
            </a:r>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k</a:t>
            </a:r>
            <a:r>
              <a:rPr lang="en-US" altLang="zh-CN" sz="1200" dirty="0" err="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z</a:t>
            </a:r>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决定</a:t>
            </a:r>
          </a:p>
        </p:txBody>
      </p:sp>
      <p:graphicFrame>
        <p:nvGraphicFramePr>
          <p:cNvPr id="11" name="Object 53"/>
          <p:cNvGraphicFramePr>
            <a:graphicFrameLocks noChangeAspect="1"/>
          </p:cNvGraphicFramePr>
          <p:nvPr>
            <p:extLst>
              <p:ext uri="{D42A27DB-BD31-4B8C-83A1-F6EECF244321}">
                <p14:modId xmlns:p14="http://schemas.microsoft.com/office/powerpoint/2010/main" val="3918435248"/>
              </p:ext>
            </p:extLst>
          </p:nvPr>
        </p:nvGraphicFramePr>
        <p:xfrm>
          <a:off x="430054" y="5372827"/>
          <a:ext cx="3138487" cy="817562"/>
        </p:xfrm>
        <a:graphic>
          <a:graphicData uri="http://schemas.openxmlformats.org/presentationml/2006/ole">
            <mc:AlternateContent xmlns:mc="http://schemas.openxmlformats.org/markup-compatibility/2006">
              <mc:Choice xmlns:v="urn:schemas-microsoft-com:vml" Requires="v">
                <p:oleObj spid="_x0000_s17415" name="Equation" r:id="rId8" imgW="1701720" imgH="444240" progId="Equation.DSMT4">
                  <p:embed/>
                </p:oleObj>
              </mc:Choice>
              <mc:Fallback>
                <p:oleObj name="Equation" r:id="rId8" imgW="1701720" imgH="444240" progId="Equation.DSMT4">
                  <p:embed/>
                  <p:pic>
                    <p:nvPicPr>
                      <p:cNvPr id="224309" name="Object 5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0054" y="5372827"/>
                        <a:ext cx="3138487" cy="817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55"/>
          <p:cNvGraphicFramePr>
            <a:graphicFrameLocks noChangeAspect="1"/>
          </p:cNvGraphicFramePr>
          <p:nvPr>
            <p:extLst>
              <p:ext uri="{D42A27DB-BD31-4B8C-83A1-F6EECF244321}">
                <p14:modId xmlns:p14="http://schemas.microsoft.com/office/powerpoint/2010/main" val="2253211955"/>
              </p:ext>
            </p:extLst>
          </p:nvPr>
        </p:nvGraphicFramePr>
        <p:xfrm>
          <a:off x="2758915" y="5920219"/>
          <a:ext cx="3317875" cy="771525"/>
        </p:xfrm>
        <a:graphic>
          <a:graphicData uri="http://schemas.openxmlformats.org/presentationml/2006/ole">
            <mc:AlternateContent xmlns:mc="http://schemas.openxmlformats.org/markup-compatibility/2006">
              <mc:Choice xmlns:v="urn:schemas-microsoft-com:vml" Requires="v">
                <p:oleObj spid="_x0000_s17416" name="Equation" r:id="rId10" imgW="1688760" imgH="393480" progId="Equation.DSMT4">
                  <p:embed/>
                </p:oleObj>
              </mc:Choice>
              <mc:Fallback>
                <p:oleObj name="Equation" r:id="rId10" imgW="1688760" imgH="393480" progId="Equation.DSMT4">
                  <p:embed/>
                  <p:pic>
                    <p:nvPicPr>
                      <p:cNvPr id="224311" name="Object 5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8915" y="5920219"/>
                        <a:ext cx="3317875"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56"/>
          <p:cNvGraphicFramePr>
            <a:graphicFrameLocks noChangeAspect="1"/>
          </p:cNvGraphicFramePr>
          <p:nvPr>
            <p:extLst>
              <p:ext uri="{D42A27DB-BD31-4B8C-83A1-F6EECF244321}">
                <p14:modId xmlns:p14="http://schemas.microsoft.com/office/powerpoint/2010/main" val="284232461"/>
              </p:ext>
            </p:extLst>
          </p:nvPr>
        </p:nvGraphicFramePr>
        <p:xfrm>
          <a:off x="6496461" y="5807901"/>
          <a:ext cx="849312" cy="769938"/>
        </p:xfrm>
        <a:graphic>
          <a:graphicData uri="http://schemas.openxmlformats.org/presentationml/2006/ole">
            <mc:AlternateContent xmlns:mc="http://schemas.openxmlformats.org/markup-compatibility/2006">
              <mc:Choice xmlns:v="urn:schemas-microsoft-com:vml" Requires="v">
                <p:oleObj spid="_x0000_s17417" name="Equation" r:id="rId12" imgW="431640" imgH="393480" progId="Equation.DSMT4">
                  <p:embed/>
                </p:oleObj>
              </mc:Choice>
              <mc:Fallback>
                <p:oleObj name="Equation" r:id="rId12" imgW="431640" imgH="393480" progId="Equation.DSMT4">
                  <p:embed/>
                  <p:pic>
                    <p:nvPicPr>
                      <p:cNvPr id="224312" name="Object 5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96461" y="5807901"/>
                        <a:ext cx="849312" cy="769938"/>
                      </a:xfrm>
                      <a:prstGeom prst="rect">
                        <a:avLst/>
                      </a:prstGeom>
                      <a:solidFill>
                        <a:schemeClr val="bg2">
                          <a:alpha val="50000"/>
                        </a:schemeClr>
                      </a:solidFill>
                    </p:spPr>
                  </p:pic>
                </p:oleObj>
              </mc:Fallback>
            </mc:AlternateContent>
          </a:graphicData>
        </a:graphic>
      </p:graphicFrame>
      <p:sp>
        <p:nvSpPr>
          <p:cNvPr id="14" name="矩形 13"/>
          <p:cNvSpPr/>
          <p:nvPr/>
        </p:nvSpPr>
        <p:spPr>
          <a:xfrm>
            <a:off x="259859" y="4841912"/>
            <a:ext cx="4572000" cy="530915"/>
          </a:xfrm>
          <a:prstGeom prst="rect">
            <a:avLst/>
          </a:prstGeom>
        </p:spPr>
        <p:txBody>
          <a:bodyPr>
            <a:spAutoFit/>
          </a:bodyPr>
          <a:lstStyle/>
          <a:p>
            <a:endParaRPr lang="zh-CN" altLang="en-US" sz="1050" dirty="0">
              <a:solidFill>
                <a:srgbClr val="000000"/>
              </a:solidFill>
              <a:latin typeface="黑体" panose="02010609060101010101" pitchFamily="49" charset="-122"/>
              <a:ea typeface="黑体" panose="02010609060101010101" pitchFamily="49" charset="-122"/>
            </a:endParaRPr>
          </a:p>
          <a:p>
            <a:r>
              <a:rPr lang="zh-CN" altLang="en-US" dirty="0">
                <a:solidFill>
                  <a:srgbClr val="0000FF"/>
                </a:solidFill>
                <a:latin typeface="黑体" panose="02010609060101010101" pitchFamily="49" charset="-122"/>
                <a:ea typeface="黑体" panose="02010609060101010101" pitchFamily="49" charset="-122"/>
              </a:rPr>
              <a:t>在费米球内，存在的电子（轨道）总数是</a:t>
            </a:r>
          </a:p>
        </p:txBody>
      </p:sp>
      <p:sp>
        <p:nvSpPr>
          <p:cNvPr id="15" name="文本框 14">
            <a:extLst>
              <a:ext uri="{FF2B5EF4-FFF2-40B4-BE49-F238E27FC236}">
                <a16:creationId xmlns:a16="http://schemas.microsoft.com/office/drawing/2014/main" id="{18D73F96-B6D3-49CC-94A3-BAE49018AEAE}"/>
              </a:ext>
            </a:extLst>
          </p:cNvPr>
          <p:cNvSpPr txBox="1"/>
          <p:nvPr/>
        </p:nvSpPr>
        <p:spPr>
          <a:xfrm>
            <a:off x="7345773" y="6008204"/>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电子密度</a:t>
            </a:r>
          </a:p>
        </p:txBody>
      </p:sp>
    </p:spTree>
    <p:extLst>
      <p:ext uri="{BB962C8B-B14F-4D97-AF65-F5344CB8AC3E}">
        <p14:creationId xmlns:p14="http://schemas.microsoft.com/office/powerpoint/2010/main" val="519843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2501" y="217049"/>
            <a:ext cx="1266693" cy="523220"/>
          </a:xfrm>
          <a:prstGeom prst="rect">
            <a:avLst/>
          </a:prstGeom>
        </p:spPr>
        <p:txBody>
          <a:bodyPr wrap="none">
            <a:spAutoFit/>
          </a:bodyPr>
          <a:lstStyle/>
          <a:p>
            <a:r>
              <a:rPr lang="zh-CN" altLang="en-US" sz="2800" b="1" dirty="0">
                <a:solidFill>
                  <a:prstClr val="black"/>
                </a:solidFill>
                <a:latin typeface="微软雅黑" panose="020B0503020204020204" pitchFamily="34" charset="-122"/>
                <a:ea typeface="微软雅黑" panose="020B0503020204020204" pitchFamily="34" charset="-122"/>
              </a:rPr>
              <a:t>能带论</a:t>
            </a:r>
          </a:p>
        </p:txBody>
      </p:sp>
      <p:sp>
        <p:nvSpPr>
          <p:cNvPr id="3" name="矩形 2"/>
          <p:cNvSpPr/>
          <p:nvPr/>
        </p:nvSpPr>
        <p:spPr>
          <a:xfrm>
            <a:off x="382385" y="1612775"/>
            <a:ext cx="8384110" cy="2862322"/>
          </a:xfrm>
          <a:prstGeom prst="rect">
            <a:avLst/>
          </a:prstGeom>
        </p:spPr>
        <p:txBody>
          <a:bodyPr wrap="square">
            <a:spAutoFit/>
          </a:bodyPr>
          <a:lstStyle/>
          <a:p>
            <a:r>
              <a:rPr lang="zh-CN" altLang="en-US" sz="2000" b="1" dirty="0">
                <a:latin typeface="黑体" panose="02010609060101010101" pitchFamily="49" charset="-122"/>
                <a:ea typeface="黑体" panose="02010609060101010101" pitchFamily="49" charset="-122"/>
              </a:rPr>
              <a:t>金属的自由电子模型是我们对金属的热容、热导率、电导率等有了很好的了解，但是对于其他的大问题，这个模型就无能为力了：例如金属、半金属、半导体和绝缘体之间的区别，正值霍尔系数的出现，以及许多细致的输运性质。</a:t>
            </a:r>
            <a:endParaRPr lang="en-US" altLang="zh-CN" sz="2000" b="1" dirty="0">
              <a:latin typeface="黑体" panose="02010609060101010101" pitchFamily="49" charset="-122"/>
              <a:ea typeface="黑体" panose="02010609060101010101" pitchFamily="49" charset="-122"/>
            </a:endParaRPr>
          </a:p>
          <a:p>
            <a:endParaRPr lang="zh-CN" altLang="en-US" sz="2000" b="1" dirty="0">
              <a:latin typeface="黑体" panose="02010609060101010101" pitchFamily="49" charset="-122"/>
              <a:ea typeface="黑体" panose="02010609060101010101" pitchFamily="49" charset="-122"/>
            </a:endParaRPr>
          </a:p>
          <a:p>
            <a:r>
              <a:rPr lang="zh-CN" altLang="en-US" sz="2000" b="1" dirty="0">
                <a:latin typeface="黑体" panose="02010609060101010101" pitchFamily="49" charset="-122"/>
                <a:ea typeface="黑体" panose="02010609060101010101" pitchFamily="49" charset="-122"/>
              </a:rPr>
              <a:t>为了</a:t>
            </a:r>
            <a:r>
              <a:rPr lang="zh-CN" altLang="en-US" sz="2000" b="1" dirty="0">
                <a:solidFill>
                  <a:srgbClr val="FF0000"/>
                </a:solidFill>
                <a:latin typeface="黑体" panose="02010609060101010101" pitchFamily="49" charset="-122"/>
                <a:ea typeface="黑体" panose="02010609060101010101" pitchFamily="49" charset="-122"/>
              </a:rPr>
              <a:t>理解绝缘体和导体之间的差别</a:t>
            </a:r>
            <a:r>
              <a:rPr lang="zh-CN" altLang="en-US" sz="2000" b="1" dirty="0">
                <a:latin typeface="黑体" panose="02010609060101010101" pitchFamily="49" charset="-122"/>
                <a:ea typeface="黑体" panose="02010609060101010101" pitchFamily="49" charset="-122"/>
              </a:rPr>
              <a:t>，必须将自由电子模型加以扩充，需要考虑</a:t>
            </a:r>
            <a:r>
              <a:rPr lang="zh-CN" altLang="en-US" sz="2000" b="1" dirty="0">
                <a:solidFill>
                  <a:srgbClr val="FF0000"/>
                </a:solidFill>
                <a:latin typeface="黑体" panose="02010609060101010101" pitchFamily="49" charset="-122"/>
                <a:ea typeface="黑体" panose="02010609060101010101" pitchFamily="49" charset="-122"/>
              </a:rPr>
              <a:t>固体周期性点阵</a:t>
            </a:r>
            <a:r>
              <a:rPr lang="zh-CN" altLang="en-US" sz="2000" b="1" dirty="0">
                <a:latin typeface="黑体" panose="02010609060101010101" pitchFamily="49" charset="-122"/>
                <a:ea typeface="黑体" panose="02010609060101010101" pitchFamily="49" charset="-122"/>
              </a:rPr>
              <a:t>的作用，因此需要在描述电子运动的薛定谔方程中考虑一个</a:t>
            </a:r>
            <a:r>
              <a:rPr lang="zh-CN" altLang="en-US" sz="2000" b="1" dirty="0">
                <a:solidFill>
                  <a:srgbClr val="FF0000"/>
                </a:solidFill>
                <a:latin typeface="黑体" panose="02010609060101010101" pitchFamily="49" charset="-122"/>
                <a:ea typeface="黑体" panose="02010609060101010101" pitchFamily="49" charset="-122"/>
              </a:rPr>
              <a:t>周期性势场的作用</a:t>
            </a:r>
            <a:r>
              <a:rPr lang="zh-CN" altLang="en-US" sz="2000" b="1" dirty="0">
                <a:latin typeface="黑体" panose="02010609060101010101" pitchFamily="49" charset="-122"/>
                <a:ea typeface="黑体" panose="02010609060101010101" pitchFamily="49" charset="-122"/>
              </a:rPr>
              <a:t>。这样做的一个重要结果是：</a:t>
            </a:r>
            <a:r>
              <a:rPr lang="zh-CN" altLang="en-US" sz="2000" b="1" dirty="0">
                <a:solidFill>
                  <a:srgbClr val="FF0000"/>
                </a:solidFill>
                <a:latin typeface="黑体" panose="02010609060101010101" pitchFamily="49" charset="-122"/>
                <a:ea typeface="黑体" panose="02010609060101010101" pitchFamily="49" charset="-122"/>
              </a:rPr>
              <a:t>能隙（禁带）的出现</a:t>
            </a:r>
          </a:p>
        </p:txBody>
      </p:sp>
    </p:spTree>
    <p:extLst>
      <p:ext uri="{BB962C8B-B14F-4D97-AF65-F5344CB8AC3E}">
        <p14:creationId xmlns:p14="http://schemas.microsoft.com/office/powerpoint/2010/main" val="2912676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0417" y="218679"/>
            <a:ext cx="3416320"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半导体中的电子状态</a:t>
            </a:r>
          </a:p>
        </p:txBody>
      </p:sp>
      <p:grpSp>
        <p:nvGrpSpPr>
          <p:cNvPr id="3" name="Group 43"/>
          <p:cNvGrpSpPr>
            <a:grpSpLocks/>
          </p:cNvGrpSpPr>
          <p:nvPr/>
        </p:nvGrpSpPr>
        <p:grpSpPr bwMode="auto">
          <a:xfrm>
            <a:off x="683568" y="1700808"/>
            <a:ext cx="2524698" cy="1440160"/>
            <a:chOff x="1519" y="935"/>
            <a:chExt cx="2674" cy="1503"/>
          </a:xfrm>
        </p:grpSpPr>
        <p:graphicFrame>
          <p:nvGraphicFramePr>
            <p:cNvPr id="4" name="Object 29"/>
            <p:cNvGraphicFramePr>
              <a:graphicFrameLocks noChangeAspect="1"/>
            </p:cNvGraphicFramePr>
            <p:nvPr/>
          </p:nvGraphicFramePr>
          <p:xfrm>
            <a:off x="2563" y="1578"/>
            <a:ext cx="185" cy="157"/>
          </p:xfrm>
          <a:graphic>
            <a:graphicData uri="http://schemas.openxmlformats.org/presentationml/2006/ole">
              <mc:AlternateContent xmlns:mc="http://schemas.openxmlformats.org/markup-compatibility/2006">
                <mc:Choice xmlns:v="urn:schemas-microsoft-com:vml" Requires="v">
                  <p:oleObj spid="_x0000_s18449" name="公式" r:id="rId3" imgW="330120" imgH="279360" progId="Equation.3">
                    <p:embed/>
                  </p:oleObj>
                </mc:Choice>
                <mc:Fallback>
                  <p:oleObj name="公式" r:id="rId3" imgW="330120" imgH="279360" progId="Equation.3">
                    <p:embed/>
                    <p:pic>
                      <p:nvPicPr>
                        <p:cNvPr id="4"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3" y="1578"/>
                          <a:ext cx="185" cy="157"/>
                        </a:xfrm>
                        <a:prstGeom prst="rect">
                          <a:avLst/>
                        </a:prstGeom>
                        <a:solidFill>
                          <a:srgbClr val="00FFFF"/>
                        </a:solidFill>
                      </p:spPr>
                    </p:pic>
                  </p:oleObj>
                </mc:Fallback>
              </mc:AlternateContent>
            </a:graphicData>
          </a:graphic>
        </p:graphicFrame>
        <p:graphicFrame>
          <p:nvGraphicFramePr>
            <p:cNvPr id="5" name="Object 30"/>
            <p:cNvGraphicFramePr>
              <a:graphicFrameLocks noChangeAspect="1"/>
            </p:cNvGraphicFramePr>
            <p:nvPr/>
          </p:nvGraphicFramePr>
          <p:xfrm>
            <a:off x="2699" y="989"/>
            <a:ext cx="221" cy="193"/>
          </p:xfrm>
          <a:graphic>
            <a:graphicData uri="http://schemas.openxmlformats.org/presentationml/2006/ole">
              <mc:AlternateContent xmlns:mc="http://schemas.openxmlformats.org/markup-compatibility/2006">
                <mc:Choice xmlns:v="urn:schemas-microsoft-com:vml" Requires="v">
                  <p:oleObj spid="_x0000_s18450" name="公式" r:id="rId5" imgW="393480" imgH="342720" progId="Equation.3">
                    <p:embed/>
                  </p:oleObj>
                </mc:Choice>
                <mc:Fallback>
                  <p:oleObj name="公式" r:id="rId5" imgW="393480" imgH="342720" progId="Equation.3">
                    <p:embed/>
                    <p:pic>
                      <p:nvPicPr>
                        <p:cNvPr id="5" name="Object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 y="989"/>
                          <a:ext cx="221" cy="193"/>
                        </a:xfrm>
                        <a:prstGeom prst="rect">
                          <a:avLst/>
                        </a:prstGeom>
                        <a:solidFill>
                          <a:srgbClr val="00FFFF"/>
                        </a:solidFill>
                      </p:spPr>
                    </p:pic>
                  </p:oleObj>
                </mc:Fallback>
              </mc:AlternateContent>
            </a:graphicData>
          </a:graphic>
        </p:graphicFrame>
        <p:grpSp>
          <p:nvGrpSpPr>
            <p:cNvPr id="6" name="Group 34"/>
            <p:cNvGrpSpPr>
              <a:grpSpLocks/>
            </p:cNvGrpSpPr>
            <p:nvPr/>
          </p:nvGrpSpPr>
          <p:grpSpPr bwMode="auto">
            <a:xfrm>
              <a:off x="2880" y="1125"/>
              <a:ext cx="1313" cy="1313"/>
              <a:chOff x="248" y="919"/>
              <a:chExt cx="1313" cy="1313"/>
            </a:xfrm>
          </p:grpSpPr>
          <p:sp>
            <p:nvSpPr>
              <p:cNvPr id="14" name="Oval 11"/>
              <p:cNvSpPr>
                <a:spLocks noChangeArrowheads="1"/>
              </p:cNvSpPr>
              <p:nvPr/>
            </p:nvSpPr>
            <p:spPr bwMode="auto">
              <a:xfrm>
                <a:off x="248" y="919"/>
                <a:ext cx="1313" cy="1313"/>
              </a:xfrm>
              <a:prstGeom prst="ellipse">
                <a:avLst/>
              </a:prstGeom>
              <a:noFill/>
              <a:ln w="25400" algn="ctr">
                <a:solidFill>
                  <a:srgbClr val="800080"/>
                </a:solidFill>
                <a:round/>
                <a:headEnd/>
                <a:tailEnd/>
              </a:ln>
              <a:effectLst/>
            </p:spPr>
            <p:txBody>
              <a:bodyPr wrap="none" anchor="ctr"/>
              <a:lstStyle/>
              <a:p>
                <a:endParaRPr lang="zh-CN" altLang="en-US"/>
              </a:p>
            </p:txBody>
          </p:sp>
          <p:sp>
            <p:nvSpPr>
              <p:cNvPr id="15" name="Oval 12"/>
              <p:cNvSpPr>
                <a:spLocks noChangeArrowheads="1"/>
              </p:cNvSpPr>
              <p:nvPr/>
            </p:nvSpPr>
            <p:spPr bwMode="auto">
              <a:xfrm>
                <a:off x="486" y="1158"/>
                <a:ext cx="835" cy="836"/>
              </a:xfrm>
              <a:prstGeom prst="ellipse">
                <a:avLst/>
              </a:prstGeom>
              <a:noFill/>
              <a:ln w="25400" algn="ctr">
                <a:solidFill>
                  <a:schemeClr val="tx1"/>
                </a:solidFill>
                <a:round/>
                <a:headEnd/>
                <a:tailEnd/>
              </a:ln>
              <a:effectLst/>
            </p:spPr>
            <p:txBody>
              <a:bodyPr wrap="none" anchor="ctr"/>
              <a:lstStyle/>
              <a:p>
                <a:endParaRPr lang="zh-CN" altLang="en-US"/>
              </a:p>
            </p:txBody>
          </p:sp>
          <p:graphicFrame>
            <p:nvGraphicFramePr>
              <p:cNvPr id="16" name="Object 19"/>
              <p:cNvGraphicFramePr>
                <a:graphicFrameLocks noChangeAspect="1"/>
              </p:cNvGraphicFramePr>
              <p:nvPr/>
            </p:nvGraphicFramePr>
            <p:xfrm>
              <a:off x="793" y="1434"/>
              <a:ext cx="216" cy="236"/>
            </p:xfrm>
            <a:graphic>
              <a:graphicData uri="http://schemas.openxmlformats.org/presentationml/2006/ole">
                <mc:AlternateContent xmlns:mc="http://schemas.openxmlformats.org/markup-compatibility/2006">
                  <mc:Choice xmlns:v="urn:schemas-microsoft-com:vml" Requires="v">
                    <p:oleObj spid="_x0000_s18451" name="公式" r:id="rId7" imgW="126720" imgH="139680" progId="Equation.3">
                      <p:embed/>
                    </p:oleObj>
                  </mc:Choice>
                  <mc:Fallback>
                    <p:oleObj name="公式" r:id="rId7" imgW="126720" imgH="139680" progId="Equation.3">
                      <p:embed/>
                      <p:pic>
                        <p:nvPicPr>
                          <p:cNvPr id="16"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3" y="1434"/>
                            <a:ext cx="216"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Oval 33"/>
              <p:cNvSpPr>
                <a:spLocks noChangeArrowheads="1"/>
              </p:cNvSpPr>
              <p:nvPr/>
            </p:nvSpPr>
            <p:spPr bwMode="auto">
              <a:xfrm>
                <a:off x="703" y="1344"/>
                <a:ext cx="408" cy="408"/>
              </a:xfrm>
              <a:prstGeom prst="ellipse">
                <a:avLst/>
              </a:prstGeom>
              <a:noFill/>
              <a:ln w="25400" algn="ctr">
                <a:solidFill>
                  <a:srgbClr val="0000FF"/>
                </a:solidFill>
                <a:round/>
                <a:headEnd/>
                <a:tailEnd/>
              </a:ln>
              <a:effectLst/>
            </p:spPr>
            <p:txBody>
              <a:bodyPr wrap="none" anchor="ctr"/>
              <a:lstStyle/>
              <a:p>
                <a:endParaRPr lang="zh-CN" altLang="en-US"/>
              </a:p>
            </p:txBody>
          </p:sp>
        </p:grpSp>
        <p:sp>
          <p:nvSpPr>
            <p:cNvPr id="7" name="Freeform 35"/>
            <p:cNvSpPr>
              <a:spLocks/>
            </p:cNvSpPr>
            <p:nvPr/>
          </p:nvSpPr>
          <p:spPr bwMode="auto">
            <a:xfrm>
              <a:off x="2199" y="935"/>
              <a:ext cx="1179" cy="190"/>
            </a:xfrm>
            <a:custGeom>
              <a:avLst/>
              <a:gdLst/>
              <a:ahLst/>
              <a:cxnLst>
                <a:cxn ang="0">
                  <a:pos x="1179" y="190"/>
                </a:cxn>
                <a:cxn ang="0">
                  <a:pos x="726" y="8"/>
                </a:cxn>
                <a:cxn ang="0">
                  <a:pos x="0" y="144"/>
                </a:cxn>
              </a:cxnLst>
              <a:rect l="0" t="0" r="r" b="b"/>
              <a:pathLst>
                <a:path w="1179" h="190">
                  <a:moveTo>
                    <a:pt x="1179" y="190"/>
                  </a:moveTo>
                  <a:cubicBezTo>
                    <a:pt x="1050" y="103"/>
                    <a:pt x="922" y="16"/>
                    <a:pt x="726" y="8"/>
                  </a:cubicBezTo>
                  <a:cubicBezTo>
                    <a:pt x="530" y="0"/>
                    <a:pt x="265" y="72"/>
                    <a:pt x="0" y="144"/>
                  </a:cubicBezTo>
                </a:path>
              </a:pathLst>
            </a:custGeom>
            <a:noFill/>
            <a:ln w="25400" cap="flat" cmpd="sng">
              <a:solidFill>
                <a:schemeClr val="tx1"/>
              </a:solidFill>
              <a:prstDash val="solid"/>
              <a:round/>
              <a:headEnd type="none" w="med" len="med"/>
              <a:tailEnd type="arrow" w="med" len="med"/>
            </a:ln>
            <a:effectLst/>
          </p:spPr>
          <p:txBody>
            <a:bodyPr anchor="ctr"/>
            <a:lstStyle/>
            <a:p>
              <a:endParaRPr lang="zh-CN" altLang="en-US"/>
            </a:p>
          </p:txBody>
        </p:sp>
        <p:sp>
          <p:nvSpPr>
            <p:cNvPr id="8" name="Freeform 36"/>
            <p:cNvSpPr>
              <a:spLocks/>
            </p:cNvSpPr>
            <p:nvPr/>
          </p:nvSpPr>
          <p:spPr bwMode="auto">
            <a:xfrm>
              <a:off x="2199" y="1526"/>
              <a:ext cx="952" cy="143"/>
            </a:xfrm>
            <a:custGeom>
              <a:avLst/>
              <a:gdLst/>
              <a:ahLst/>
              <a:cxnLst>
                <a:cxn ang="0">
                  <a:pos x="952" y="143"/>
                </a:cxn>
                <a:cxn ang="0">
                  <a:pos x="317" y="7"/>
                </a:cxn>
                <a:cxn ang="0">
                  <a:pos x="0" y="98"/>
                </a:cxn>
              </a:cxnLst>
              <a:rect l="0" t="0" r="r" b="b"/>
              <a:pathLst>
                <a:path w="952" h="143">
                  <a:moveTo>
                    <a:pt x="952" y="143"/>
                  </a:moveTo>
                  <a:cubicBezTo>
                    <a:pt x="714" y="78"/>
                    <a:pt x="476" y="14"/>
                    <a:pt x="317" y="7"/>
                  </a:cubicBezTo>
                  <a:cubicBezTo>
                    <a:pt x="158" y="0"/>
                    <a:pt x="79" y="49"/>
                    <a:pt x="0" y="98"/>
                  </a:cubicBezTo>
                </a:path>
              </a:pathLst>
            </a:custGeom>
            <a:noFill/>
            <a:ln w="25400" cap="flat" cmpd="sng">
              <a:solidFill>
                <a:schemeClr val="tx1"/>
              </a:solidFill>
              <a:prstDash val="solid"/>
              <a:round/>
              <a:headEnd type="none" w="med" len="med"/>
              <a:tailEnd type="arrow" w="med" len="med"/>
            </a:ln>
            <a:effectLst/>
          </p:spPr>
          <p:txBody>
            <a:bodyPr anchor="ctr"/>
            <a:lstStyle/>
            <a:p>
              <a:endParaRPr lang="zh-CN" altLang="en-US"/>
            </a:p>
          </p:txBody>
        </p:sp>
        <p:sp>
          <p:nvSpPr>
            <p:cNvPr id="9" name="Freeform 37"/>
            <p:cNvSpPr>
              <a:spLocks/>
            </p:cNvSpPr>
            <p:nvPr/>
          </p:nvSpPr>
          <p:spPr bwMode="auto">
            <a:xfrm>
              <a:off x="2245" y="1941"/>
              <a:ext cx="1179" cy="302"/>
            </a:xfrm>
            <a:custGeom>
              <a:avLst/>
              <a:gdLst/>
              <a:ahLst/>
              <a:cxnLst>
                <a:cxn ang="0">
                  <a:pos x="1179" y="0"/>
                </a:cxn>
                <a:cxn ang="0">
                  <a:pos x="454" y="272"/>
                </a:cxn>
                <a:cxn ang="0">
                  <a:pos x="0" y="181"/>
                </a:cxn>
              </a:cxnLst>
              <a:rect l="0" t="0" r="r" b="b"/>
              <a:pathLst>
                <a:path w="1179" h="302">
                  <a:moveTo>
                    <a:pt x="1179" y="0"/>
                  </a:moveTo>
                  <a:cubicBezTo>
                    <a:pt x="914" y="121"/>
                    <a:pt x="650" y="242"/>
                    <a:pt x="454" y="272"/>
                  </a:cubicBezTo>
                  <a:cubicBezTo>
                    <a:pt x="258" y="302"/>
                    <a:pt x="129" y="241"/>
                    <a:pt x="0" y="181"/>
                  </a:cubicBezTo>
                </a:path>
              </a:pathLst>
            </a:custGeom>
            <a:noFill/>
            <a:ln w="25400" cap="flat" cmpd="sng">
              <a:solidFill>
                <a:schemeClr val="tx1"/>
              </a:solidFill>
              <a:prstDash val="solid"/>
              <a:round/>
              <a:headEnd type="none" w="med" len="med"/>
              <a:tailEnd type="arrow" w="med" len="med"/>
            </a:ln>
            <a:effectLst/>
          </p:spPr>
          <p:txBody>
            <a:bodyPr anchor="ctr"/>
            <a:lstStyle/>
            <a:p>
              <a:endParaRPr lang="zh-CN" altLang="en-US"/>
            </a:p>
          </p:txBody>
        </p:sp>
        <p:sp>
          <p:nvSpPr>
            <p:cNvPr id="10" name="Line 38"/>
            <p:cNvSpPr>
              <a:spLocks noChangeShapeType="1"/>
            </p:cNvSpPr>
            <p:nvPr/>
          </p:nvSpPr>
          <p:spPr bwMode="auto">
            <a:xfrm>
              <a:off x="1519" y="1079"/>
              <a:ext cx="590" cy="0"/>
            </a:xfrm>
            <a:prstGeom prst="line">
              <a:avLst/>
            </a:prstGeom>
            <a:noFill/>
            <a:ln w="25400">
              <a:solidFill>
                <a:schemeClr val="tx1"/>
              </a:solidFill>
              <a:round/>
              <a:headEnd/>
              <a:tailEnd/>
            </a:ln>
            <a:effectLst/>
          </p:spPr>
          <p:txBody>
            <a:bodyPr anchor="ctr"/>
            <a:lstStyle/>
            <a:p>
              <a:endParaRPr lang="zh-CN" altLang="en-US"/>
            </a:p>
          </p:txBody>
        </p:sp>
        <p:sp>
          <p:nvSpPr>
            <p:cNvPr id="11" name="Line 39"/>
            <p:cNvSpPr>
              <a:spLocks noChangeShapeType="1"/>
            </p:cNvSpPr>
            <p:nvPr/>
          </p:nvSpPr>
          <p:spPr bwMode="auto">
            <a:xfrm>
              <a:off x="1519" y="1624"/>
              <a:ext cx="590" cy="0"/>
            </a:xfrm>
            <a:prstGeom prst="line">
              <a:avLst/>
            </a:prstGeom>
            <a:noFill/>
            <a:ln w="25400">
              <a:solidFill>
                <a:schemeClr val="tx1"/>
              </a:solidFill>
              <a:round/>
              <a:headEnd/>
              <a:tailEnd/>
            </a:ln>
            <a:effectLst/>
          </p:spPr>
          <p:txBody>
            <a:bodyPr anchor="ctr"/>
            <a:lstStyle/>
            <a:p>
              <a:endParaRPr lang="zh-CN" altLang="en-US"/>
            </a:p>
          </p:txBody>
        </p:sp>
        <p:sp>
          <p:nvSpPr>
            <p:cNvPr id="12" name="Line 40"/>
            <p:cNvSpPr>
              <a:spLocks noChangeShapeType="1"/>
            </p:cNvSpPr>
            <p:nvPr/>
          </p:nvSpPr>
          <p:spPr bwMode="auto">
            <a:xfrm>
              <a:off x="1519" y="2122"/>
              <a:ext cx="590" cy="0"/>
            </a:xfrm>
            <a:prstGeom prst="line">
              <a:avLst/>
            </a:prstGeom>
            <a:noFill/>
            <a:ln w="25400">
              <a:solidFill>
                <a:schemeClr val="tx1"/>
              </a:solidFill>
              <a:round/>
              <a:headEnd/>
              <a:tailEnd/>
            </a:ln>
            <a:effectLst/>
          </p:spPr>
          <p:txBody>
            <a:bodyPr anchor="ctr"/>
            <a:lstStyle/>
            <a:p>
              <a:endParaRPr lang="zh-CN" altLang="en-US"/>
            </a:p>
          </p:txBody>
        </p:sp>
        <p:graphicFrame>
          <p:nvGraphicFramePr>
            <p:cNvPr id="13" name="Object 41"/>
            <p:cNvGraphicFramePr>
              <a:graphicFrameLocks noChangeAspect="1"/>
            </p:cNvGraphicFramePr>
            <p:nvPr/>
          </p:nvGraphicFramePr>
          <p:xfrm>
            <a:off x="2653" y="2259"/>
            <a:ext cx="185" cy="157"/>
          </p:xfrm>
          <a:graphic>
            <a:graphicData uri="http://schemas.openxmlformats.org/presentationml/2006/ole">
              <mc:AlternateContent xmlns:mc="http://schemas.openxmlformats.org/markup-compatibility/2006">
                <mc:Choice xmlns:v="urn:schemas-microsoft-com:vml" Requires="v">
                  <p:oleObj spid="_x0000_s18452" name="公式" r:id="rId9" imgW="330120" imgH="279360" progId="Equation.3">
                    <p:embed/>
                  </p:oleObj>
                </mc:Choice>
                <mc:Fallback>
                  <p:oleObj name="公式" r:id="rId9" imgW="330120" imgH="279360" progId="Equation.3">
                    <p:embed/>
                    <p:pic>
                      <p:nvPicPr>
                        <p:cNvPr id="13" name="Object 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53" y="2259"/>
                          <a:ext cx="185" cy="157"/>
                        </a:xfrm>
                        <a:prstGeom prst="rect">
                          <a:avLst/>
                        </a:prstGeom>
                        <a:solidFill>
                          <a:srgbClr val="00FFFF"/>
                        </a:solidFill>
                      </p:spPr>
                    </p:pic>
                  </p:oleObj>
                </mc:Fallback>
              </mc:AlternateContent>
            </a:graphicData>
          </a:graphic>
        </p:graphicFrame>
      </p:grpSp>
      <p:sp>
        <p:nvSpPr>
          <p:cNvPr id="18" name="矩形 17"/>
          <p:cNvSpPr/>
          <p:nvPr/>
        </p:nvSpPr>
        <p:spPr>
          <a:xfrm>
            <a:off x="471961" y="3501007"/>
            <a:ext cx="3647152" cy="369332"/>
          </a:xfrm>
          <a:prstGeom prst="rect">
            <a:avLst/>
          </a:prstGeom>
        </p:spPr>
        <p:txBody>
          <a:bodyPr wrap="none">
            <a:spAutoFit/>
          </a:bodyPr>
          <a:lstStyle/>
          <a:p>
            <a:pPr marL="342900" indent="-342900">
              <a:lnSpc>
                <a:spcPct val="100000"/>
              </a:lnSpc>
              <a:spcBef>
                <a:spcPct val="20000"/>
              </a:spcBef>
              <a:buClr>
                <a:schemeClr val="hlink"/>
              </a:buClr>
              <a:buSzPct val="80000"/>
            </a:pPr>
            <a:r>
              <a:rPr lang="zh-CN" altLang="en-US" dirty="0">
                <a:latin typeface="黑体" pitchFamily="49" charset="-122"/>
                <a:ea typeface="黑体" pitchFamily="49" charset="-122"/>
              </a:rPr>
              <a:t>孤立原子中的电子能量：分立能级</a:t>
            </a:r>
          </a:p>
        </p:txBody>
      </p:sp>
      <p:grpSp>
        <p:nvGrpSpPr>
          <p:cNvPr id="19" name="Group 40"/>
          <p:cNvGrpSpPr>
            <a:grpSpLocks/>
          </p:cNvGrpSpPr>
          <p:nvPr/>
        </p:nvGrpSpPr>
        <p:grpSpPr bwMode="auto">
          <a:xfrm>
            <a:off x="4360393" y="1484783"/>
            <a:ext cx="4536504" cy="1656184"/>
            <a:chOff x="657" y="2478"/>
            <a:chExt cx="4173" cy="1607"/>
          </a:xfrm>
        </p:grpSpPr>
        <p:grpSp>
          <p:nvGrpSpPr>
            <p:cNvPr id="20" name="Group 41"/>
            <p:cNvGrpSpPr>
              <a:grpSpLocks/>
            </p:cNvGrpSpPr>
            <p:nvPr/>
          </p:nvGrpSpPr>
          <p:grpSpPr bwMode="auto">
            <a:xfrm>
              <a:off x="748" y="2478"/>
              <a:ext cx="4082" cy="1607"/>
              <a:chOff x="1474" y="1207"/>
              <a:chExt cx="2767" cy="1089"/>
            </a:xfrm>
          </p:grpSpPr>
          <p:sp>
            <p:nvSpPr>
              <p:cNvPr id="23" name="Oval 42"/>
              <p:cNvSpPr>
                <a:spLocks noChangeArrowheads="1"/>
              </p:cNvSpPr>
              <p:nvPr/>
            </p:nvSpPr>
            <p:spPr bwMode="auto">
              <a:xfrm>
                <a:off x="2064" y="1298"/>
                <a:ext cx="998" cy="998"/>
              </a:xfrm>
              <a:prstGeom prst="ellipse">
                <a:avLst/>
              </a:prstGeom>
              <a:noFill/>
              <a:ln w="25400" algn="ctr">
                <a:solidFill>
                  <a:srgbClr val="800080"/>
                </a:solidFill>
                <a:round/>
                <a:headEnd/>
                <a:tailEnd/>
              </a:ln>
              <a:effectLst/>
            </p:spPr>
            <p:txBody>
              <a:bodyPr wrap="none" anchor="ctr"/>
              <a:lstStyle/>
              <a:p>
                <a:endParaRPr lang="zh-CN" altLang="en-US"/>
              </a:p>
            </p:txBody>
          </p:sp>
          <p:sp>
            <p:nvSpPr>
              <p:cNvPr id="24" name="Oval 43"/>
              <p:cNvSpPr>
                <a:spLocks noChangeArrowheads="1"/>
              </p:cNvSpPr>
              <p:nvPr/>
            </p:nvSpPr>
            <p:spPr bwMode="auto">
              <a:xfrm>
                <a:off x="2245" y="1480"/>
                <a:ext cx="635" cy="635"/>
              </a:xfrm>
              <a:prstGeom prst="ellipse">
                <a:avLst/>
              </a:prstGeom>
              <a:noFill/>
              <a:ln w="25400" algn="ctr">
                <a:solidFill>
                  <a:schemeClr val="tx1"/>
                </a:solidFill>
                <a:round/>
                <a:headEnd/>
                <a:tailEnd/>
              </a:ln>
              <a:effectLst/>
            </p:spPr>
            <p:txBody>
              <a:bodyPr wrap="none" anchor="ctr"/>
              <a:lstStyle/>
              <a:p>
                <a:endParaRPr lang="zh-CN" altLang="en-US"/>
              </a:p>
            </p:txBody>
          </p:sp>
          <p:sp>
            <p:nvSpPr>
              <p:cNvPr id="25" name="Oval 44"/>
              <p:cNvSpPr>
                <a:spLocks noChangeArrowheads="1"/>
              </p:cNvSpPr>
              <p:nvPr/>
            </p:nvSpPr>
            <p:spPr bwMode="auto">
              <a:xfrm>
                <a:off x="1474" y="1298"/>
                <a:ext cx="998" cy="998"/>
              </a:xfrm>
              <a:prstGeom prst="ellipse">
                <a:avLst/>
              </a:prstGeom>
              <a:noFill/>
              <a:ln w="25400" algn="ctr">
                <a:solidFill>
                  <a:srgbClr val="800080"/>
                </a:solidFill>
                <a:round/>
                <a:headEnd/>
                <a:tailEnd/>
              </a:ln>
              <a:effectLst/>
            </p:spPr>
            <p:txBody>
              <a:bodyPr wrap="none" anchor="ctr"/>
              <a:lstStyle/>
              <a:p>
                <a:endParaRPr lang="zh-CN" altLang="en-US"/>
              </a:p>
            </p:txBody>
          </p:sp>
          <p:sp>
            <p:nvSpPr>
              <p:cNvPr id="26" name="Oval 45"/>
              <p:cNvSpPr>
                <a:spLocks noChangeArrowheads="1"/>
              </p:cNvSpPr>
              <p:nvPr/>
            </p:nvSpPr>
            <p:spPr bwMode="auto">
              <a:xfrm>
                <a:off x="1655" y="1480"/>
                <a:ext cx="635" cy="635"/>
              </a:xfrm>
              <a:prstGeom prst="ellipse">
                <a:avLst/>
              </a:prstGeom>
              <a:noFill/>
              <a:ln w="25400" algn="ctr">
                <a:solidFill>
                  <a:schemeClr val="tx1"/>
                </a:solidFill>
                <a:round/>
                <a:headEnd/>
                <a:tailEnd/>
              </a:ln>
              <a:effectLst/>
            </p:spPr>
            <p:txBody>
              <a:bodyPr wrap="none" anchor="ctr"/>
              <a:lstStyle/>
              <a:p>
                <a:endParaRPr lang="zh-CN" altLang="en-US"/>
              </a:p>
            </p:txBody>
          </p:sp>
          <p:sp>
            <p:nvSpPr>
              <p:cNvPr id="27" name="Oval 46"/>
              <p:cNvSpPr>
                <a:spLocks noChangeArrowheads="1"/>
              </p:cNvSpPr>
              <p:nvPr/>
            </p:nvSpPr>
            <p:spPr bwMode="auto">
              <a:xfrm>
                <a:off x="2653" y="1298"/>
                <a:ext cx="998" cy="998"/>
              </a:xfrm>
              <a:prstGeom prst="ellipse">
                <a:avLst/>
              </a:prstGeom>
              <a:noFill/>
              <a:ln w="25400" algn="ctr">
                <a:solidFill>
                  <a:srgbClr val="800080"/>
                </a:solidFill>
                <a:round/>
                <a:headEnd/>
                <a:tailEnd/>
              </a:ln>
              <a:effectLst/>
            </p:spPr>
            <p:txBody>
              <a:bodyPr wrap="none" anchor="ctr"/>
              <a:lstStyle/>
              <a:p>
                <a:endParaRPr lang="zh-CN" altLang="en-US"/>
              </a:p>
            </p:txBody>
          </p:sp>
          <p:sp>
            <p:nvSpPr>
              <p:cNvPr id="28" name="Oval 47"/>
              <p:cNvSpPr>
                <a:spLocks noChangeArrowheads="1"/>
              </p:cNvSpPr>
              <p:nvPr/>
            </p:nvSpPr>
            <p:spPr bwMode="auto">
              <a:xfrm>
                <a:off x="2834" y="1480"/>
                <a:ext cx="635" cy="635"/>
              </a:xfrm>
              <a:prstGeom prst="ellipse">
                <a:avLst/>
              </a:prstGeom>
              <a:noFill/>
              <a:ln w="25400" algn="ctr">
                <a:solidFill>
                  <a:schemeClr val="tx1"/>
                </a:solidFill>
                <a:round/>
                <a:headEnd/>
                <a:tailEnd/>
              </a:ln>
              <a:effectLst/>
            </p:spPr>
            <p:txBody>
              <a:bodyPr wrap="none" anchor="ctr"/>
              <a:lstStyle/>
              <a:p>
                <a:endParaRPr lang="zh-CN" altLang="en-US"/>
              </a:p>
            </p:txBody>
          </p:sp>
          <p:sp>
            <p:nvSpPr>
              <p:cNvPr id="29" name="Oval 48"/>
              <p:cNvSpPr>
                <a:spLocks noChangeArrowheads="1"/>
              </p:cNvSpPr>
              <p:nvPr/>
            </p:nvSpPr>
            <p:spPr bwMode="auto">
              <a:xfrm>
                <a:off x="3243" y="1298"/>
                <a:ext cx="998" cy="998"/>
              </a:xfrm>
              <a:prstGeom prst="ellipse">
                <a:avLst/>
              </a:prstGeom>
              <a:noFill/>
              <a:ln w="25400" algn="ctr">
                <a:solidFill>
                  <a:srgbClr val="800080"/>
                </a:solidFill>
                <a:round/>
                <a:headEnd/>
                <a:tailEnd/>
              </a:ln>
              <a:effectLst/>
            </p:spPr>
            <p:txBody>
              <a:bodyPr wrap="none" anchor="ctr"/>
              <a:lstStyle/>
              <a:p>
                <a:endParaRPr lang="zh-CN" altLang="en-US"/>
              </a:p>
            </p:txBody>
          </p:sp>
          <p:sp>
            <p:nvSpPr>
              <p:cNvPr id="30" name="Oval 49"/>
              <p:cNvSpPr>
                <a:spLocks noChangeArrowheads="1"/>
              </p:cNvSpPr>
              <p:nvPr/>
            </p:nvSpPr>
            <p:spPr bwMode="auto">
              <a:xfrm>
                <a:off x="3424" y="1480"/>
                <a:ext cx="635" cy="635"/>
              </a:xfrm>
              <a:prstGeom prst="ellipse">
                <a:avLst/>
              </a:prstGeom>
              <a:noFill/>
              <a:ln w="25400" algn="ctr">
                <a:solidFill>
                  <a:schemeClr val="tx1"/>
                </a:solidFill>
                <a:round/>
                <a:headEnd/>
                <a:tailEnd/>
              </a:ln>
              <a:effectLst/>
            </p:spPr>
            <p:txBody>
              <a:bodyPr wrap="none" anchor="ctr"/>
              <a:lstStyle/>
              <a:p>
                <a:endParaRPr lang="zh-CN" altLang="en-US"/>
              </a:p>
            </p:txBody>
          </p:sp>
          <p:graphicFrame>
            <p:nvGraphicFramePr>
              <p:cNvPr id="31" name="Object 50"/>
              <p:cNvGraphicFramePr>
                <a:graphicFrameLocks noChangeAspect="1"/>
              </p:cNvGraphicFramePr>
              <p:nvPr/>
            </p:nvGraphicFramePr>
            <p:xfrm>
              <a:off x="1900" y="1706"/>
              <a:ext cx="164" cy="180"/>
            </p:xfrm>
            <a:graphic>
              <a:graphicData uri="http://schemas.openxmlformats.org/presentationml/2006/ole">
                <mc:AlternateContent xmlns:mc="http://schemas.openxmlformats.org/markup-compatibility/2006">
                  <mc:Choice xmlns:v="urn:schemas-microsoft-com:vml" Requires="v">
                    <p:oleObj spid="_x0000_s18453" name="公式" r:id="rId11" imgW="126720" imgH="139680" progId="Equation.3">
                      <p:embed/>
                    </p:oleObj>
                  </mc:Choice>
                  <mc:Fallback>
                    <p:oleObj name="公式" r:id="rId11" imgW="126720" imgH="139680" progId="Equation.3">
                      <p:embed/>
                      <p:pic>
                        <p:nvPicPr>
                          <p:cNvPr id="31" name="Object 5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0" y="1706"/>
                            <a:ext cx="164" cy="1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51"/>
              <p:cNvGraphicFramePr>
                <a:graphicFrameLocks noChangeAspect="1"/>
              </p:cNvGraphicFramePr>
              <p:nvPr/>
            </p:nvGraphicFramePr>
            <p:xfrm>
              <a:off x="3061" y="1706"/>
              <a:ext cx="164" cy="180"/>
            </p:xfrm>
            <a:graphic>
              <a:graphicData uri="http://schemas.openxmlformats.org/presentationml/2006/ole">
                <mc:AlternateContent xmlns:mc="http://schemas.openxmlformats.org/markup-compatibility/2006">
                  <mc:Choice xmlns:v="urn:schemas-microsoft-com:vml" Requires="v">
                    <p:oleObj spid="_x0000_s18454" name="公式" r:id="rId13" imgW="126720" imgH="139680" progId="Equation.3">
                      <p:embed/>
                    </p:oleObj>
                  </mc:Choice>
                  <mc:Fallback>
                    <p:oleObj name="公式" r:id="rId13" imgW="126720" imgH="139680" progId="Equation.3">
                      <p:embed/>
                      <p:pic>
                        <p:nvPicPr>
                          <p:cNvPr id="32" name="Object 5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61" y="1706"/>
                            <a:ext cx="164" cy="1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52"/>
              <p:cNvGraphicFramePr>
                <a:graphicFrameLocks noChangeAspect="1"/>
              </p:cNvGraphicFramePr>
              <p:nvPr/>
            </p:nvGraphicFramePr>
            <p:xfrm>
              <a:off x="2489" y="1706"/>
              <a:ext cx="164" cy="180"/>
            </p:xfrm>
            <a:graphic>
              <a:graphicData uri="http://schemas.openxmlformats.org/presentationml/2006/ole">
                <mc:AlternateContent xmlns:mc="http://schemas.openxmlformats.org/markup-compatibility/2006">
                  <mc:Choice xmlns:v="urn:schemas-microsoft-com:vml" Requires="v">
                    <p:oleObj spid="_x0000_s18455" name="公式" r:id="rId15" imgW="126720" imgH="139680" progId="Equation.3">
                      <p:embed/>
                    </p:oleObj>
                  </mc:Choice>
                  <mc:Fallback>
                    <p:oleObj name="公式" r:id="rId15" imgW="126720" imgH="139680" progId="Equation.3">
                      <p:embed/>
                      <p:pic>
                        <p:nvPicPr>
                          <p:cNvPr id="33" name="Object 5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9" y="1706"/>
                            <a:ext cx="164" cy="1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Object 53"/>
              <p:cNvGraphicFramePr>
                <a:graphicFrameLocks noChangeAspect="1"/>
              </p:cNvGraphicFramePr>
              <p:nvPr/>
            </p:nvGraphicFramePr>
            <p:xfrm>
              <a:off x="3669" y="1708"/>
              <a:ext cx="164" cy="180"/>
            </p:xfrm>
            <a:graphic>
              <a:graphicData uri="http://schemas.openxmlformats.org/presentationml/2006/ole">
                <mc:AlternateContent xmlns:mc="http://schemas.openxmlformats.org/markup-compatibility/2006">
                  <mc:Choice xmlns:v="urn:schemas-microsoft-com:vml" Requires="v">
                    <p:oleObj spid="_x0000_s18456" name="公式" r:id="rId16" imgW="126720" imgH="139680" progId="Equation.3">
                      <p:embed/>
                    </p:oleObj>
                  </mc:Choice>
                  <mc:Fallback>
                    <p:oleObj name="公式" r:id="rId16" imgW="126720" imgH="139680" progId="Equation.3">
                      <p:embed/>
                      <p:pic>
                        <p:nvPicPr>
                          <p:cNvPr id="34" name="Object 5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69" y="1708"/>
                            <a:ext cx="164" cy="1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 name="Object 54"/>
              <p:cNvGraphicFramePr>
                <a:graphicFrameLocks noChangeAspect="1"/>
              </p:cNvGraphicFramePr>
              <p:nvPr/>
            </p:nvGraphicFramePr>
            <p:xfrm>
              <a:off x="2018" y="1207"/>
              <a:ext cx="164" cy="164"/>
            </p:xfrm>
            <a:graphic>
              <a:graphicData uri="http://schemas.openxmlformats.org/presentationml/2006/ole">
                <mc:AlternateContent xmlns:mc="http://schemas.openxmlformats.org/markup-compatibility/2006">
                  <mc:Choice xmlns:v="urn:schemas-microsoft-com:vml" Requires="v">
                    <p:oleObj spid="_x0000_s18457" name="公式" r:id="rId17" imgW="88560" imgH="88560" progId="Equation.3">
                      <p:embed/>
                    </p:oleObj>
                  </mc:Choice>
                  <mc:Fallback>
                    <p:oleObj name="公式" r:id="rId17" imgW="88560" imgH="88560" progId="Equation.3">
                      <p:embed/>
                      <p:pic>
                        <p:nvPicPr>
                          <p:cNvPr id="35" name="Object 5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18" y="1207"/>
                            <a:ext cx="164" cy="1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Object 55"/>
              <p:cNvGraphicFramePr>
                <a:graphicFrameLocks noChangeAspect="1"/>
              </p:cNvGraphicFramePr>
              <p:nvPr/>
            </p:nvGraphicFramePr>
            <p:xfrm>
              <a:off x="1927" y="2024"/>
              <a:ext cx="164" cy="164"/>
            </p:xfrm>
            <a:graphic>
              <a:graphicData uri="http://schemas.openxmlformats.org/presentationml/2006/ole">
                <mc:AlternateContent xmlns:mc="http://schemas.openxmlformats.org/markup-compatibility/2006">
                  <mc:Choice xmlns:v="urn:schemas-microsoft-com:vml" Requires="v">
                    <p:oleObj spid="_x0000_s18458" name="公式" r:id="rId19" imgW="88560" imgH="88560" progId="Equation.3">
                      <p:embed/>
                    </p:oleObj>
                  </mc:Choice>
                  <mc:Fallback>
                    <p:oleObj name="公式" r:id="rId19" imgW="88560" imgH="88560" progId="Equation.3">
                      <p:embed/>
                      <p:pic>
                        <p:nvPicPr>
                          <p:cNvPr id="36" name="Object 5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27" y="2024"/>
                            <a:ext cx="164" cy="1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 name="Line 56"/>
              <p:cNvSpPr>
                <a:spLocks noChangeShapeType="1"/>
              </p:cNvSpPr>
              <p:nvPr/>
            </p:nvSpPr>
            <p:spPr bwMode="auto">
              <a:xfrm>
                <a:off x="2109" y="1298"/>
                <a:ext cx="408" cy="0"/>
              </a:xfrm>
              <a:prstGeom prst="line">
                <a:avLst/>
              </a:prstGeom>
              <a:noFill/>
              <a:ln w="25400">
                <a:solidFill>
                  <a:srgbClr val="FF0000"/>
                </a:solidFill>
                <a:prstDash val="sysDot"/>
                <a:round/>
                <a:headEnd/>
                <a:tailEnd type="triangle" w="med" len="med"/>
              </a:ln>
              <a:effectLst/>
            </p:spPr>
            <p:txBody>
              <a:bodyPr/>
              <a:lstStyle/>
              <a:p>
                <a:endParaRPr lang="zh-CN" altLang="en-US"/>
              </a:p>
            </p:txBody>
          </p:sp>
          <p:sp>
            <p:nvSpPr>
              <p:cNvPr id="38" name="Line 57"/>
              <p:cNvSpPr>
                <a:spLocks noChangeShapeType="1"/>
              </p:cNvSpPr>
              <p:nvPr/>
            </p:nvSpPr>
            <p:spPr bwMode="auto">
              <a:xfrm>
                <a:off x="2699" y="1298"/>
                <a:ext cx="408" cy="0"/>
              </a:xfrm>
              <a:prstGeom prst="line">
                <a:avLst/>
              </a:prstGeom>
              <a:noFill/>
              <a:ln w="25400">
                <a:solidFill>
                  <a:srgbClr val="FF0000"/>
                </a:solidFill>
                <a:prstDash val="sysDot"/>
                <a:round/>
                <a:headEnd/>
                <a:tailEnd type="triangle" w="med" len="med"/>
              </a:ln>
              <a:effectLst/>
            </p:spPr>
            <p:txBody>
              <a:bodyPr/>
              <a:lstStyle/>
              <a:p>
                <a:endParaRPr lang="zh-CN" altLang="en-US"/>
              </a:p>
            </p:txBody>
          </p:sp>
          <p:sp>
            <p:nvSpPr>
              <p:cNvPr id="39" name="Line 58"/>
              <p:cNvSpPr>
                <a:spLocks noChangeShapeType="1"/>
              </p:cNvSpPr>
              <p:nvPr/>
            </p:nvSpPr>
            <p:spPr bwMode="auto">
              <a:xfrm>
                <a:off x="3288" y="1298"/>
                <a:ext cx="408" cy="0"/>
              </a:xfrm>
              <a:prstGeom prst="line">
                <a:avLst/>
              </a:prstGeom>
              <a:noFill/>
              <a:ln w="25400">
                <a:solidFill>
                  <a:srgbClr val="FF0000"/>
                </a:solidFill>
                <a:prstDash val="sysDot"/>
                <a:round/>
                <a:headEnd/>
                <a:tailEnd type="triangle" w="med" len="med"/>
              </a:ln>
              <a:effectLst/>
            </p:spPr>
            <p:txBody>
              <a:bodyPr/>
              <a:lstStyle/>
              <a:p>
                <a:endParaRPr lang="zh-CN" altLang="en-US"/>
              </a:p>
            </p:txBody>
          </p:sp>
          <p:sp>
            <p:nvSpPr>
              <p:cNvPr id="40" name="Line 59"/>
              <p:cNvSpPr>
                <a:spLocks noChangeShapeType="1"/>
              </p:cNvSpPr>
              <p:nvPr/>
            </p:nvSpPr>
            <p:spPr bwMode="auto">
              <a:xfrm>
                <a:off x="2018" y="2115"/>
                <a:ext cx="499" cy="0"/>
              </a:xfrm>
              <a:prstGeom prst="line">
                <a:avLst/>
              </a:prstGeom>
              <a:noFill/>
              <a:ln w="25400">
                <a:solidFill>
                  <a:srgbClr val="FF0000"/>
                </a:solidFill>
                <a:prstDash val="sysDot"/>
                <a:round/>
                <a:headEnd/>
                <a:tailEnd type="triangle" w="med" len="med"/>
              </a:ln>
              <a:effectLst/>
            </p:spPr>
            <p:txBody>
              <a:bodyPr/>
              <a:lstStyle/>
              <a:p>
                <a:endParaRPr lang="zh-CN" altLang="en-US"/>
              </a:p>
            </p:txBody>
          </p:sp>
          <p:sp>
            <p:nvSpPr>
              <p:cNvPr id="41" name="Line 60"/>
              <p:cNvSpPr>
                <a:spLocks noChangeShapeType="1"/>
              </p:cNvSpPr>
              <p:nvPr/>
            </p:nvSpPr>
            <p:spPr bwMode="auto">
              <a:xfrm>
                <a:off x="2653" y="2115"/>
                <a:ext cx="499" cy="0"/>
              </a:xfrm>
              <a:prstGeom prst="line">
                <a:avLst/>
              </a:prstGeom>
              <a:noFill/>
              <a:ln w="25400">
                <a:solidFill>
                  <a:srgbClr val="FF0000"/>
                </a:solidFill>
                <a:prstDash val="sysDot"/>
                <a:round/>
                <a:headEnd/>
                <a:tailEnd type="triangle" w="med" len="med"/>
              </a:ln>
              <a:effectLst/>
            </p:spPr>
            <p:txBody>
              <a:bodyPr/>
              <a:lstStyle/>
              <a:p>
                <a:endParaRPr lang="zh-CN" altLang="en-US"/>
              </a:p>
            </p:txBody>
          </p:sp>
          <p:sp>
            <p:nvSpPr>
              <p:cNvPr id="42" name="Line 61"/>
              <p:cNvSpPr>
                <a:spLocks noChangeShapeType="1"/>
              </p:cNvSpPr>
              <p:nvPr/>
            </p:nvSpPr>
            <p:spPr bwMode="auto">
              <a:xfrm>
                <a:off x="3243" y="2115"/>
                <a:ext cx="499" cy="0"/>
              </a:xfrm>
              <a:prstGeom prst="line">
                <a:avLst/>
              </a:prstGeom>
              <a:noFill/>
              <a:ln w="25400">
                <a:solidFill>
                  <a:srgbClr val="FF0000"/>
                </a:solidFill>
                <a:prstDash val="sysDot"/>
                <a:round/>
                <a:headEnd/>
                <a:tailEnd type="triangle" w="med" len="med"/>
              </a:ln>
              <a:effectLst/>
            </p:spPr>
            <p:txBody>
              <a:bodyPr/>
              <a:lstStyle/>
              <a:p>
                <a:endParaRPr lang="zh-CN" altLang="en-US"/>
              </a:p>
            </p:txBody>
          </p:sp>
        </p:grpSp>
        <p:graphicFrame>
          <p:nvGraphicFramePr>
            <p:cNvPr id="21" name="Object 62"/>
            <p:cNvGraphicFramePr>
              <a:graphicFrameLocks noChangeAspect="1"/>
            </p:cNvGraphicFramePr>
            <p:nvPr/>
          </p:nvGraphicFramePr>
          <p:xfrm>
            <a:off x="1066" y="3203"/>
            <a:ext cx="208" cy="176"/>
          </p:xfrm>
          <a:graphic>
            <a:graphicData uri="http://schemas.openxmlformats.org/presentationml/2006/ole">
              <mc:AlternateContent xmlns:mc="http://schemas.openxmlformats.org/markup-compatibility/2006">
                <mc:Choice xmlns:v="urn:schemas-microsoft-com:vml" Requires="v">
                  <p:oleObj spid="_x0000_s18459" name="公式" r:id="rId21" imgW="330120" imgH="279360" progId="Equation.3">
                    <p:embed/>
                  </p:oleObj>
                </mc:Choice>
                <mc:Fallback>
                  <p:oleObj name="公式" r:id="rId21" imgW="330120" imgH="279360" progId="Equation.3">
                    <p:embed/>
                    <p:pic>
                      <p:nvPicPr>
                        <p:cNvPr id="21" name="Object 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 y="3203"/>
                          <a:ext cx="208" cy="176"/>
                        </a:xfrm>
                        <a:prstGeom prst="rect">
                          <a:avLst/>
                        </a:prstGeom>
                        <a:solidFill>
                          <a:srgbClr val="00FFFF"/>
                        </a:solidFill>
                      </p:spPr>
                    </p:pic>
                  </p:oleObj>
                </mc:Fallback>
              </mc:AlternateContent>
            </a:graphicData>
          </a:graphic>
        </p:graphicFrame>
        <p:graphicFrame>
          <p:nvGraphicFramePr>
            <p:cNvPr id="22" name="Object 63"/>
            <p:cNvGraphicFramePr>
              <a:graphicFrameLocks noChangeAspect="1"/>
            </p:cNvGraphicFramePr>
            <p:nvPr/>
          </p:nvGraphicFramePr>
          <p:xfrm>
            <a:off x="657" y="2659"/>
            <a:ext cx="248" cy="216"/>
          </p:xfrm>
          <a:graphic>
            <a:graphicData uri="http://schemas.openxmlformats.org/presentationml/2006/ole">
              <mc:AlternateContent xmlns:mc="http://schemas.openxmlformats.org/markup-compatibility/2006">
                <mc:Choice xmlns:v="urn:schemas-microsoft-com:vml" Requires="v">
                  <p:oleObj spid="_x0000_s18460" name="公式" r:id="rId22" imgW="393480" imgH="342720" progId="Equation.3">
                    <p:embed/>
                  </p:oleObj>
                </mc:Choice>
                <mc:Fallback>
                  <p:oleObj name="公式" r:id="rId22" imgW="393480" imgH="342720" progId="Equation.3">
                    <p:embed/>
                    <p:pic>
                      <p:nvPicPr>
                        <p:cNvPr id="22" name="Object 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 y="2659"/>
                          <a:ext cx="248" cy="216"/>
                        </a:xfrm>
                        <a:prstGeom prst="rect">
                          <a:avLst/>
                        </a:prstGeom>
                        <a:solidFill>
                          <a:srgbClr val="00FFFF"/>
                        </a:solidFill>
                      </p:spPr>
                    </p:pic>
                  </p:oleObj>
                </mc:Fallback>
              </mc:AlternateContent>
            </a:graphicData>
          </a:graphic>
        </p:graphicFrame>
      </p:grpSp>
      <p:sp>
        <p:nvSpPr>
          <p:cNvPr id="43" name="矩形 42"/>
          <p:cNvSpPr/>
          <p:nvPr/>
        </p:nvSpPr>
        <p:spPr>
          <a:xfrm>
            <a:off x="5656537" y="3428999"/>
            <a:ext cx="2031325" cy="369332"/>
          </a:xfrm>
          <a:prstGeom prst="rect">
            <a:avLst/>
          </a:prstGeom>
        </p:spPr>
        <p:txBody>
          <a:bodyPr wrap="none">
            <a:spAutoFit/>
          </a:bodyPr>
          <a:lstStyle/>
          <a:p>
            <a:pPr marL="342900" indent="-342900">
              <a:lnSpc>
                <a:spcPct val="100000"/>
              </a:lnSpc>
              <a:spcBef>
                <a:spcPct val="20000"/>
              </a:spcBef>
              <a:buClr>
                <a:schemeClr val="hlink"/>
              </a:buClr>
              <a:buSzPct val="80000"/>
            </a:pPr>
            <a:r>
              <a:rPr lang="zh-CN" altLang="en-US" dirty="0">
                <a:latin typeface="黑体" pitchFamily="49" charset="-122"/>
                <a:ea typeface="黑体" pitchFamily="49" charset="-122"/>
              </a:rPr>
              <a:t>晶体中电子的运动</a:t>
            </a:r>
          </a:p>
        </p:txBody>
      </p:sp>
      <p:sp>
        <p:nvSpPr>
          <p:cNvPr id="44" name="矩形 43"/>
          <p:cNvSpPr/>
          <p:nvPr/>
        </p:nvSpPr>
        <p:spPr>
          <a:xfrm>
            <a:off x="5656537" y="3789039"/>
            <a:ext cx="2044149" cy="369332"/>
          </a:xfrm>
          <a:prstGeom prst="rect">
            <a:avLst/>
          </a:prstGeom>
        </p:spPr>
        <p:txBody>
          <a:bodyPr wrap="none">
            <a:spAutoFit/>
          </a:bodyPr>
          <a:lstStyle/>
          <a:p>
            <a:r>
              <a:rPr lang="zh-CN" altLang="en-US" b="1" dirty="0">
                <a:solidFill>
                  <a:srgbClr val="3333FF"/>
                </a:solidFill>
                <a:latin typeface="黑体" pitchFamily="49" charset="-122"/>
                <a:ea typeface="黑体" pitchFamily="49" charset="-122"/>
              </a:rPr>
              <a:t>电子的共有化运动</a:t>
            </a:r>
            <a:endParaRPr lang="zh-CN" altLang="en-US" dirty="0">
              <a:latin typeface="黑体" pitchFamily="49" charset="-122"/>
              <a:ea typeface="黑体" pitchFamily="49" charset="-122"/>
            </a:endParaRPr>
          </a:p>
        </p:txBody>
      </p:sp>
      <p:grpSp>
        <p:nvGrpSpPr>
          <p:cNvPr id="45" name="Group 3"/>
          <p:cNvGrpSpPr>
            <a:grpSpLocks/>
          </p:cNvGrpSpPr>
          <p:nvPr/>
        </p:nvGrpSpPr>
        <p:grpSpPr bwMode="auto">
          <a:xfrm>
            <a:off x="323528" y="4005064"/>
            <a:ext cx="5328592" cy="2592288"/>
            <a:chOff x="114" y="777"/>
            <a:chExt cx="5532" cy="2766"/>
          </a:xfrm>
        </p:grpSpPr>
        <p:pic>
          <p:nvPicPr>
            <p:cNvPr id="46" name="Picture 4" descr="Liu1-7"/>
            <p:cNvPicPr>
              <a:picLocks noChangeAspect="1" noChangeArrowheads="1"/>
            </p:cNvPicPr>
            <p:nvPr/>
          </p:nvPicPr>
          <p:blipFill>
            <a:blip r:embed="rId23" cstate="print"/>
            <a:srcRect/>
            <a:stretch>
              <a:fillRect/>
            </a:stretch>
          </p:blipFill>
          <p:spPr bwMode="auto">
            <a:xfrm>
              <a:off x="114" y="777"/>
              <a:ext cx="5532" cy="2766"/>
            </a:xfrm>
            <a:prstGeom prst="rect">
              <a:avLst/>
            </a:prstGeom>
            <a:noFill/>
          </p:spPr>
        </p:pic>
        <p:graphicFrame>
          <p:nvGraphicFramePr>
            <p:cNvPr id="47" name="Object 5"/>
            <p:cNvGraphicFramePr>
              <a:graphicFrameLocks noChangeAspect="1"/>
            </p:cNvGraphicFramePr>
            <p:nvPr/>
          </p:nvGraphicFramePr>
          <p:xfrm>
            <a:off x="3969" y="2704"/>
            <a:ext cx="226" cy="208"/>
          </p:xfrm>
          <a:graphic>
            <a:graphicData uri="http://schemas.openxmlformats.org/presentationml/2006/ole">
              <mc:AlternateContent xmlns:mc="http://schemas.openxmlformats.org/markup-compatibility/2006">
                <mc:Choice xmlns:v="urn:schemas-microsoft-com:vml" Requires="v">
                  <p:oleObj spid="_x0000_s18461" name="公式" r:id="rId24" imgW="304560" imgH="279360" progId="Equation.3">
                    <p:embed/>
                  </p:oleObj>
                </mc:Choice>
                <mc:Fallback>
                  <p:oleObj name="公式" r:id="rId24" imgW="304560" imgH="279360" progId="Equation.3">
                    <p:embed/>
                    <p:pic>
                      <p:nvPicPr>
                        <p:cNvPr id="47" name="Object 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969" y="2704"/>
                          <a:ext cx="226" cy="208"/>
                        </a:xfrm>
                        <a:prstGeom prst="rect">
                          <a:avLst/>
                        </a:prstGeom>
                        <a:solidFill>
                          <a:srgbClr val="FFCC00"/>
                        </a:solidFill>
                      </p:spPr>
                    </p:pic>
                  </p:oleObj>
                </mc:Fallback>
              </mc:AlternateContent>
            </a:graphicData>
          </a:graphic>
        </p:graphicFrame>
        <p:graphicFrame>
          <p:nvGraphicFramePr>
            <p:cNvPr id="48" name="Object 6"/>
            <p:cNvGraphicFramePr>
              <a:graphicFrameLocks noChangeAspect="1"/>
            </p:cNvGraphicFramePr>
            <p:nvPr/>
          </p:nvGraphicFramePr>
          <p:xfrm>
            <a:off x="3742" y="2069"/>
            <a:ext cx="227" cy="193"/>
          </p:xfrm>
          <a:graphic>
            <a:graphicData uri="http://schemas.openxmlformats.org/presentationml/2006/ole">
              <mc:AlternateContent xmlns:mc="http://schemas.openxmlformats.org/markup-compatibility/2006">
                <mc:Choice xmlns:v="urn:schemas-microsoft-com:vml" Requires="v">
                  <p:oleObj spid="_x0000_s18462" name="公式" r:id="rId26" imgW="330120" imgH="279360" progId="Equation.3">
                    <p:embed/>
                  </p:oleObj>
                </mc:Choice>
                <mc:Fallback>
                  <p:oleObj name="公式" r:id="rId26" imgW="330120" imgH="279360" progId="Equation.3">
                    <p:embed/>
                    <p:pic>
                      <p:nvPicPr>
                        <p:cNvPr id="48" name="Object 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742" y="2069"/>
                          <a:ext cx="227" cy="193"/>
                        </a:xfrm>
                        <a:prstGeom prst="rect">
                          <a:avLst/>
                        </a:prstGeom>
                        <a:solidFill>
                          <a:srgbClr val="FFCC00"/>
                        </a:solidFill>
                      </p:spPr>
                    </p:pic>
                  </p:oleObj>
                </mc:Fallback>
              </mc:AlternateContent>
            </a:graphicData>
          </a:graphic>
        </p:graphicFrame>
        <p:graphicFrame>
          <p:nvGraphicFramePr>
            <p:cNvPr id="49" name="Object 7"/>
            <p:cNvGraphicFramePr>
              <a:graphicFrameLocks noChangeAspect="1"/>
            </p:cNvGraphicFramePr>
            <p:nvPr/>
          </p:nvGraphicFramePr>
          <p:xfrm>
            <a:off x="3833" y="1525"/>
            <a:ext cx="227" cy="198"/>
          </p:xfrm>
          <a:graphic>
            <a:graphicData uri="http://schemas.openxmlformats.org/presentationml/2006/ole">
              <mc:AlternateContent xmlns:mc="http://schemas.openxmlformats.org/markup-compatibility/2006">
                <mc:Choice xmlns:v="urn:schemas-microsoft-com:vml" Requires="v">
                  <p:oleObj spid="_x0000_s18463" name="公式" r:id="rId28" imgW="393480" imgH="342720" progId="Equation.3">
                    <p:embed/>
                  </p:oleObj>
                </mc:Choice>
                <mc:Fallback>
                  <p:oleObj name="公式" r:id="rId28" imgW="393480" imgH="342720" progId="Equation.3">
                    <p:embed/>
                    <p:pic>
                      <p:nvPicPr>
                        <p:cNvPr id="49" name="Object 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833" y="1525"/>
                          <a:ext cx="227" cy="198"/>
                        </a:xfrm>
                        <a:prstGeom prst="rect">
                          <a:avLst/>
                        </a:prstGeom>
                        <a:solidFill>
                          <a:srgbClr val="FFCC00"/>
                        </a:solidFill>
                      </p:spPr>
                    </p:pic>
                  </p:oleObj>
                </mc:Fallback>
              </mc:AlternateContent>
            </a:graphicData>
          </a:graphic>
        </p:graphicFrame>
      </p:grpSp>
    </p:spTree>
    <p:extLst>
      <p:ext uri="{BB962C8B-B14F-4D97-AF65-F5344CB8AC3E}">
        <p14:creationId xmlns:p14="http://schemas.microsoft.com/office/powerpoint/2010/main" val="455140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7145" y="199825"/>
            <a:ext cx="3416320"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半导体中的电子状态</a:t>
            </a:r>
          </a:p>
        </p:txBody>
      </p:sp>
      <p:pic>
        <p:nvPicPr>
          <p:cNvPr id="3" name="Picture 2" descr="http://retype.wenku.bdimg.com/retype/zoom/51fa44d43186bceb19e8bb47?pn=21&amp;o=jpg_6&amp;md5sum=d5b183f0a56d5a9f214ed39f452748ba&amp;sign=2d4800ce5c&amp;png=1517150-1565834&amp;jpg=2960728-3143302"/>
          <p:cNvPicPr>
            <a:picLocks noChangeAspect="1" noChangeArrowheads="1"/>
          </p:cNvPicPr>
          <p:nvPr/>
        </p:nvPicPr>
        <p:blipFill>
          <a:blip r:embed="rId2" cstate="print"/>
          <a:srcRect l="16627" t="20997" r="10332" b="10974"/>
          <a:stretch>
            <a:fillRect/>
          </a:stretch>
        </p:blipFill>
        <p:spPr bwMode="auto">
          <a:xfrm>
            <a:off x="416933" y="1110218"/>
            <a:ext cx="8097541" cy="5332527"/>
          </a:xfrm>
          <a:prstGeom prst="rect">
            <a:avLst/>
          </a:prstGeom>
          <a:noFill/>
        </p:spPr>
      </p:pic>
    </p:spTree>
    <p:extLst>
      <p:ext uri="{BB962C8B-B14F-4D97-AF65-F5344CB8AC3E}">
        <p14:creationId xmlns:p14="http://schemas.microsoft.com/office/powerpoint/2010/main" val="924906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255129" y="196186"/>
            <a:ext cx="1266693" cy="523220"/>
          </a:xfrm>
          <a:prstGeom prst="rect">
            <a:avLst/>
          </a:prstGeom>
          <a:noFill/>
        </p:spPr>
        <p:txBody>
          <a:bodyPr wrap="none" rtlCol="0">
            <a:spAutoFit/>
          </a:bodyPr>
          <a:lstStyle/>
          <a:p>
            <a:r>
              <a:rPr lang="zh-CN" altLang="en-US" sz="2800" b="1" dirty="0">
                <a:solidFill>
                  <a:prstClr val="black"/>
                </a:solidFill>
                <a:latin typeface="微软雅黑" panose="020B0503020204020204" pitchFamily="34" charset="-122"/>
                <a:ea typeface="微软雅黑" panose="020B0503020204020204" pitchFamily="34" charset="-122"/>
              </a:rPr>
              <a:t>能带论</a:t>
            </a:r>
          </a:p>
        </p:txBody>
      </p:sp>
      <p:sp>
        <p:nvSpPr>
          <p:cNvPr id="3" name="TextBox 1"/>
          <p:cNvSpPr txBox="1"/>
          <p:nvPr/>
        </p:nvSpPr>
        <p:spPr>
          <a:xfrm>
            <a:off x="611560" y="3645024"/>
            <a:ext cx="3879588" cy="369332"/>
          </a:xfrm>
          <a:prstGeom prst="rect">
            <a:avLst/>
          </a:prstGeom>
          <a:noFill/>
        </p:spPr>
        <p:txBody>
          <a:bodyPr wrap="none" rtlCol="0">
            <a:spAutoFit/>
          </a:bodyPr>
          <a:lstStyle/>
          <a:p>
            <a:r>
              <a:rPr lang="en-US" altLang="zh-CN" dirty="0">
                <a:latin typeface="Times New Roman" pitchFamily="18" charset="0"/>
                <a:ea typeface="黑体" pitchFamily="49" charset="-122"/>
                <a:cs typeface="Times New Roman" pitchFamily="18" charset="0"/>
              </a:rPr>
              <a:t>Bloch</a:t>
            </a:r>
            <a:r>
              <a:rPr lang="zh-CN" altLang="en-US" dirty="0">
                <a:latin typeface="Times New Roman" pitchFamily="18" charset="0"/>
                <a:ea typeface="黑体" pitchFamily="49" charset="-122"/>
                <a:cs typeface="Times New Roman" pitchFamily="18" charset="0"/>
              </a:rPr>
              <a:t>定理：周期势场</a:t>
            </a:r>
            <a:r>
              <a:rPr lang="en-US" altLang="zh-CN" dirty="0">
                <a:latin typeface="Times New Roman" pitchFamily="18" charset="0"/>
                <a:ea typeface="黑体" pitchFamily="49" charset="-122"/>
                <a:cs typeface="Times New Roman" pitchFamily="18" charset="0"/>
              </a:rPr>
              <a:t>V</a:t>
            </a:r>
            <a:r>
              <a:rPr lang="zh-CN" altLang="en-US" dirty="0">
                <a:latin typeface="Times New Roman" pitchFamily="18" charset="0"/>
                <a:ea typeface="黑体" pitchFamily="49" charset="-122"/>
                <a:cs typeface="Times New Roman" pitchFamily="18" charset="0"/>
              </a:rPr>
              <a:t>（</a:t>
            </a:r>
            <a:r>
              <a:rPr lang="en-US" altLang="zh-CN" dirty="0">
                <a:latin typeface="Times New Roman" pitchFamily="18" charset="0"/>
                <a:ea typeface="黑体" pitchFamily="49" charset="-122"/>
                <a:cs typeface="Times New Roman" pitchFamily="18" charset="0"/>
              </a:rPr>
              <a:t>r</a:t>
            </a:r>
            <a:r>
              <a:rPr lang="zh-CN" altLang="en-US" dirty="0">
                <a:latin typeface="Times New Roman" pitchFamily="18" charset="0"/>
                <a:ea typeface="黑体" pitchFamily="49" charset="-122"/>
                <a:cs typeface="Times New Roman" pitchFamily="18" charset="0"/>
              </a:rPr>
              <a:t>）</a:t>
            </a:r>
            <a:r>
              <a:rPr lang="en-US" altLang="zh-CN" dirty="0">
                <a:latin typeface="Times New Roman" pitchFamily="18" charset="0"/>
                <a:ea typeface="黑体" pitchFamily="49" charset="-122"/>
                <a:cs typeface="Times New Roman" pitchFamily="18" charset="0"/>
              </a:rPr>
              <a:t>=V(</a:t>
            </a:r>
            <a:r>
              <a:rPr lang="en-US" altLang="zh-CN" dirty="0" err="1">
                <a:latin typeface="Times New Roman" pitchFamily="18" charset="0"/>
                <a:ea typeface="黑体" pitchFamily="49" charset="-122"/>
                <a:cs typeface="Times New Roman" pitchFamily="18" charset="0"/>
              </a:rPr>
              <a:t>r+</a:t>
            </a:r>
            <a:r>
              <a:rPr lang="en-US" altLang="zh-CN" b="1" dirty="0" err="1">
                <a:latin typeface="Times New Roman" pitchFamily="18" charset="0"/>
                <a:ea typeface="黑体" pitchFamily="49" charset="-122"/>
                <a:cs typeface="Times New Roman" pitchFamily="18" charset="0"/>
              </a:rPr>
              <a:t>R</a:t>
            </a:r>
            <a:r>
              <a:rPr lang="en-US" altLang="zh-CN" dirty="0">
                <a:latin typeface="Times New Roman" pitchFamily="18" charset="0"/>
                <a:ea typeface="黑体" pitchFamily="49" charset="-122"/>
                <a:cs typeface="Times New Roman" pitchFamily="18" charset="0"/>
              </a:rPr>
              <a:t>)</a:t>
            </a:r>
            <a:endParaRPr lang="zh-CN" altLang="en-US" dirty="0">
              <a:latin typeface="Times New Roman" pitchFamily="18" charset="0"/>
              <a:ea typeface="黑体" pitchFamily="49" charset="-122"/>
              <a:cs typeface="Times New Roman" pitchFamily="18" charset="0"/>
            </a:endParaRPr>
          </a:p>
        </p:txBody>
      </p:sp>
      <p:sp>
        <p:nvSpPr>
          <p:cNvPr id="4" name="TextBox 3"/>
          <p:cNvSpPr txBox="1"/>
          <p:nvPr/>
        </p:nvSpPr>
        <p:spPr>
          <a:xfrm>
            <a:off x="644272" y="1159348"/>
            <a:ext cx="4863832" cy="369332"/>
          </a:xfrm>
          <a:prstGeom prst="rect">
            <a:avLst/>
          </a:prstGeom>
          <a:noFill/>
          <a:ln>
            <a:solidFill>
              <a:schemeClr val="accent1"/>
            </a:solidFill>
          </a:ln>
        </p:spPr>
        <p:txBody>
          <a:bodyPr wrap="none" rtlCol="0">
            <a:spAutoFit/>
          </a:bodyPr>
          <a:lstStyle/>
          <a:p>
            <a:r>
              <a:rPr lang="zh-CN" altLang="en-US" dirty="0">
                <a:solidFill>
                  <a:srgbClr val="FF0000"/>
                </a:solidFill>
                <a:latin typeface="黑体" pitchFamily="49" charset="-122"/>
                <a:ea typeface="黑体" pitchFamily="49" charset="-122"/>
              </a:rPr>
              <a:t>周期势场（量子力学处理）</a:t>
            </a:r>
            <a:r>
              <a:rPr lang="en-US" altLang="zh-CN" dirty="0">
                <a:solidFill>
                  <a:srgbClr val="FF0000"/>
                </a:solidFill>
                <a:latin typeface="黑体" pitchFamily="49" charset="-122"/>
                <a:ea typeface="黑体" pitchFamily="49" charset="-122"/>
              </a:rPr>
              <a:t>+</a:t>
            </a:r>
            <a:r>
              <a:rPr lang="zh-CN" altLang="en-US" dirty="0">
                <a:solidFill>
                  <a:srgbClr val="FF0000"/>
                </a:solidFill>
                <a:latin typeface="黑体" pitchFamily="49" charset="-122"/>
                <a:ea typeface="黑体" pitchFamily="49" charset="-122"/>
              </a:rPr>
              <a:t>费米</a:t>
            </a:r>
            <a:r>
              <a:rPr lang="en-US" altLang="zh-CN" dirty="0">
                <a:solidFill>
                  <a:srgbClr val="FF0000"/>
                </a:solidFill>
                <a:latin typeface="黑体" pitchFamily="49" charset="-122"/>
                <a:ea typeface="黑体" pitchFamily="49" charset="-122"/>
              </a:rPr>
              <a:t>-</a:t>
            </a:r>
            <a:r>
              <a:rPr lang="zh-CN" altLang="en-US" dirty="0">
                <a:solidFill>
                  <a:srgbClr val="FF0000"/>
                </a:solidFill>
                <a:latin typeface="黑体" pitchFamily="49" charset="-122"/>
                <a:ea typeface="黑体" pitchFamily="49" charset="-122"/>
              </a:rPr>
              <a:t>狄拉克分布</a:t>
            </a:r>
          </a:p>
        </p:txBody>
      </p:sp>
      <p:sp>
        <p:nvSpPr>
          <p:cNvPr id="5" name="TextBox 4"/>
          <p:cNvSpPr txBox="1"/>
          <p:nvPr/>
        </p:nvSpPr>
        <p:spPr>
          <a:xfrm>
            <a:off x="6427430" y="4582869"/>
            <a:ext cx="1960793" cy="646331"/>
          </a:xfrm>
          <a:prstGeom prst="rect">
            <a:avLst/>
          </a:prstGeom>
          <a:noFill/>
          <a:ln>
            <a:solidFill>
              <a:schemeClr val="accent1"/>
            </a:solidFill>
          </a:ln>
        </p:spPr>
        <p:txBody>
          <a:bodyPr wrap="none" rtlCol="0">
            <a:spAutoFit/>
          </a:bodyPr>
          <a:lstStyle/>
          <a:p>
            <a:r>
              <a:rPr lang="zh-CN" altLang="en-US" dirty="0">
                <a:latin typeface="微软雅黑" panose="020B0503020204020204" pitchFamily="34" charset="-122"/>
                <a:ea typeface="微软雅黑" panose="020B0503020204020204" pitchFamily="34" charset="-122"/>
              </a:rPr>
              <a:t>晶格势场，</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是晶格平移矢量</a:t>
            </a:r>
          </a:p>
        </p:txBody>
      </p:sp>
      <p:sp>
        <p:nvSpPr>
          <p:cNvPr id="6" name="TextBox 5"/>
          <p:cNvSpPr txBox="1"/>
          <p:nvPr/>
        </p:nvSpPr>
        <p:spPr>
          <a:xfrm>
            <a:off x="1403648" y="4149080"/>
            <a:ext cx="1107996" cy="369332"/>
          </a:xfrm>
          <a:prstGeom prst="rect">
            <a:avLst/>
          </a:prstGeom>
          <a:noFill/>
        </p:spPr>
        <p:txBody>
          <a:bodyPr wrap="none" rtlCol="0">
            <a:spAutoFit/>
          </a:bodyPr>
          <a:lstStyle/>
          <a:p>
            <a:r>
              <a:rPr lang="zh-CN" altLang="en-US" dirty="0">
                <a:latin typeface="Times New Roman" pitchFamily="18" charset="0"/>
                <a:ea typeface="黑体" pitchFamily="49" charset="-122"/>
                <a:cs typeface="Times New Roman" pitchFamily="18" charset="0"/>
              </a:rPr>
              <a:t>波函数：</a:t>
            </a:r>
          </a:p>
        </p:txBody>
      </p:sp>
      <p:sp>
        <p:nvSpPr>
          <p:cNvPr id="7" name="TextBox 6"/>
          <p:cNvSpPr txBox="1"/>
          <p:nvPr/>
        </p:nvSpPr>
        <p:spPr>
          <a:xfrm>
            <a:off x="611560" y="4725144"/>
            <a:ext cx="4108817" cy="369332"/>
          </a:xfrm>
          <a:prstGeom prst="rect">
            <a:avLst/>
          </a:prstGeom>
          <a:noFill/>
        </p:spPr>
        <p:txBody>
          <a:bodyPr wrap="none" rtlCol="0">
            <a:spAutoFit/>
          </a:bodyPr>
          <a:lstStyle/>
          <a:p>
            <a:r>
              <a:rPr lang="zh-CN" altLang="en-US" dirty="0">
                <a:latin typeface="Times New Roman" pitchFamily="18" charset="0"/>
                <a:ea typeface="黑体" pitchFamily="49" charset="-122"/>
                <a:cs typeface="Times New Roman" pitchFamily="18" charset="0"/>
              </a:rPr>
              <a:t>与自由电子相比增加一个晶格周期函数</a:t>
            </a:r>
            <a:endParaRPr lang="en-US" altLang="zh-CN" dirty="0">
              <a:latin typeface="Times New Roman" pitchFamily="18" charset="0"/>
              <a:ea typeface="黑体" pitchFamily="49" charset="-122"/>
              <a:cs typeface="Times New Roman" pitchFamily="18" charset="0"/>
            </a:endParaRPr>
          </a:p>
        </p:txBody>
      </p:sp>
      <p:sp>
        <p:nvSpPr>
          <p:cNvPr id="8" name="TextBox 7"/>
          <p:cNvSpPr txBox="1"/>
          <p:nvPr/>
        </p:nvSpPr>
        <p:spPr>
          <a:xfrm>
            <a:off x="971600" y="5229200"/>
            <a:ext cx="3568606" cy="369332"/>
          </a:xfrm>
          <a:prstGeom prst="rect">
            <a:avLst/>
          </a:prstGeom>
          <a:noFill/>
        </p:spPr>
        <p:txBody>
          <a:bodyPr wrap="none" rtlCol="0">
            <a:spAutoFit/>
          </a:bodyPr>
          <a:lstStyle/>
          <a:p>
            <a:r>
              <a:rPr lang="zh-CN" altLang="en-US" dirty="0">
                <a:latin typeface="Times New Roman" pitchFamily="18" charset="0"/>
                <a:ea typeface="黑体" pitchFamily="49" charset="-122"/>
                <a:cs typeface="Times New Roman" pitchFamily="18" charset="0"/>
              </a:rPr>
              <a:t>根据</a:t>
            </a:r>
            <a:r>
              <a:rPr lang="en-US" altLang="zh-CN" dirty="0" err="1">
                <a:latin typeface="Times New Roman" pitchFamily="18" charset="0"/>
                <a:ea typeface="黑体" pitchFamily="49" charset="-122"/>
                <a:cs typeface="Times New Roman" pitchFamily="18" charset="0"/>
              </a:rPr>
              <a:t>bloch</a:t>
            </a:r>
            <a:r>
              <a:rPr lang="zh-CN" altLang="en-US" dirty="0">
                <a:latin typeface="Times New Roman" pitchFamily="18" charset="0"/>
                <a:ea typeface="黑体" pitchFamily="49" charset="-122"/>
                <a:cs typeface="Times New Roman" pitchFamily="18" charset="0"/>
              </a:rPr>
              <a:t>解单电子薛定谔方程：</a:t>
            </a:r>
          </a:p>
        </p:txBody>
      </p:sp>
      <p:grpSp>
        <p:nvGrpSpPr>
          <p:cNvPr id="24" name="组合 23">
            <a:extLst>
              <a:ext uri="{FF2B5EF4-FFF2-40B4-BE49-F238E27FC236}">
                <a16:creationId xmlns:a16="http://schemas.microsoft.com/office/drawing/2014/main" id="{76971DE9-6B0D-42D0-824E-0D3C89A63808}"/>
              </a:ext>
            </a:extLst>
          </p:cNvPr>
          <p:cNvGrpSpPr/>
          <p:nvPr/>
        </p:nvGrpSpPr>
        <p:grpSpPr>
          <a:xfrm>
            <a:off x="611560" y="1744704"/>
            <a:ext cx="7736433" cy="1368513"/>
            <a:chOff x="971599" y="1689152"/>
            <a:chExt cx="7736433" cy="1368513"/>
          </a:xfrm>
        </p:grpSpPr>
        <p:sp>
          <p:nvSpPr>
            <p:cNvPr id="9" name="Text Box 15"/>
            <p:cNvSpPr txBox="1">
              <a:spLocks noChangeArrowheads="1"/>
            </p:cNvSpPr>
            <p:nvPr/>
          </p:nvSpPr>
          <p:spPr bwMode="auto">
            <a:xfrm>
              <a:off x="1073671" y="2140866"/>
              <a:ext cx="1224136" cy="340735"/>
            </a:xfrm>
            <a:prstGeom prst="rect">
              <a:avLst/>
            </a:prstGeom>
            <a:solidFill>
              <a:srgbClr val="0000CC"/>
            </a:solidFill>
            <a:ln>
              <a:headEnd/>
              <a:tailEnd/>
            </a:ln>
          </p:spPr>
          <p:style>
            <a:lnRef idx="1">
              <a:schemeClr val="accent1"/>
            </a:lnRef>
            <a:fillRef idx="2">
              <a:schemeClr val="accent1"/>
            </a:fillRef>
            <a:effectRef idx="1">
              <a:schemeClr val="accent1"/>
            </a:effectRef>
            <a:fontRef idx="minor">
              <a:schemeClr val="dk1"/>
            </a:fontRef>
          </p:style>
          <p:txBody>
            <a:bodyPr wrap="square" lIns="90000" tIns="46800" rIns="90000" bIns="46800">
              <a:spAutoFit/>
            </a:bodyPr>
            <a:lstStyle/>
            <a:p>
              <a:r>
                <a:rPr lang="zh-CN" altLang="en-US" sz="1600" dirty="0">
                  <a:solidFill>
                    <a:schemeClr val="bg1"/>
                  </a:solidFill>
                  <a:latin typeface="黑体" pitchFamily="49" charset="-122"/>
                  <a:ea typeface="黑体" pitchFamily="49" charset="-122"/>
                </a:rPr>
                <a:t>绝热近似</a:t>
              </a:r>
            </a:p>
          </p:txBody>
        </p:sp>
        <p:sp>
          <p:nvSpPr>
            <p:cNvPr id="10" name="Text Box 16"/>
            <p:cNvSpPr txBox="1">
              <a:spLocks noChangeArrowheads="1"/>
            </p:cNvSpPr>
            <p:nvPr/>
          </p:nvSpPr>
          <p:spPr bwMode="auto">
            <a:xfrm>
              <a:off x="1073671" y="2716930"/>
              <a:ext cx="1223368" cy="340735"/>
            </a:xfrm>
            <a:prstGeom prst="rect">
              <a:avLst/>
            </a:prstGeom>
            <a:solidFill>
              <a:srgbClr val="0000CC"/>
            </a:solidFill>
            <a:ln>
              <a:headEnd/>
              <a:tailEnd/>
            </a:ln>
          </p:spPr>
          <p:style>
            <a:lnRef idx="1">
              <a:schemeClr val="accent1"/>
            </a:lnRef>
            <a:fillRef idx="2">
              <a:schemeClr val="accent1"/>
            </a:fillRef>
            <a:effectRef idx="1">
              <a:schemeClr val="accent1"/>
            </a:effectRef>
            <a:fontRef idx="minor">
              <a:schemeClr val="dk1"/>
            </a:fontRef>
          </p:style>
          <p:txBody>
            <a:bodyPr wrap="square" lIns="90000" tIns="46800" rIns="90000" bIns="46800">
              <a:spAutoFit/>
            </a:bodyPr>
            <a:lstStyle/>
            <a:p>
              <a:r>
                <a:rPr lang="zh-CN" altLang="en-US" sz="1600">
                  <a:solidFill>
                    <a:schemeClr val="bg1"/>
                  </a:solidFill>
                  <a:latin typeface="黑体" pitchFamily="49" charset="-122"/>
                  <a:ea typeface="黑体" pitchFamily="49" charset="-122"/>
                </a:rPr>
                <a:t>单电子近似</a:t>
              </a:r>
            </a:p>
          </p:txBody>
        </p:sp>
        <p:sp>
          <p:nvSpPr>
            <p:cNvPr id="11" name="Text Box 18"/>
            <p:cNvSpPr txBox="1">
              <a:spLocks noChangeArrowheads="1"/>
            </p:cNvSpPr>
            <p:nvPr/>
          </p:nvSpPr>
          <p:spPr bwMode="auto">
            <a:xfrm>
              <a:off x="2729830" y="2140866"/>
              <a:ext cx="1944687" cy="340735"/>
            </a:xfrm>
            <a:prstGeom prst="rect">
              <a:avLst/>
            </a:prstGeom>
            <a:solidFill>
              <a:srgbClr val="0000CC"/>
            </a:solidFill>
            <a:ln>
              <a:headEnd/>
              <a:tailEnd/>
            </a:ln>
          </p:spPr>
          <p:style>
            <a:lnRef idx="1">
              <a:schemeClr val="accent1"/>
            </a:lnRef>
            <a:fillRef idx="2">
              <a:schemeClr val="accent1"/>
            </a:fillRef>
            <a:effectRef idx="1">
              <a:schemeClr val="accent1"/>
            </a:effectRef>
            <a:fontRef idx="minor">
              <a:schemeClr val="dk1"/>
            </a:fontRef>
          </p:style>
          <p:txBody>
            <a:bodyPr lIns="90000" tIns="46800" rIns="90000" bIns="46800">
              <a:spAutoFit/>
            </a:bodyPr>
            <a:lstStyle/>
            <a:p>
              <a:r>
                <a:rPr lang="zh-CN" altLang="en-US" sz="1600">
                  <a:solidFill>
                    <a:schemeClr val="bg1"/>
                  </a:solidFill>
                  <a:latin typeface="黑体" pitchFamily="49" charset="-122"/>
                  <a:ea typeface="黑体" pitchFamily="49" charset="-122"/>
                </a:rPr>
                <a:t>晶格不动</a:t>
              </a:r>
            </a:p>
          </p:txBody>
        </p:sp>
        <p:sp>
          <p:nvSpPr>
            <p:cNvPr id="12" name="Text Box 20"/>
            <p:cNvSpPr txBox="1">
              <a:spLocks noChangeArrowheads="1"/>
            </p:cNvSpPr>
            <p:nvPr/>
          </p:nvSpPr>
          <p:spPr bwMode="auto">
            <a:xfrm>
              <a:off x="5970215" y="2140866"/>
              <a:ext cx="2664296" cy="340735"/>
            </a:xfrm>
            <a:prstGeom prst="rect">
              <a:avLst/>
            </a:prstGeom>
            <a:solidFill>
              <a:srgbClr val="0000CC"/>
            </a:solidFill>
            <a:ln>
              <a:headEnd/>
              <a:tailEnd/>
            </a:ln>
          </p:spPr>
          <p:style>
            <a:lnRef idx="1">
              <a:schemeClr val="accent1"/>
            </a:lnRef>
            <a:fillRef idx="2">
              <a:schemeClr val="accent1"/>
            </a:fillRef>
            <a:effectRef idx="1">
              <a:schemeClr val="accent1"/>
            </a:effectRef>
            <a:fontRef idx="minor">
              <a:schemeClr val="dk1"/>
            </a:fontRef>
          </p:style>
          <p:txBody>
            <a:bodyPr wrap="square" lIns="90000" tIns="46800" rIns="90000" bIns="46800">
              <a:spAutoFit/>
            </a:bodyPr>
            <a:lstStyle/>
            <a:p>
              <a:r>
                <a:rPr lang="zh-CN" altLang="en-US" sz="1600" dirty="0">
                  <a:solidFill>
                    <a:schemeClr val="bg1"/>
                  </a:solidFill>
                  <a:latin typeface="黑体" pitchFamily="49" charset="-122"/>
                  <a:ea typeface="黑体" pitchFamily="49" charset="-122"/>
                </a:rPr>
                <a:t>化多体问题为多电子问题</a:t>
              </a:r>
            </a:p>
          </p:txBody>
        </p:sp>
        <p:sp>
          <p:nvSpPr>
            <p:cNvPr id="13" name="Text Box 22"/>
            <p:cNvSpPr txBox="1">
              <a:spLocks noChangeArrowheads="1"/>
            </p:cNvSpPr>
            <p:nvPr/>
          </p:nvSpPr>
          <p:spPr bwMode="auto">
            <a:xfrm>
              <a:off x="2729855" y="2716930"/>
              <a:ext cx="2736304" cy="340735"/>
            </a:xfrm>
            <a:prstGeom prst="rect">
              <a:avLst/>
            </a:prstGeom>
            <a:solidFill>
              <a:srgbClr val="0000CC"/>
            </a:solidFill>
            <a:ln>
              <a:headEnd/>
              <a:tailEnd/>
            </a:ln>
          </p:spPr>
          <p:style>
            <a:lnRef idx="1">
              <a:schemeClr val="accent1"/>
            </a:lnRef>
            <a:fillRef idx="2">
              <a:schemeClr val="accent1"/>
            </a:fillRef>
            <a:effectRef idx="1">
              <a:schemeClr val="accent1"/>
            </a:effectRef>
            <a:fontRef idx="minor">
              <a:schemeClr val="dk1"/>
            </a:fontRef>
          </p:style>
          <p:txBody>
            <a:bodyPr wrap="square" lIns="90000" tIns="46800" rIns="90000" bIns="46800">
              <a:spAutoFit/>
            </a:bodyPr>
            <a:lstStyle/>
            <a:p>
              <a:r>
                <a:rPr lang="zh-CN" altLang="en-US" sz="1600" dirty="0">
                  <a:solidFill>
                    <a:schemeClr val="bg1"/>
                  </a:solidFill>
                  <a:latin typeface="黑体" pitchFamily="49" charset="-122"/>
                  <a:ea typeface="黑体" pitchFamily="49" charset="-122"/>
                </a:rPr>
                <a:t>其他电子作用归结于周期场</a:t>
              </a:r>
            </a:p>
          </p:txBody>
        </p:sp>
        <p:sp>
          <p:nvSpPr>
            <p:cNvPr id="14" name="Text Box 24"/>
            <p:cNvSpPr txBox="1">
              <a:spLocks noChangeArrowheads="1"/>
            </p:cNvSpPr>
            <p:nvPr/>
          </p:nvSpPr>
          <p:spPr bwMode="auto">
            <a:xfrm>
              <a:off x="5970215" y="2716930"/>
              <a:ext cx="2737817" cy="340735"/>
            </a:xfrm>
            <a:prstGeom prst="rect">
              <a:avLst/>
            </a:prstGeom>
            <a:solidFill>
              <a:srgbClr val="0000CC"/>
            </a:solidFill>
            <a:ln>
              <a:headEnd/>
              <a:tailEnd/>
            </a:ln>
          </p:spPr>
          <p:style>
            <a:lnRef idx="1">
              <a:schemeClr val="accent1"/>
            </a:lnRef>
            <a:fillRef idx="2">
              <a:schemeClr val="accent1"/>
            </a:fillRef>
            <a:effectRef idx="1">
              <a:schemeClr val="accent1"/>
            </a:effectRef>
            <a:fontRef idx="minor">
              <a:schemeClr val="dk1"/>
            </a:fontRef>
          </p:style>
          <p:txBody>
            <a:bodyPr wrap="square" lIns="90000" tIns="46800" rIns="90000" bIns="46800">
              <a:spAutoFit/>
            </a:bodyPr>
            <a:lstStyle/>
            <a:p>
              <a:r>
                <a:rPr lang="zh-CN" altLang="en-US" sz="1600" dirty="0">
                  <a:solidFill>
                    <a:schemeClr val="bg1"/>
                  </a:solidFill>
                  <a:latin typeface="黑体" pitchFamily="49" charset="-122"/>
                  <a:ea typeface="黑体" pitchFamily="49" charset="-122"/>
                </a:rPr>
                <a:t>化多电子问题为单电子问题</a:t>
              </a:r>
            </a:p>
          </p:txBody>
        </p:sp>
        <p:sp>
          <p:nvSpPr>
            <p:cNvPr id="15" name="TextBox 19"/>
            <p:cNvSpPr txBox="1"/>
            <p:nvPr/>
          </p:nvSpPr>
          <p:spPr>
            <a:xfrm>
              <a:off x="971599" y="1689152"/>
              <a:ext cx="1107996" cy="369332"/>
            </a:xfrm>
            <a:prstGeom prst="rect">
              <a:avLst/>
            </a:prstGeom>
            <a:noFill/>
          </p:spPr>
          <p:txBody>
            <a:bodyPr wrap="none" rtlCol="0">
              <a:spAutoFit/>
            </a:bodyPr>
            <a:lstStyle/>
            <a:p>
              <a:r>
                <a:rPr lang="zh-CN" altLang="en-US" dirty="0">
                  <a:latin typeface="黑体" pitchFamily="49" charset="-122"/>
                  <a:ea typeface="黑体" pitchFamily="49" charset="-122"/>
                </a:rPr>
                <a:t>两步假设</a:t>
              </a:r>
            </a:p>
          </p:txBody>
        </p:sp>
        <p:sp>
          <p:nvSpPr>
            <p:cNvPr id="16" name="右箭头 15"/>
            <p:cNvSpPr/>
            <p:nvPr/>
          </p:nvSpPr>
          <p:spPr bwMode="auto">
            <a:xfrm>
              <a:off x="2369815" y="2212874"/>
              <a:ext cx="288032" cy="144016"/>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黑体" pitchFamily="49" charset="-122"/>
                <a:ea typeface="黑体" pitchFamily="49" charset="-122"/>
              </a:endParaRPr>
            </a:p>
          </p:txBody>
        </p:sp>
        <p:sp>
          <p:nvSpPr>
            <p:cNvPr id="17" name="右箭头 16"/>
            <p:cNvSpPr/>
            <p:nvPr/>
          </p:nvSpPr>
          <p:spPr bwMode="auto">
            <a:xfrm>
              <a:off x="5034111" y="2212874"/>
              <a:ext cx="288032" cy="144016"/>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黑体" pitchFamily="49" charset="-122"/>
                <a:ea typeface="黑体" pitchFamily="49" charset="-122"/>
              </a:endParaRPr>
            </a:p>
          </p:txBody>
        </p:sp>
        <p:sp>
          <p:nvSpPr>
            <p:cNvPr id="18" name="右箭头 17"/>
            <p:cNvSpPr/>
            <p:nvPr/>
          </p:nvSpPr>
          <p:spPr bwMode="auto">
            <a:xfrm>
              <a:off x="2369815" y="2860946"/>
              <a:ext cx="288032" cy="144016"/>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黑体" pitchFamily="49" charset="-122"/>
                <a:ea typeface="黑体" pitchFamily="49" charset="-122"/>
              </a:endParaRPr>
            </a:p>
          </p:txBody>
        </p:sp>
        <p:sp>
          <p:nvSpPr>
            <p:cNvPr id="19" name="右箭头 18"/>
            <p:cNvSpPr/>
            <p:nvPr/>
          </p:nvSpPr>
          <p:spPr bwMode="auto">
            <a:xfrm>
              <a:off x="5538167" y="2788938"/>
              <a:ext cx="288032" cy="144016"/>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黑体" pitchFamily="49" charset="-122"/>
                <a:ea typeface="黑体" pitchFamily="49" charset="-122"/>
              </a:endParaRPr>
            </a:p>
          </p:txBody>
        </p:sp>
      </p:grpSp>
      <p:pic>
        <p:nvPicPr>
          <p:cNvPr id="20"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483767" y="4149080"/>
            <a:ext cx="1797315" cy="360040"/>
          </a:xfrm>
          <a:prstGeom prst="rect">
            <a:avLst/>
          </a:prstGeom>
          <a:noFill/>
        </p:spPr>
      </p:pic>
      <p:pic>
        <p:nvPicPr>
          <p:cNvPr id="21"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339752" y="5589240"/>
            <a:ext cx="3024336" cy="687974"/>
          </a:xfrm>
          <a:prstGeom prst="rect">
            <a:avLst/>
          </a:prstGeom>
          <a:noFill/>
        </p:spPr>
      </p:pic>
      <p:cxnSp>
        <p:nvCxnSpPr>
          <p:cNvPr id="22" name="直接连接符 21"/>
          <p:cNvCxnSpPr/>
          <p:nvPr/>
        </p:nvCxnSpPr>
        <p:spPr bwMode="auto">
          <a:xfrm>
            <a:off x="2627784" y="5723925"/>
            <a:ext cx="14401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3" name="TextBox 25"/>
          <p:cNvSpPr txBox="1"/>
          <p:nvPr/>
        </p:nvSpPr>
        <p:spPr>
          <a:xfrm>
            <a:off x="6427430" y="3782028"/>
            <a:ext cx="1569660" cy="369332"/>
          </a:xfrm>
          <a:prstGeom prst="rect">
            <a:avLst/>
          </a:prstGeom>
          <a:noFill/>
          <a:ln>
            <a:solidFill>
              <a:schemeClr val="accent1"/>
            </a:solidFill>
          </a:ln>
        </p:spPr>
        <p:txBody>
          <a:bodyPr wrap="none" rtlCol="0">
            <a:spAutoFit/>
          </a:bodyPr>
          <a:lstStyle/>
          <a:p>
            <a:r>
              <a:rPr lang="zh-CN" altLang="en-US" dirty="0">
                <a:latin typeface="微软雅黑" panose="020B0503020204020204" pitchFamily="34" charset="-122"/>
                <a:ea typeface="微软雅黑" panose="020B0503020204020204" pitchFamily="34" charset="-122"/>
              </a:rPr>
              <a:t>与晶格同周期</a:t>
            </a:r>
          </a:p>
        </p:txBody>
      </p:sp>
    </p:spTree>
    <p:extLst>
      <p:ext uri="{BB962C8B-B14F-4D97-AF65-F5344CB8AC3E}">
        <p14:creationId xmlns:p14="http://schemas.microsoft.com/office/powerpoint/2010/main" val="2215612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14"/>
          <p:cNvGraphicFramePr>
            <a:graphicFrameLocks noChangeAspect="1"/>
          </p:cNvGraphicFramePr>
          <p:nvPr/>
        </p:nvGraphicFramePr>
        <p:xfrm>
          <a:off x="1046163" y="1330225"/>
          <a:ext cx="3276600" cy="898525"/>
        </p:xfrm>
        <a:graphic>
          <a:graphicData uri="http://schemas.openxmlformats.org/presentationml/2006/ole">
            <mc:AlternateContent xmlns:mc="http://schemas.openxmlformats.org/markup-compatibility/2006">
              <mc:Choice xmlns:v="urn:schemas-microsoft-com:vml" Requires="v">
                <p:oleObj spid="_x0000_s19461" name="Equation" r:id="rId3" imgW="1765080" imgH="482400" progId="Equation.DSMT4">
                  <p:embed/>
                </p:oleObj>
              </mc:Choice>
              <mc:Fallback>
                <p:oleObj name="Equation" r:id="rId3" imgW="1765080" imgH="482400" progId="Equation.DSMT4">
                  <p:embed/>
                  <p:pic>
                    <p:nvPicPr>
                      <p:cNvPr id="3074"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163" y="1330225"/>
                        <a:ext cx="3276600" cy="898525"/>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25400">
                            <a:solidFill>
                              <a:srgbClr val="FF0000"/>
                            </a:solidFill>
                            <a:miter lim="800000"/>
                            <a:headEnd/>
                            <a:tailEnd type="none" w="sm" len="lg"/>
                          </a14:hiddenLine>
                        </a:ext>
                      </a:extLst>
                    </p:spPr>
                  </p:pic>
                </p:oleObj>
              </mc:Fallback>
            </mc:AlternateContent>
          </a:graphicData>
        </a:graphic>
      </p:graphicFrame>
      <p:sp>
        <p:nvSpPr>
          <p:cNvPr id="4" name="Text Box 16"/>
          <p:cNvSpPr txBox="1">
            <a:spLocks noChangeArrowheads="1"/>
          </p:cNvSpPr>
          <p:nvPr/>
        </p:nvSpPr>
        <p:spPr bwMode="auto">
          <a:xfrm>
            <a:off x="4778375" y="1549300"/>
            <a:ext cx="3751263" cy="457200"/>
          </a:xfrm>
          <a:prstGeom prst="rect">
            <a:avLst/>
          </a:prstGeom>
          <a:noFill/>
          <a:ln w="25400">
            <a:noFill/>
            <a:miter lim="800000"/>
            <a:headEnd/>
            <a:tailEnd type="none" w="sm" len="lg"/>
          </a:ln>
        </p:spPr>
        <p:txBody>
          <a:bodyPr lIns="90000" tIns="46800" rIns="90000" bIns="46800">
            <a:spAutoFit/>
          </a:bodyPr>
          <a:lstStyle/>
          <a:p>
            <a:pPr eaLnBrk="0" hangingPunct="0">
              <a:spcBef>
                <a:spcPct val="50000"/>
              </a:spcBef>
            </a:pPr>
            <a:r>
              <a:rPr kumimoji="1" lang="en-US" altLang="zh-CN" sz="2400" b="1">
                <a:solidFill>
                  <a:srgbClr val="FF0000"/>
                </a:solidFill>
                <a:ea typeface="黑体" pitchFamily="49" charset="-122"/>
              </a:rPr>
              <a:t>We need to find </a:t>
            </a:r>
            <a:r>
              <a:rPr kumimoji="1" lang="en-US" altLang="zh-CN" sz="2400" b="1" i="1">
                <a:solidFill>
                  <a:srgbClr val="FF0000"/>
                </a:solidFill>
                <a:ea typeface="黑体" pitchFamily="49" charset="-122"/>
              </a:rPr>
              <a:t>u</a:t>
            </a:r>
            <a:r>
              <a:rPr kumimoji="1" lang="en-US" altLang="zh-CN" sz="2400" b="1">
                <a:solidFill>
                  <a:srgbClr val="FF0000"/>
                </a:solidFill>
                <a:ea typeface="黑体" pitchFamily="49" charset="-122"/>
              </a:rPr>
              <a:t>(r) and </a:t>
            </a:r>
            <a:r>
              <a:rPr kumimoji="1" lang="en-US" altLang="zh-CN" sz="2400" b="1" i="1">
                <a:solidFill>
                  <a:srgbClr val="FF0000"/>
                </a:solidFill>
                <a:ea typeface="黑体" pitchFamily="49" charset="-122"/>
                <a:sym typeface="Symbol" pitchFamily="18" charset="2"/>
              </a:rPr>
              <a:t></a:t>
            </a:r>
            <a:endParaRPr kumimoji="1" lang="en-US" altLang="zh-CN" sz="2400" b="1" i="1">
              <a:solidFill>
                <a:srgbClr val="FF0000"/>
              </a:solidFill>
              <a:ea typeface="黑体" pitchFamily="49" charset="-122"/>
            </a:endParaRPr>
          </a:p>
        </p:txBody>
      </p:sp>
      <p:grpSp>
        <p:nvGrpSpPr>
          <p:cNvPr id="5" name="Group 48"/>
          <p:cNvGrpSpPr>
            <a:grpSpLocks/>
          </p:cNvGrpSpPr>
          <p:nvPr/>
        </p:nvGrpSpPr>
        <p:grpSpPr bwMode="auto">
          <a:xfrm>
            <a:off x="377825" y="2381150"/>
            <a:ext cx="8269288" cy="3640138"/>
            <a:chOff x="177" y="1696"/>
            <a:chExt cx="5209" cy="2293"/>
          </a:xfrm>
        </p:grpSpPr>
        <p:grpSp>
          <p:nvGrpSpPr>
            <p:cNvPr id="6" name="Group 17"/>
            <p:cNvGrpSpPr>
              <a:grpSpLocks/>
            </p:cNvGrpSpPr>
            <p:nvPr/>
          </p:nvGrpSpPr>
          <p:grpSpPr bwMode="auto">
            <a:xfrm>
              <a:off x="178" y="2532"/>
              <a:ext cx="5208" cy="670"/>
              <a:chOff x="360" y="872"/>
              <a:chExt cx="5208" cy="670"/>
            </a:xfrm>
          </p:grpSpPr>
          <p:sp>
            <p:nvSpPr>
              <p:cNvPr id="16" name="Text Box 18"/>
              <p:cNvSpPr txBox="1">
                <a:spLocks noChangeArrowheads="1"/>
              </p:cNvSpPr>
              <p:nvPr/>
            </p:nvSpPr>
            <p:spPr bwMode="auto">
              <a:xfrm>
                <a:off x="360" y="872"/>
                <a:ext cx="2528" cy="292"/>
              </a:xfrm>
              <a:prstGeom prst="rect">
                <a:avLst/>
              </a:prstGeom>
              <a:noFill/>
              <a:ln w="25400">
                <a:noFill/>
                <a:miter lim="800000"/>
                <a:headEnd/>
                <a:tailEnd type="none" w="sm" len="lg"/>
              </a:ln>
            </p:spPr>
            <p:txBody>
              <a:bodyPr lIns="90000" tIns="46800" rIns="90000" bIns="46800">
                <a:spAutoFit/>
              </a:bodyPr>
              <a:lstStyle/>
              <a:p>
                <a:pPr marL="342900" indent="-342900" eaLnBrk="0" hangingPunct="0">
                  <a:spcBef>
                    <a:spcPct val="50000"/>
                  </a:spcBef>
                  <a:buFontTx/>
                  <a:buChar char="•"/>
                </a:pPr>
                <a:r>
                  <a:rPr kumimoji="1" lang="en-US" altLang="zh-CN" sz="2400" dirty="0" err="1">
                    <a:solidFill>
                      <a:srgbClr val="3333FF"/>
                    </a:solidFill>
                    <a:ea typeface="黑体" pitchFamily="49" charset="-122"/>
                  </a:rPr>
                  <a:t>Kronig</a:t>
                </a:r>
                <a:r>
                  <a:rPr kumimoji="1" lang="en-US" altLang="zh-CN" sz="2400" dirty="0">
                    <a:solidFill>
                      <a:srgbClr val="3333FF"/>
                    </a:solidFill>
                    <a:ea typeface="黑体" pitchFamily="49" charset="-122"/>
                  </a:rPr>
                  <a:t>-Penney</a:t>
                </a:r>
                <a:r>
                  <a:rPr kumimoji="1" lang="zh-CN" altLang="en-US" sz="2400" dirty="0">
                    <a:solidFill>
                      <a:srgbClr val="3333FF"/>
                    </a:solidFill>
                    <a:ea typeface="黑体" pitchFamily="49" charset="-122"/>
                  </a:rPr>
                  <a:t>模型</a:t>
                </a:r>
                <a:endParaRPr kumimoji="1" lang="en-US" altLang="zh-CN" sz="2400" dirty="0">
                  <a:solidFill>
                    <a:srgbClr val="3333FF"/>
                  </a:solidFill>
                  <a:ea typeface="黑体" pitchFamily="49" charset="-122"/>
                </a:endParaRPr>
              </a:p>
            </p:txBody>
          </p:sp>
          <p:grpSp>
            <p:nvGrpSpPr>
              <p:cNvPr id="17" name="Group 19"/>
              <p:cNvGrpSpPr>
                <a:grpSpLocks/>
              </p:cNvGrpSpPr>
              <p:nvPr/>
            </p:nvGrpSpPr>
            <p:grpSpPr bwMode="auto">
              <a:xfrm>
                <a:off x="976" y="1248"/>
                <a:ext cx="3432" cy="294"/>
                <a:chOff x="976" y="1616"/>
                <a:chExt cx="3432" cy="294"/>
              </a:xfrm>
            </p:grpSpPr>
            <p:sp>
              <p:nvSpPr>
                <p:cNvPr id="19" name="Text Box 20"/>
                <p:cNvSpPr txBox="1">
                  <a:spLocks noChangeArrowheads="1"/>
                </p:cNvSpPr>
                <p:nvPr/>
              </p:nvSpPr>
              <p:spPr bwMode="auto">
                <a:xfrm>
                  <a:off x="976" y="1616"/>
                  <a:ext cx="784" cy="288"/>
                </a:xfrm>
                <a:prstGeom prst="rect">
                  <a:avLst/>
                </a:prstGeom>
                <a:noFill/>
                <a:ln w="25400">
                  <a:noFill/>
                  <a:miter lim="800000"/>
                  <a:headEnd/>
                  <a:tailEnd type="none" w="sm" len="lg"/>
                </a:ln>
              </p:spPr>
              <p:txBody>
                <a:bodyPr lIns="90000" tIns="46800" rIns="90000" bIns="46800">
                  <a:spAutoFit/>
                </a:bodyPr>
                <a:lstStyle/>
                <a:p>
                  <a:pPr eaLnBrk="0" hangingPunct="0">
                    <a:spcBef>
                      <a:spcPct val="50000"/>
                    </a:spcBef>
                  </a:pPr>
                  <a:r>
                    <a:rPr kumimoji="1" lang="en-US" altLang="zh-CN" sz="2400" i="1">
                      <a:ea typeface="黑体" pitchFamily="49" charset="-122"/>
                    </a:rPr>
                    <a:t>u</a:t>
                  </a:r>
                  <a:r>
                    <a:rPr kumimoji="1" lang="en-US" altLang="zh-CN" sz="2400">
                      <a:ea typeface="黑体" pitchFamily="49" charset="-122"/>
                    </a:rPr>
                    <a:t>(</a:t>
                  </a:r>
                  <a:r>
                    <a:rPr kumimoji="1" lang="en-US" altLang="zh-CN" sz="2400" b="1">
                      <a:ea typeface="黑体" pitchFamily="49" charset="-122"/>
                    </a:rPr>
                    <a:t>r</a:t>
                  </a:r>
                  <a:r>
                    <a:rPr kumimoji="1" lang="en-US" altLang="zh-CN" sz="2400">
                      <a:ea typeface="黑体" pitchFamily="49" charset="-122"/>
                    </a:rPr>
                    <a:t>) </a:t>
                  </a:r>
                  <a:r>
                    <a:rPr kumimoji="1" lang="en-US" altLang="zh-CN" sz="2400">
                      <a:ea typeface="黑体" pitchFamily="49" charset="-122"/>
                      <a:sym typeface="Symbol" pitchFamily="18" charset="2"/>
                    </a:rPr>
                    <a:t></a:t>
                  </a:r>
                </a:p>
              </p:txBody>
            </p:sp>
            <p:grpSp>
              <p:nvGrpSpPr>
                <p:cNvPr id="20" name="Group 21"/>
                <p:cNvGrpSpPr>
                  <a:grpSpLocks/>
                </p:cNvGrpSpPr>
                <p:nvPr/>
              </p:nvGrpSpPr>
              <p:grpSpPr bwMode="auto">
                <a:xfrm>
                  <a:off x="1936" y="1618"/>
                  <a:ext cx="2472" cy="292"/>
                  <a:chOff x="1784" y="1568"/>
                  <a:chExt cx="3168" cy="374"/>
                </a:xfrm>
              </p:grpSpPr>
              <p:sp>
                <p:nvSpPr>
                  <p:cNvPr id="21" name="Line 22"/>
                  <p:cNvSpPr>
                    <a:spLocks noChangeShapeType="1"/>
                  </p:cNvSpPr>
                  <p:nvPr/>
                </p:nvSpPr>
                <p:spPr bwMode="auto">
                  <a:xfrm>
                    <a:off x="1784" y="1942"/>
                    <a:ext cx="288" cy="0"/>
                  </a:xfrm>
                  <a:prstGeom prst="line">
                    <a:avLst/>
                  </a:prstGeom>
                  <a:noFill/>
                  <a:ln w="22225">
                    <a:solidFill>
                      <a:srgbClr val="33CCCC"/>
                    </a:solidFill>
                    <a:round/>
                    <a:headEnd/>
                    <a:tailEnd/>
                  </a:ln>
                </p:spPr>
                <p:txBody>
                  <a:bodyPr/>
                  <a:lstStyle/>
                  <a:p>
                    <a:endParaRPr lang="zh-CN" altLang="en-US"/>
                  </a:p>
                </p:txBody>
              </p:sp>
              <p:sp>
                <p:nvSpPr>
                  <p:cNvPr id="22" name="Line 23"/>
                  <p:cNvSpPr>
                    <a:spLocks noChangeShapeType="1"/>
                  </p:cNvSpPr>
                  <p:nvPr/>
                </p:nvSpPr>
                <p:spPr bwMode="auto">
                  <a:xfrm flipV="1">
                    <a:off x="2072" y="1568"/>
                    <a:ext cx="0" cy="374"/>
                  </a:xfrm>
                  <a:prstGeom prst="line">
                    <a:avLst/>
                  </a:prstGeom>
                  <a:noFill/>
                  <a:ln w="22225">
                    <a:solidFill>
                      <a:srgbClr val="33CCCC"/>
                    </a:solidFill>
                    <a:round/>
                    <a:headEnd/>
                    <a:tailEnd/>
                  </a:ln>
                </p:spPr>
                <p:txBody>
                  <a:bodyPr/>
                  <a:lstStyle/>
                  <a:p>
                    <a:endParaRPr lang="zh-CN" altLang="en-US"/>
                  </a:p>
                </p:txBody>
              </p:sp>
              <p:sp>
                <p:nvSpPr>
                  <p:cNvPr id="23" name="Line 24"/>
                  <p:cNvSpPr>
                    <a:spLocks noChangeShapeType="1"/>
                  </p:cNvSpPr>
                  <p:nvPr/>
                </p:nvSpPr>
                <p:spPr bwMode="auto">
                  <a:xfrm>
                    <a:off x="2072" y="1568"/>
                    <a:ext cx="288" cy="0"/>
                  </a:xfrm>
                  <a:prstGeom prst="line">
                    <a:avLst/>
                  </a:prstGeom>
                  <a:noFill/>
                  <a:ln w="22225">
                    <a:solidFill>
                      <a:srgbClr val="33CCCC"/>
                    </a:solidFill>
                    <a:round/>
                    <a:headEnd/>
                    <a:tailEnd/>
                  </a:ln>
                </p:spPr>
                <p:txBody>
                  <a:bodyPr/>
                  <a:lstStyle/>
                  <a:p>
                    <a:endParaRPr lang="zh-CN" altLang="en-US"/>
                  </a:p>
                </p:txBody>
              </p:sp>
              <p:sp>
                <p:nvSpPr>
                  <p:cNvPr id="24" name="Line 25"/>
                  <p:cNvSpPr>
                    <a:spLocks noChangeShapeType="1"/>
                  </p:cNvSpPr>
                  <p:nvPr/>
                </p:nvSpPr>
                <p:spPr bwMode="auto">
                  <a:xfrm>
                    <a:off x="2360" y="1568"/>
                    <a:ext cx="0" cy="374"/>
                  </a:xfrm>
                  <a:prstGeom prst="line">
                    <a:avLst/>
                  </a:prstGeom>
                  <a:noFill/>
                  <a:ln w="22225">
                    <a:solidFill>
                      <a:srgbClr val="33CCCC"/>
                    </a:solidFill>
                    <a:round/>
                    <a:headEnd/>
                    <a:tailEnd/>
                  </a:ln>
                </p:spPr>
                <p:txBody>
                  <a:bodyPr/>
                  <a:lstStyle/>
                  <a:p>
                    <a:endParaRPr lang="zh-CN" altLang="en-US"/>
                  </a:p>
                </p:txBody>
              </p:sp>
              <p:sp>
                <p:nvSpPr>
                  <p:cNvPr id="25" name="Line 26"/>
                  <p:cNvSpPr>
                    <a:spLocks noChangeShapeType="1"/>
                  </p:cNvSpPr>
                  <p:nvPr/>
                </p:nvSpPr>
                <p:spPr bwMode="auto">
                  <a:xfrm>
                    <a:off x="2360" y="1942"/>
                    <a:ext cx="288" cy="0"/>
                  </a:xfrm>
                  <a:prstGeom prst="line">
                    <a:avLst/>
                  </a:prstGeom>
                  <a:noFill/>
                  <a:ln w="22225">
                    <a:solidFill>
                      <a:srgbClr val="33CCCC"/>
                    </a:solidFill>
                    <a:round/>
                    <a:headEnd/>
                    <a:tailEnd/>
                  </a:ln>
                </p:spPr>
                <p:txBody>
                  <a:bodyPr/>
                  <a:lstStyle/>
                  <a:p>
                    <a:endParaRPr lang="zh-CN" altLang="en-US"/>
                  </a:p>
                </p:txBody>
              </p:sp>
              <p:sp>
                <p:nvSpPr>
                  <p:cNvPr id="26" name="Line 27"/>
                  <p:cNvSpPr>
                    <a:spLocks noChangeShapeType="1"/>
                  </p:cNvSpPr>
                  <p:nvPr/>
                </p:nvSpPr>
                <p:spPr bwMode="auto">
                  <a:xfrm flipV="1">
                    <a:off x="2648" y="1568"/>
                    <a:ext cx="0" cy="374"/>
                  </a:xfrm>
                  <a:prstGeom prst="line">
                    <a:avLst/>
                  </a:prstGeom>
                  <a:noFill/>
                  <a:ln w="22225">
                    <a:solidFill>
                      <a:srgbClr val="33CCCC"/>
                    </a:solidFill>
                    <a:round/>
                    <a:headEnd/>
                    <a:tailEnd/>
                  </a:ln>
                </p:spPr>
                <p:txBody>
                  <a:bodyPr/>
                  <a:lstStyle/>
                  <a:p>
                    <a:endParaRPr lang="zh-CN" altLang="en-US"/>
                  </a:p>
                </p:txBody>
              </p:sp>
              <p:sp>
                <p:nvSpPr>
                  <p:cNvPr id="27" name="Line 28"/>
                  <p:cNvSpPr>
                    <a:spLocks noChangeShapeType="1"/>
                  </p:cNvSpPr>
                  <p:nvPr/>
                </p:nvSpPr>
                <p:spPr bwMode="auto">
                  <a:xfrm>
                    <a:off x="2648" y="1568"/>
                    <a:ext cx="288" cy="0"/>
                  </a:xfrm>
                  <a:prstGeom prst="line">
                    <a:avLst/>
                  </a:prstGeom>
                  <a:noFill/>
                  <a:ln w="22225">
                    <a:solidFill>
                      <a:srgbClr val="33CCCC"/>
                    </a:solidFill>
                    <a:round/>
                    <a:headEnd/>
                    <a:tailEnd/>
                  </a:ln>
                </p:spPr>
                <p:txBody>
                  <a:bodyPr/>
                  <a:lstStyle/>
                  <a:p>
                    <a:endParaRPr lang="zh-CN" altLang="en-US"/>
                  </a:p>
                </p:txBody>
              </p:sp>
              <p:sp>
                <p:nvSpPr>
                  <p:cNvPr id="28" name="Line 29"/>
                  <p:cNvSpPr>
                    <a:spLocks noChangeShapeType="1"/>
                  </p:cNvSpPr>
                  <p:nvPr/>
                </p:nvSpPr>
                <p:spPr bwMode="auto">
                  <a:xfrm>
                    <a:off x="2936" y="1568"/>
                    <a:ext cx="0" cy="374"/>
                  </a:xfrm>
                  <a:prstGeom prst="line">
                    <a:avLst/>
                  </a:prstGeom>
                  <a:noFill/>
                  <a:ln w="22225">
                    <a:solidFill>
                      <a:srgbClr val="33CCCC"/>
                    </a:solidFill>
                    <a:round/>
                    <a:headEnd/>
                    <a:tailEnd/>
                  </a:ln>
                </p:spPr>
                <p:txBody>
                  <a:bodyPr/>
                  <a:lstStyle/>
                  <a:p>
                    <a:endParaRPr lang="zh-CN" altLang="en-US"/>
                  </a:p>
                </p:txBody>
              </p:sp>
              <p:sp>
                <p:nvSpPr>
                  <p:cNvPr id="29" name="Line 30"/>
                  <p:cNvSpPr>
                    <a:spLocks noChangeShapeType="1"/>
                  </p:cNvSpPr>
                  <p:nvPr/>
                </p:nvSpPr>
                <p:spPr bwMode="auto">
                  <a:xfrm>
                    <a:off x="2936" y="1942"/>
                    <a:ext cx="288" cy="0"/>
                  </a:xfrm>
                  <a:prstGeom prst="line">
                    <a:avLst/>
                  </a:prstGeom>
                  <a:noFill/>
                  <a:ln w="22225">
                    <a:solidFill>
                      <a:srgbClr val="33CCCC"/>
                    </a:solidFill>
                    <a:round/>
                    <a:headEnd/>
                    <a:tailEnd/>
                  </a:ln>
                </p:spPr>
                <p:txBody>
                  <a:bodyPr/>
                  <a:lstStyle/>
                  <a:p>
                    <a:endParaRPr lang="zh-CN" altLang="en-US"/>
                  </a:p>
                </p:txBody>
              </p:sp>
              <p:sp>
                <p:nvSpPr>
                  <p:cNvPr id="30" name="Line 31"/>
                  <p:cNvSpPr>
                    <a:spLocks noChangeShapeType="1"/>
                  </p:cNvSpPr>
                  <p:nvPr/>
                </p:nvSpPr>
                <p:spPr bwMode="auto">
                  <a:xfrm flipV="1">
                    <a:off x="3224" y="1568"/>
                    <a:ext cx="0" cy="374"/>
                  </a:xfrm>
                  <a:prstGeom prst="line">
                    <a:avLst/>
                  </a:prstGeom>
                  <a:noFill/>
                  <a:ln w="22225">
                    <a:solidFill>
                      <a:srgbClr val="33CCCC"/>
                    </a:solidFill>
                    <a:round/>
                    <a:headEnd/>
                    <a:tailEnd/>
                  </a:ln>
                </p:spPr>
                <p:txBody>
                  <a:bodyPr/>
                  <a:lstStyle/>
                  <a:p>
                    <a:endParaRPr lang="zh-CN" altLang="en-US"/>
                  </a:p>
                </p:txBody>
              </p:sp>
              <p:sp>
                <p:nvSpPr>
                  <p:cNvPr id="31" name="Line 32"/>
                  <p:cNvSpPr>
                    <a:spLocks noChangeShapeType="1"/>
                  </p:cNvSpPr>
                  <p:nvPr/>
                </p:nvSpPr>
                <p:spPr bwMode="auto">
                  <a:xfrm>
                    <a:off x="3224" y="1568"/>
                    <a:ext cx="288" cy="0"/>
                  </a:xfrm>
                  <a:prstGeom prst="line">
                    <a:avLst/>
                  </a:prstGeom>
                  <a:noFill/>
                  <a:ln w="22225">
                    <a:solidFill>
                      <a:srgbClr val="33CCCC"/>
                    </a:solidFill>
                    <a:round/>
                    <a:headEnd/>
                    <a:tailEnd/>
                  </a:ln>
                </p:spPr>
                <p:txBody>
                  <a:bodyPr/>
                  <a:lstStyle/>
                  <a:p>
                    <a:endParaRPr lang="zh-CN" altLang="en-US"/>
                  </a:p>
                </p:txBody>
              </p:sp>
              <p:sp>
                <p:nvSpPr>
                  <p:cNvPr id="32" name="Line 33"/>
                  <p:cNvSpPr>
                    <a:spLocks noChangeShapeType="1"/>
                  </p:cNvSpPr>
                  <p:nvPr/>
                </p:nvSpPr>
                <p:spPr bwMode="auto">
                  <a:xfrm>
                    <a:off x="3512" y="1568"/>
                    <a:ext cx="0" cy="374"/>
                  </a:xfrm>
                  <a:prstGeom prst="line">
                    <a:avLst/>
                  </a:prstGeom>
                  <a:noFill/>
                  <a:ln w="22225">
                    <a:solidFill>
                      <a:srgbClr val="33CCCC"/>
                    </a:solidFill>
                    <a:round/>
                    <a:headEnd/>
                    <a:tailEnd/>
                  </a:ln>
                </p:spPr>
                <p:txBody>
                  <a:bodyPr/>
                  <a:lstStyle/>
                  <a:p>
                    <a:endParaRPr lang="zh-CN" altLang="en-US"/>
                  </a:p>
                </p:txBody>
              </p:sp>
              <p:sp>
                <p:nvSpPr>
                  <p:cNvPr id="33" name="Line 34"/>
                  <p:cNvSpPr>
                    <a:spLocks noChangeShapeType="1"/>
                  </p:cNvSpPr>
                  <p:nvPr/>
                </p:nvSpPr>
                <p:spPr bwMode="auto">
                  <a:xfrm>
                    <a:off x="3512" y="1942"/>
                    <a:ext cx="288" cy="0"/>
                  </a:xfrm>
                  <a:prstGeom prst="line">
                    <a:avLst/>
                  </a:prstGeom>
                  <a:noFill/>
                  <a:ln w="22225">
                    <a:solidFill>
                      <a:srgbClr val="33CCCC"/>
                    </a:solidFill>
                    <a:round/>
                    <a:headEnd/>
                    <a:tailEnd/>
                  </a:ln>
                </p:spPr>
                <p:txBody>
                  <a:bodyPr/>
                  <a:lstStyle/>
                  <a:p>
                    <a:endParaRPr lang="zh-CN" altLang="en-US"/>
                  </a:p>
                </p:txBody>
              </p:sp>
              <p:sp>
                <p:nvSpPr>
                  <p:cNvPr id="34" name="Line 35"/>
                  <p:cNvSpPr>
                    <a:spLocks noChangeShapeType="1"/>
                  </p:cNvSpPr>
                  <p:nvPr/>
                </p:nvSpPr>
                <p:spPr bwMode="auto">
                  <a:xfrm flipV="1">
                    <a:off x="3800" y="1568"/>
                    <a:ext cx="0" cy="374"/>
                  </a:xfrm>
                  <a:prstGeom prst="line">
                    <a:avLst/>
                  </a:prstGeom>
                  <a:noFill/>
                  <a:ln w="22225">
                    <a:solidFill>
                      <a:srgbClr val="33CCCC"/>
                    </a:solidFill>
                    <a:round/>
                    <a:headEnd/>
                    <a:tailEnd/>
                  </a:ln>
                </p:spPr>
                <p:txBody>
                  <a:bodyPr/>
                  <a:lstStyle/>
                  <a:p>
                    <a:endParaRPr lang="zh-CN" altLang="en-US"/>
                  </a:p>
                </p:txBody>
              </p:sp>
              <p:sp>
                <p:nvSpPr>
                  <p:cNvPr id="35" name="Line 36"/>
                  <p:cNvSpPr>
                    <a:spLocks noChangeShapeType="1"/>
                  </p:cNvSpPr>
                  <p:nvPr/>
                </p:nvSpPr>
                <p:spPr bwMode="auto">
                  <a:xfrm>
                    <a:off x="3800" y="1568"/>
                    <a:ext cx="288" cy="0"/>
                  </a:xfrm>
                  <a:prstGeom prst="line">
                    <a:avLst/>
                  </a:prstGeom>
                  <a:noFill/>
                  <a:ln w="22225">
                    <a:solidFill>
                      <a:srgbClr val="33CCCC"/>
                    </a:solidFill>
                    <a:round/>
                    <a:headEnd/>
                    <a:tailEnd/>
                  </a:ln>
                </p:spPr>
                <p:txBody>
                  <a:bodyPr/>
                  <a:lstStyle/>
                  <a:p>
                    <a:endParaRPr lang="zh-CN" altLang="en-US"/>
                  </a:p>
                </p:txBody>
              </p:sp>
              <p:sp>
                <p:nvSpPr>
                  <p:cNvPr id="36" name="Line 37"/>
                  <p:cNvSpPr>
                    <a:spLocks noChangeShapeType="1"/>
                  </p:cNvSpPr>
                  <p:nvPr/>
                </p:nvSpPr>
                <p:spPr bwMode="auto">
                  <a:xfrm>
                    <a:off x="4088" y="1568"/>
                    <a:ext cx="0" cy="374"/>
                  </a:xfrm>
                  <a:prstGeom prst="line">
                    <a:avLst/>
                  </a:prstGeom>
                  <a:noFill/>
                  <a:ln w="22225">
                    <a:solidFill>
                      <a:srgbClr val="33CCCC"/>
                    </a:solidFill>
                    <a:round/>
                    <a:headEnd/>
                    <a:tailEnd/>
                  </a:ln>
                </p:spPr>
                <p:txBody>
                  <a:bodyPr/>
                  <a:lstStyle/>
                  <a:p>
                    <a:endParaRPr lang="zh-CN" altLang="en-US"/>
                  </a:p>
                </p:txBody>
              </p:sp>
              <p:sp>
                <p:nvSpPr>
                  <p:cNvPr id="37" name="Line 38"/>
                  <p:cNvSpPr>
                    <a:spLocks noChangeShapeType="1"/>
                  </p:cNvSpPr>
                  <p:nvPr/>
                </p:nvSpPr>
                <p:spPr bwMode="auto">
                  <a:xfrm>
                    <a:off x="4088" y="1942"/>
                    <a:ext cx="288" cy="0"/>
                  </a:xfrm>
                  <a:prstGeom prst="line">
                    <a:avLst/>
                  </a:prstGeom>
                  <a:noFill/>
                  <a:ln w="22225">
                    <a:solidFill>
                      <a:srgbClr val="33CCCC"/>
                    </a:solidFill>
                    <a:round/>
                    <a:headEnd/>
                    <a:tailEnd/>
                  </a:ln>
                </p:spPr>
                <p:txBody>
                  <a:bodyPr/>
                  <a:lstStyle/>
                  <a:p>
                    <a:endParaRPr lang="zh-CN" altLang="en-US"/>
                  </a:p>
                </p:txBody>
              </p:sp>
              <p:sp>
                <p:nvSpPr>
                  <p:cNvPr id="38" name="Line 39"/>
                  <p:cNvSpPr>
                    <a:spLocks noChangeShapeType="1"/>
                  </p:cNvSpPr>
                  <p:nvPr/>
                </p:nvSpPr>
                <p:spPr bwMode="auto">
                  <a:xfrm flipV="1">
                    <a:off x="4376" y="1568"/>
                    <a:ext cx="0" cy="374"/>
                  </a:xfrm>
                  <a:prstGeom prst="line">
                    <a:avLst/>
                  </a:prstGeom>
                  <a:noFill/>
                  <a:ln w="22225">
                    <a:solidFill>
                      <a:srgbClr val="33CCCC"/>
                    </a:solidFill>
                    <a:round/>
                    <a:headEnd/>
                    <a:tailEnd/>
                  </a:ln>
                </p:spPr>
                <p:txBody>
                  <a:bodyPr/>
                  <a:lstStyle/>
                  <a:p>
                    <a:endParaRPr lang="zh-CN" altLang="en-US"/>
                  </a:p>
                </p:txBody>
              </p:sp>
              <p:sp>
                <p:nvSpPr>
                  <p:cNvPr id="39" name="Line 40"/>
                  <p:cNvSpPr>
                    <a:spLocks noChangeShapeType="1"/>
                  </p:cNvSpPr>
                  <p:nvPr/>
                </p:nvSpPr>
                <p:spPr bwMode="auto">
                  <a:xfrm>
                    <a:off x="4376" y="1568"/>
                    <a:ext cx="288" cy="0"/>
                  </a:xfrm>
                  <a:prstGeom prst="line">
                    <a:avLst/>
                  </a:prstGeom>
                  <a:noFill/>
                  <a:ln w="22225">
                    <a:solidFill>
                      <a:srgbClr val="33CCCC"/>
                    </a:solidFill>
                    <a:round/>
                    <a:headEnd/>
                    <a:tailEnd/>
                  </a:ln>
                </p:spPr>
                <p:txBody>
                  <a:bodyPr/>
                  <a:lstStyle/>
                  <a:p>
                    <a:endParaRPr lang="zh-CN" altLang="en-US"/>
                  </a:p>
                </p:txBody>
              </p:sp>
              <p:sp>
                <p:nvSpPr>
                  <p:cNvPr id="40" name="Line 41"/>
                  <p:cNvSpPr>
                    <a:spLocks noChangeShapeType="1"/>
                  </p:cNvSpPr>
                  <p:nvPr/>
                </p:nvSpPr>
                <p:spPr bwMode="auto">
                  <a:xfrm>
                    <a:off x="4664" y="1568"/>
                    <a:ext cx="0" cy="374"/>
                  </a:xfrm>
                  <a:prstGeom prst="line">
                    <a:avLst/>
                  </a:prstGeom>
                  <a:noFill/>
                  <a:ln w="22225">
                    <a:solidFill>
                      <a:srgbClr val="33CCCC"/>
                    </a:solidFill>
                    <a:round/>
                    <a:headEnd/>
                    <a:tailEnd/>
                  </a:ln>
                </p:spPr>
                <p:txBody>
                  <a:bodyPr/>
                  <a:lstStyle/>
                  <a:p>
                    <a:endParaRPr lang="zh-CN" altLang="en-US"/>
                  </a:p>
                </p:txBody>
              </p:sp>
              <p:sp>
                <p:nvSpPr>
                  <p:cNvPr id="41" name="Line 42"/>
                  <p:cNvSpPr>
                    <a:spLocks noChangeShapeType="1"/>
                  </p:cNvSpPr>
                  <p:nvPr/>
                </p:nvSpPr>
                <p:spPr bwMode="auto">
                  <a:xfrm>
                    <a:off x="4664" y="1942"/>
                    <a:ext cx="288" cy="0"/>
                  </a:xfrm>
                  <a:prstGeom prst="line">
                    <a:avLst/>
                  </a:prstGeom>
                  <a:noFill/>
                  <a:ln w="22225">
                    <a:solidFill>
                      <a:srgbClr val="33CCCC"/>
                    </a:solidFill>
                    <a:round/>
                    <a:headEnd/>
                    <a:tailEnd/>
                  </a:ln>
                </p:spPr>
                <p:txBody>
                  <a:bodyPr/>
                  <a:lstStyle/>
                  <a:p>
                    <a:endParaRPr lang="zh-CN" altLang="en-US"/>
                  </a:p>
                </p:txBody>
              </p:sp>
            </p:grpSp>
          </p:grpSp>
          <p:sp>
            <p:nvSpPr>
              <p:cNvPr id="18" name="Text Box 43"/>
              <p:cNvSpPr txBox="1">
                <a:spLocks noChangeArrowheads="1"/>
              </p:cNvSpPr>
              <p:nvPr/>
            </p:nvSpPr>
            <p:spPr bwMode="auto">
              <a:xfrm>
                <a:off x="4360" y="1224"/>
                <a:ext cx="1208" cy="288"/>
              </a:xfrm>
              <a:prstGeom prst="rect">
                <a:avLst/>
              </a:prstGeom>
              <a:noFill/>
              <a:ln w="25400">
                <a:noFill/>
                <a:miter lim="800000"/>
                <a:headEnd/>
                <a:tailEnd type="none" w="sm" len="lg"/>
              </a:ln>
            </p:spPr>
            <p:txBody>
              <a:bodyPr lIns="90000" tIns="46800" rIns="90000" bIns="46800">
                <a:spAutoFit/>
              </a:bodyPr>
              <a:lstStyle/>
              <a:p>
                <a:pPr eaLnBrk="0" hangingPunct="0">
                  <a:spcBef>
                    <a:spcPct val="50000"/>
                  </a:spcBef>
                </a:pPr>
                <a:r>
                  <a:rPr kumimoji="1" lang="en-US" altLang="zh-CN" sz="2400">
                    <a:ea typeface="黑体" pitchFamily="49" charset="-122"/>
                  </a:rPr>
                  <a:t>Solve for </a:t>
                </a:r>
                <a:r>
                  <a:rPr kumimoji="1" lang="en-US" altLang="zh-CN" sz="2400" i="1">
                    <a:ea typeface="黑体" pitchFamily="49" charset="-122"/>
                    <a:sym typeface="Symbol" pitchFamily="18" charset="2"/>
                  </a:rPr>
                  <a:t></a:t>
                </a:r>
                <a:endParaRPr kumimoji="1" lang="en-US" altLang="zh-CN" sz="2400">
                  <a:ea typeface="黑体" pitchFamily="49" charset="-122"/>
                </a:endParaRPr>
              </a:p>
            </p:txBody>
          </p:sp>
        </p:grpSp>
        <p:grpSp>
          <p:nvGrpSpPr>
            <p:cNvPr id="7" name="Group 47"/>
            <p:cNvGrpSpPr>
              <a:grpSpLocks/>
            </p:cNvGrpSpPr>
            <p:nvPr/>
          </p:nvGrpSpPr>
          <p:grpSpPr bwMode="auto">
            <a:xfrm>
              <a:off x="177" y="1696"/>
              <a:ext cx="3980" cy="2293"/>
              <a:chOff x="177" y="1696"/>
              <a:chExt cx="3980" cy="2293"/>
            </a:xfrm>
          </p:grpSpPr>
          <p:grpSp>
            <p:nvGrpSpPr>
              <p:cNvPr id="8" name="Group 4"/>
              <p:cNvGrpSpPr>
                <a:grpSpLocks/>
              </p:cNvGrpSpPr>
              <p:nvPr/>
            </p:nvGrpSpPr>
            <p:grpSpPr bwMode="auto">
              <a:xfrm>
                <a:off x="177" y="1696"/>
                <a:ext cx="3573" cy="793"/>
                <a:chOff x="392" y="144"/>
                <a:chExt cx="3573" cy="793"/>
              </a:xfrm>
            </p:grpSpPr>
            <p:sp>
              <p:nvSpPr>
                <p:cNvPr id="12" name="Text Box 5"/>
                <p:cNvSpPr txBox="1">
                  <a:spLocks noChangeArrowheads="1"/>
                </p:cNvSpPr>
                <p:nvPr/>
              </p:nvSpPr>
              <p:spPr bwMode="auto">
                <a:xfrm>
                  <a:off x="392" y="144"/>
                  <a:ext cx="2528" cy="292"/>
                </a:xfrm>
                <a:prstGeom prst="rect">
                  <a:avLst/>
                </a:prstGeom>
                <a:noFill/>
                <a:ln w="25400">
                  <a:noFill/>
                  <a:miter lim="800000"/>
                  <a:headEnd/>
                  <a:tailEnd type="none" w="sm" len="lg"/>
                </a:ln>
              </p:spPr>
              <p:txBody>
                <a:bodyPr lIns="90000" tIns="46800" rIns="90000" bIns="46800">
                  <a:spAutoFit/>
                </a:bodyPr>
                <a:lstStyle/>
                <a:p>
                  <a:pPr marL="342900" indent="-342900" eaLnBrk="0" hangingPunct="0">
                    <a:spcBef>
                      <a:spcPct val="50000"/>
                    </a:spcBef>
                    <a:buFontTx/>
                    <a:buChar char="•"/>
                  </a:pPr>
                  <a:r>
                    <a:rPr kumimoji="1" lang="zh-CN" altLang="en-US" sz="2400" dirty="0">
                      <a:solidFill>
                        <a:srgbClr val="3333FF"/>
                      </a:solidFill>
                      <a:ea typeface="黑体" pitchFamily="49" charset="-122"/>
                    </a:rPr>
                    <a:t>近自由电子模型</a:t>
                  </a:r>
                  <a:endParaRPr kumimoji="1" lang="en-US" altLang="zh-CN" sz="2400" dirty="0">
                    <a:solidFill>
                      <a:srgbClr val="3333FF"/>
                    </a:solidFill>
                    <a:ea typeface="黑体" pitchFamily="49" charset="-122"/>
                  </a:endParaRPr>
                </a:p>
              </p:txBody>
            </p:sp>
            <p:grpSp>
              <p:nvGrpSpPr>
                <p:cNvPr id="13" name="Group 6"/>
                <p:cNvGrpSpPr>
                  <a:grpSpLocks/>
                </p:cNvGrpSpPr>
                <p:nvPr/>
              </p:nvGrpSpPr>
              <p:grpSpPr bwMode="auto">
                <a:xfrm>
                  <a:off x="968" y="460"/>
                  <a:ext cx="2997" cy="477"/>
                  <a:chOff x="968" y="700"/>
                  <a:chExt cx="2997" cy="477"/>
                </a:xfrm>
              </p:grpSpPr>
              <p:sp>
                <p:nvSpPr>
                  <p:cNvPr id="14" name="Text Box 7"/>
                  <p:cNvSpPr txBox="1">
                    <a:spLocks noChangeArrowheads="1"/>
                  </p:cNvSpPr>
                  <p:nvPr/>
                </p:nvSpPr>
                <p:spPr bwMode="auto">
                  <a:xfrm>
                    <a:off x="968" y="720"/>
                    <a:ext cx="1376" cy="288"/>
                  </a:xfrm>
                  <a:prstGeom prst="rect">
                    <a:avLst/>
                  </a:prstGeom>
                  <a:noFill/>
                  <a:ln w="25400">
                    <a:noFill/>
                    <a:miter lim="800000"/>
                    <a:headEnd/>
                    <a:tailEnd type="none" w="sm" len="lg"/>
                  </a:ln>
                </p:spPr>
                <p:txBody>
                  <a:bodyPr lIns="90000" tIns="46800" rIns="90000" bIns="46800">
                    <a:spAutoFit/>
                  </a:bodyPr>
                  <a:lstStyle/>
                  <a:p>
                    <a:pPr eaLnBrk="0" hangingPunct="0">
                      <a:spcBef>
                        <a:spcPct val="50000"/>
                      </a:spcBef>
                    </a:pPr>
                    <a:r>
                      <a:rPr kumimoji="1" lang="en-US" altLang="zh-CN" sz="2400" i="1">
                        <a:ea typeface="黑体" pitchFamily="49" charset="-122"/>
                      </a:rPr>
                      <a:t>u</a:t>
                    </a:r>
                    <a:r>
                      <a:rPr kumimoji="1" lang="en-US" altLang="zh-CN" sz="2400">
                        <a:ea typeface="黑体" pitchFamily="49" charset="-122"/>
                      </a:rPr>
                      <a:t>(</a:t>
                    </a:r>
                    <a:r>
                      <a:rPr kumimoji="1" lang="en-US" altLang="zh-CN" sz="2400" b="1">
                        <a:ea typeface="黑体" pitchFamily="49" charset="-122"/>
                      </a:rPr>
                      <a:t>r</a:t>
                    </a:r>
                    <a:r>
                      <a:rPr kumimoji="1" lang="en-US" altLang="zh-CN" sz="2400">
                        <a:ea typeface="黑体" pitchFamily="49" charset="-122"/>
                      </a:rPr>
                      <a:t>) very small, </a:t>
                    </a:r>
                  </a:p>
                </p:txBody>
              </p:sp>
              <p:graphicFrame>
                <p:nvGraphicFramePr>
                  <p:cNvPr id="15" name="Object 8"/>
                  <p:cNvGraphicFramePr>
                    <a:graphicFrameLocks noChangeAspect="1"/>
                  </p:cNvGraphicFramePr>
                  <p:nvPr/>
                </p:nvGraphicFramePr>
                <p:xfrm>
                  <a:off x="2408" y="700"/>
                  <a:ext cx="1557" cy="477"/>
                </p:xfrm>
                <a:graphic>
                  <a:graphicData uri="http://schemas.openxmlformats.org/presentationml/2006/ole">
                    <mc:AlternateContent xmlns:mc="http://schemas.openxmlformats.org/markup-compatibility/2006">
                      <mc:Choice xmlns:v="urn:schemas-microsoft-com:vml" Requires="v">
                        <p:oleObj spid="_x0000_s19462" name="Equation" r:id="rId5" imgW="1117440" imgH="342720" progId="Equation.DSMT4">
                          <p:embed/>
                        </p:oleObj>
                      </mc:Choice>
                      <mc:Fallback>
                        <p:oleObj name="Equation" r:id="rId5" imgW="1117440" imgH="342720" progId="Equation.DSMT4">
                          <p:embed/>
                          <p:pic>
                            <p:nvPicPr>
                              <p:cNvPr id="3076"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8" y="700"/>
                                <a:ext cx="1557" cy="477"/>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25400">
                                    <a:solidFill>
                                      <a:srgbClr val="FF0000"/>
                                    </a:solidFill>
                                    <a:miter lim="800000"/>
                                    <a:headEnd/>
                                    <a:tailEnd type="none" w="sm" len="lg"/>
                                  </a14:hiddenLine>
                                </a:ext>
                              </a:extLst>
                            </p:spPr>
                          </p:pic>
                        </p:oleObj>
                      </mc:Fallback>
                    </mc:AlternateContent>
                  </a:graphicData>
                </a:graphic>
              </p:graphicFrame>
            </p:grpSp>
          </p:grpSp>
          <p:grpSp>
            <p:nvGrpSpPr>
              <p:cNvPr id="9" name="Group 44"/>
              <p:cNvGrpSpPr>
                <a:grpSpLocks/>
              </p:cNvGrpSpPr>
              <p:nvPr/>
            </p:nvGrpSpPr>
            <p:grpSpPr bwMode="auto">
              <a:xfrm>
                <a:off x="177" y="3397"/>
                <a:ext cx="3980" cy="592"/>
                <a:chOff x="1024" y="2800"/>
                <a:chExt cx="3980" cy="592"/>
              </a:xfrm>
            </p:grpSpPr>
            <p:sp>
              <p:nvSpPr>
                <p:cNvPr id="10" name="Text Box 45"/>
                <p:cNvSpPr txBox="1">
                  <a:spLocks noChangeArrowheads="1"/>
                </p:cNvSpPr>
                <p:nvPr/>
              </p:nvSpPr>
              <p:spPr bwMode="auto">
                <a:xfrm>
                  <a:off x="1024" y="2928"/>
                  <a:ext cx="1480" cy="292"/>
                </a:xfrm>
                <a:prstGeom prst="rect">
                  <a:avLst/>
                </a:prstGeom>
                <a:noFill/>
                <a:ln w="25400">
                  <a:noFill/>
                  <a:miter lim="800000"/>
                  <a:headEnd/>
                  <a:tailEnd type="none" w="sm" len="lg"/>
                </a:ln>
              </p:spPr>
              <p:txBody>
                <a:bodyPr lIns="90000" tIns="46800" rIns="90000" bIns="46800">
                  <a:spAutoFit/>
                </a:bodyPr>
                <a:lstStyle/>
                <a:p>
                  <a:pPr marL="342900" indent="-342900" eaLnBrk="0" hangingPunct="0">
                    <a:spcBef>
                      <a:spcPct val="50000"/>
                    </a:spcBef>
                    <a:buFontTx/>
                    <a:buChar char="•"/>
                  </a:pPr>
                  <a:r>
                    <a:rPr kumimoji="1" lang="zh-CN" altLang="en-US" sz="2400" dirty="0">
                      <a:solidFill>
                        <a:srgbClr val="3333FF"/>
                      </a:solidFill>
                      <a:ea typeface="黑体" pitchFamily="49" charset="-122"/>
                    </a:rPr>
                    <a:t>紧束缚模型</a:t>
                  </a:r>
                  <a:r>
                    <a:rPr kumimoji="1" lang="en-US" altLang="zh-CN" sz="2400" dirty="0">
                      <a:ea typeface="黑体" pitchFamily="49" charset="-122"/>
                    </a:rPr>
                    <a:t>:</a:t>
                  </a:r>
                </a:p>
              </p:txBody>
            </p:sp>
            <p:graphicFrame>
              <p:nvGraphicFramePr>
                <p:cNvPr id="11" name="Object 46"/>
                <p:cNvGraphicFramePr>
                  <a:graphicFrameLocks noChangeAspect="1"/>
                </p:cNvGraphicFramePr>
                <p:nvPr/>
              </p:nvGraphicFramePr>
              <p:xfrm>
                <a:off x="2504" y="2800"/>
                <a:ext cx="2500" cy="592"/>
              </p:xfrm>
              <a:graphic>
                <a:graphicData uri="http://schemas.openxmlformats.org/presentationml/2006/ole">
                  <mc:AlternateContent xmlns:mc="http://schemas.openxmlformats.org/markup-compatibility/2006">
                    <mc:Choice xmlns:v="urn:schemas-microsoft-com:vml" Requires="v">
                      <p:oleObj spid="_x0000_s19463" name="Equation" r:id="rId7" imgW="1930320" imgH="457200" progId="Equation.DSMT4">
                        <p:embed/>
                      </p:oleObj>
                    </mc:Choice>
                    <mc:Fallback>
                      <p:oleObj name="Equation" r:id="rId7" imgW="1930320" imgH="457200" progId="Equation.DSMT4">
                        <p:embed/>
                        <p:pic>
                          <p:nvPicPr>
                            <p:cNvPr id="3075" name="Object 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4" y="2800"/>
                              <a:ext cx="2500" cy="592"/>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25400">
                                  <a:solidFill>
                                    <a:srgbClr val="FF0000"/>
                                  </a:solidFill>
                                  <a:miter lim="800000"/>
                                  <a:headEnd/>
                                  <a:tailEnd type="none" w="sm" len="lg"/>
                                </a14:hiddenLine>
                              </a:ext>
                            </a:extLst>
                          </p:spPr>
                        </p:pic>
                      </p:oleObj>
                    </mc:Fallback>
                  </mc:AlternateContent>
                </a:graphicData>
              </a:graphic>
            </p:graphicFrame>
          </p:grpSp>
        </p:grpSp>
      </p:grpSp>
      <p:sp>
        <p:nvSpPr>
          <p:cNvPr id="42" name="文本框 3">
            <a:extLst>
              <a:ext uri="{FF2B5EF4-FFF2-40B4-BE49-F238E27FC236}">
                <a16:creationId xmlns:a16="http://schemas.microsoft.com/office/drawing/2014/main" id="{EB149741-80EB-49C8-BDA2-E9BDD817EBFA}"/>
              </a:ext>
            </a:extLst>
          </p:cNvPr>
          <p:cNvSpPr txBox="1"/>
          <p:nvPr/>
        </p:nvSpPr>
        <p:spPr>
          <a:xfrm>
            <a:off x="255129" y="196186"/>
            <a:ext cx="1266693" cy="523220"/>
          </a:xfrm>
          <a:prstGeom prst="rect">
            <a:avLst/>
          </a:prstGeom>
          <a:noFill/>
        </p:spPr>
        <p:txBody>
          <a:bodyPr wrap="none" rtlCol="0">
            <a:spAutoFit/>
          </a:bodyPr>
          <a:lstStyle/>
          <a:p>
            <a:r>
              <a:rPr lang="zh-CN" altLang="en-US" sz="2800" b="1" dirty="0">
                <a:solidFill>
                  <a:prstClr val="black"/>
                </a:solidFill>
                <a:latin typeface="微软雅黑" panose="020B0503020204020204" pitchFamily="34" charset="-122"/>
                <a:ea typeface="微软雅黑" panose="020B0503020204020204" pitchFamily="34" charset="-122"/>
              </a:rPr>
              <a:t>能带论</a:t>
            </a:r>
          </a:p>
        </p:txBody>
      </p:sp>
    </p:spTree>
    <p:extLst>
      <p:ext uri="{BB962C8B-B14F-4D97-AF65-F5344CB8AC3E}">
        <p14:creationId xmlns:p14="http://schemas.microsoft.com/office/powerpoint/2010/main" val="239334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191284" y="202914"/>
            <a:ext cx="2339102" cy="523220"/>
          </a:xfrm>
          <a:prstGeom prst="rect">
            <a:avLst/>
          </a:prstGeom>
          <a:noFill/>
        </p:spPr>
        <p:txBody>
          <a:bodyPr wrap="none" rtlCol="0">
            <a:spAutoFit/>
          </a:bodyPr>
          <a:lstStyle/>
          <a:p>
            <a:pPr algn="ctr"/>
            <a:r>
              <a:rPr lang="zh-CN" altLang="en-US" sz="2800" b="1" dirty="0">
                <a:latin typeface="微软雅黑" panose="020B0503020204020204" pitchFamily="34" charset="-122"/>
                <a:ea typeface="微软雅黑" panose="020B0503020204020204" pitchFamily="34" charset="-122"/>
              </a:rPr>
              <a:t>量子力学初步</a:t>
            </a:r>
            <a:endParaRPr lang="en-US" altLang="zh-CN" sz="2800" b="1" dirty="0">
              <a:latin typeface="微软雅黑" panose="020B0503020204020204" pitchFamily="34" charset="-122"/>
              <a:ea typeface="微软雅黑" panose="020B0503020204020204" pitchFamily="34" charset="-122"/>
            </a:endParaRPr>
          </a:p>
        </p:txBody>
      </p:sp>
      <p:sp>
        <p:nvSpPr>
          <p:cNvPr id="12" name="Text Box 3"/>
          <p:cNvSpPr txBox="1">
            <a:spLocks noChangeArrowheads="1"/>
          </p:cNvSpPr>
          <p:nvPr/>
        </p:nvSpPr>
        <p:spPr bwMode="auto">
          <a:xfrm>
            <a:off x="3156778" y="1351673"/>
            <a:ext cx="2808312" cy="3539430"/>
          </a:xfrm>
          <a:prstGeom prst="rect">
            <a:avLst/>
          </a:prstGeom>
          <a:noFill/>
          <a:ln w="9525">
            <a:noFill/>
            <a:miter lim="800000"/>
            <a:headEnd/>
            <a:tailEnd/>
          </a:ln>
          <a:effectLst/>
        </p:spPr>
        <p:txBody>
          <a:bodyPr wrap="square">
            <a:spAutoFit/>
          </a:bodyPr>
          <a:lstStyle/>
          <a:p>
            <a:pPr marL="342900" indent="-342900">
              <a:lnSpc>
                <a:spcPct val="160000"/>
              </a:lnSpc>
              <a:buFontTx/>
              <a:buChar char="•"/>
            </a:pPr>
            <a:r>
              <a:rPr lang="zh-CN" altLang="en-US" sz="2800" b="1" dirty="0">
                <a:latin typeface="微软雅黑" panose="020B0503020204020204" pitchFamily="34" charset="-122"/>
                <a:ea typeface="微软雅黑" panose="020B0503020204020204" pitchFamily="34" charset="-122"/>
              </a:rPr>
              <a:t>布里渊区</a:t>
            </a:r>
            <a:endParaRPr lang="en-US" altLang="zh-CN" sz="2800" b="1" dirty="0">
              <a:latin typeface="微软雅黑" panose="020B0503020204020204" pitchFamily="34" charset="-122"/>
              <a:ea typeface="微软雅黑" panose="020B0503020204020204" pitchFamily="34" charset="-122"/>
            </a:endParaRPr>
          </a:p>
          <a:p>
            <a:pPr marL="342900" indent="-342900">
              <a:lnSpc>
                <a:spcPct val="160000"/>
              </a:lnSpc>
              <a:buFontTx/>
              <a:buChar char="•"/>
            </a:pPr>
            <a:r>
              <a:rPr lang="zh-CN" altLang="en-US" sz="2800" b="1" dirty="0">
                <a:latin typeface="微软雅黑" panose="020B0503020204020204" pitchFamily="34" charset="-122"/>
                <a:ea typeface="微软雅黑" panose="020B0503020204020204" pitchFamily="34" charset="-122"/>
              </a:rPr>
              <a:t>能量量子化</a:t>
            </a:r>
            <a:endParaRPr lang="en-US" altLang="zh-CN" sz="2800" b="1" dirty="0">
              <a:latin typeface="微软雅黑" panose="020B0503020204020204" pitchFamily="34" charset="-122"/>
              <a:ea typeface="微软雅黑" panose="020B0503020204020204" pitchFamily="34" charset="-122"/>
            </a:endParaRPr>
          </a:p>
          <a:p>
            <a:pPr marL="342900" indent="-342900">
              <a:lnSpc>
                <a:spcPct val="160000"/>
              </a:lnSpc>
              <a:buFontTx/>
              <a:buChar char="•"/>
            </a:pPr>
            <a:r>
              <a:rPr lang="zh-CN" altLang="en-US" sz="2800" b="1" dirty="0">
                <a:latin typeface="微软雅黑" panose="020B0503020204020204" pitchFamily="34" charset="-122"/>
                <a:ea typeface="微软雅黑" panose="020B0503020204020204" pitchFamily="34" charset="-122"/>
              </a:rPr>
              <a:t>波粒二象性</a:t>
            </a:r>
            <a:endParaRPr lang="en-US" altLang="zh-CN" sz="2800" b="1" dirty="0">
              <a:latin typeface="微软雅黑" panose="020B0503020204020204" pitchFamily="34" charset="-122"/>
              <a:ea typeface="微软雅黑" panose="020B0503020204020204" pitchFamily="34" charset="-122"/>
            </a:endParaRPr>
          </a:p>
          <a:p>
            <a:pPr marL="342900" indent="-342900">
              <a:lnSpc>
                <a:spcPct val="160000"/>
              </a:lnSpc>
              <a:buFontTx/>
              <a:buChar char="•"/>
            </a:pPr>
            <a:r>
              <a:rPr lang="zh-CN" altLang="en-US" sz="2800" b="1" dirty="0">
                <a:latin typeface="微软雅黑" panose="020B0503020204020204" pitchFamily="34" charset="-122"/>
                <a:ea typeface="微软雅黑" panose="020B0503020204020204" pitchFamily="34" charset="-122"/>
              </a:rPr>
              <a:t>不确定原理</a:t>
            </a:r>
            <a:endParaRPr lang="en-US" altLang="zh-CN" sz="2800" b="1" dirty="0">
              <a:latin typeface="微软雅黑" panose="020B0503020204020204" pitchFamily="34" charset="-122"/>
              <a:ea typeface="微软雅黑" panose="020B0503020204020204" pitchFamily="34" charset="-122"/>
            </a:endParaRPr>
          </a:p>
          <a:p>
            <a:pPr marL="342900" indent="-342900">
              <a:lnSpc>
                <a:spcPct val="160000"/>
              </a:lnSpc>
              <a:buFontTx/>
              <a:buChar char="•"/>
            </a:pPr>
            <a:r>
              <a:rPr lang="zh-CN" altLang="en-US" sz="2800" b="1" dirty="0">
                <a:latin typeface="微软雅黑" panose="020B0503020204020204" pitchFamily="34" charset="-122"/>
                <a:ea typeface="微软雅黑" panose="020B0503020204020204" pitchFamily="34" charset="-122"/>
              </a:rPr>
              <a:t>薛定谔方程</a:t>
            </a:r>
            <a:endParaRPr lang="en-US" altLang="zh-CN" sz="2800" b="1" dirty="0">
              <a:latin typeface="微软雅黑" panose="020B0503020204020204" pitchFamily="34" charset="-122"/>
              <a:ea typeface="微软雅黑" panose="020B0503020204020204" pitchFamily="34" charset="-122"/>
            </a:endParaRPr>
          </a:p>
        </p:txBody>
      </p:sp>
      <p:sp>
        <p:nvSpPr>
          <p:cNvPr id="13" name="TextBox 4"/>
          <p:cNvSpPr txBox="1"/>
          <p:nvPr/>
        </p:nvSpPr>
        <p:spPr>
          <a:xfrm>
            <a:off x="1137748" y="5157299"/>
            <a:ext cx="7128792" cy="1048172"/>
          </a:xfrm>
          <a:prstGeom prst="rect">
            <a:avLst/>
          </a:prstGeom>
          <a:noFill/>
        </p:spPr>
        <p:txBody>
          <a:bodyPr wrap="square" rtlCol="0">
            <a:spAutoFit/>
          </a:bodyPr>
          <a:lstStyle/>
          <a:p>
            <a:pPr>
              <a:lnSpc>
                <a:spcPct val="150000"/>
              </a:lnSpc>
            </a:pPr>
            <a:r>
              <a:rPr lang="zh-CN" altLang="en-US" sz="2200" b="1" dirty="0">
                <a:solidFill>
                  <a:srgbClr val="0000FF"/>
                </a:solidFill>
                <a:latin typeface="微软雅黑" panose="020B0503020204020204" pitchFamily="34" charset="-122"/>
                <a:ea typeface="微软雅黑" panose="020B0503020204020204" pitchFamily="34" charset="-122"/>
              </a:rPr>
              <a:t>量子力学的波理论是半导体物理学理论的基础，我们利用量子力学规则对电子的状态和特性进行系统的描述</a:t>
            </a:r>
          </a:p>
        </p:txBody>
      </p:sp>
    </p:spTree>
    <p:extLst>
      <p:ext uri="{BB962C8B-B14F-4D97-AF65-F5344CB8AC3E}">
        <p14:creationId xmlns:p14="http://schemas.microsoft.com/office/powerpoint/2010/main" val="2883518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273019" y="166685"/>
            <a:ext cx="1627369" cy="523220"/>
          </a:xfrm>
          <a:prstGeom prst="rect">
            <a:avLst/>
          </a:prstGeom>
          <a:noFill/>
        </p:spPr>
        <p:txBody>
          <a:bodyPr wrap="none" rtlCol="0">
            <a:spAutoFit/>
          </a:bodyPr>
          <a:lstStyle/>
          <a:p>
            <a:r>
              <a:rPr lang="zh-CN" altLang="en-US" sz="2800" b="1" dirty="0">
                <a:solidFill>
                  <a:prstClr val="black"/>
                </a:solidFill>
                <a:latin typeface="微软雅黑" panose="020B0503020204020204" pitchFamily="34" charset="-122"/>
                <a:ea typeface="微软雅黑" panose="020B0503020204020204" pitchFamily="34" charset="-122"/>
              </a:rPr>
              <a:t>两个近似</a:t>
            </a:r>
          </a:p>
        </p:txBody>
      </p:sp>
      <p:sp>
        <p:nvSpPr>
          <p:cNvPr id="3" name="矩形 2"/>
          <p:cNvSpPr/>
          <p:nvPr/>
        </p:nvSpPr>
        <p:spPr>
          <a:xfrm>
            <a:off x="648393" y="1305315"/>
            <a:ext cx="7689273" cy="2776234"/>
          </a:xfrm>
          <a:prstGeom prst="rect">
            <a:avLst/>
          </a:prstGeom>
        </p:spPr>
        <p:txBody>
          <a:bodyPr wrap="square">
            <a:spAutoFit/>
          </a:bodyPr>
          <a:lstStyle/>
          <a:p>
            <a:pPr marL="342900" indent="-342900">
              <a:lnSpc>
                <a:spcPct val="160000"/>
              </a:lnSpc>
              <a:buFontTx/>
              <a:buChar char="•"/>
            </a:pPr>
            <a:r>
              <a:rPr kumimoji="1" lang="en-US" altLang="zh-CN" b="1" dirty="0">
                <a:solidFill>
                  <a:srgbClr val="FF0000"/>
                </a:solidFill>
              </a:rPr>
              <a:t>Born-Oppenheimer adiabatic approximation </a:t>
            </a:r>
            <a:r>
              <a:rPr kumimoji="1" lang="en-US" altLang="zh-CN" dirty="0"/>
              <a:t>(</a:t>
            </a:r>
            <a:r>
              <a:rPr kumimoji="1" lang="zh-CN" altLang="en-US" dirty="0"/>
              <a:t>绝热近似</a:t>
            </a:r>
            <a:r>
              <a:rPr kumimoji="1" lang="en-US" altLang="zh-CN" dirty="0"/>
              <a:t>): electrons are much lighter than ions and move much faster than ions, thus ignore ion motion.</a:t>
            </a:r>
            <a:endParaRPr kumimoji="1" lang="en-US" altLang="zh-CN" dirty="0">
              <a:solidFill>
                <a:srgbClr val="FF0000"/>
              </a:solidFill>
            </a:endParaRPr>
          </a:p>
          <a:p>
            <a:pPr marL="342900" indent="-342900">
              <a:lnSpc>
                <a:spcPct val="160000"/>
              </a:lnSpc>
              <a:buFontTx/>
              <a:buChar char="•"/>
            </a:pPr>
            <a:r>
              <a:rPr kumimoji="1" lang="en-US" altLang="zh-CN" b="1" dirty="0">
                <a:solidFill>
                  <a:srgbClr val="FF0000"/>
                </a:solidFill>
              </a:rPr>
              <a:t>One-electron (</a:t>
            </a:r>
            <a:r>
              <a:rPr kumimoji="1" lang="en-US" altLang="zh-CN" b="1" dirty="0" err="1">
                <a:solidFill>
                  <a:srgbClr val="FF0000"/>
                </a:solidFill>
              </a:rPr>
              <a:t>Hartree</a:t>
            </a:r>
            <a:r>
              <a:rPr kumimoji="1" lang="en-US" altLang="zh-CN" b="1" dirty="0">
                <a:solidFill>
                  <a:srgbClr val="FF0000"/>
                </a:solidFill>
              </a:rPr>
              <a:t>) approximation</a:t>
            </a:r>
            <a:r>
              <a:rPr kumimoji="1" lang="en-US" altLang="zh-CN" dirty="0"/>
              <a:t>: electron feels an effective potential from electron-ion interaction + average interaction due to other electrons (screening, </a:t>
            </a:r>
            <a:r>
              <a:rPr kumimoji="1" lang="zh-CN" altLang="en-US" dirty="0"/>
              <a:t>屏蔽</a:t>
            </a:r>
            <a:r>
              <a:rPr kumimoji="1" lang="en-US" altLang="zh-CN" dirty="0"/>
              <a:t>). </a:t>
            </a:r>
          </a:p>
        </p:txBody>
      </p:sp>
    </p:spTree>
    <p:extLst>
      <p:ext uri="{BB962C8B-B14F-4D97-AF65-F5344CB8AC3E}">
        <p14:creationId xmlns:p14="http://schemas.microsoft.com/office/powerpoint/2010/main" val="3229684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244475" y="1119188"/>
            <a:ext cx="8516938" cy="4884414"/>
          </a:xfrm>
          <a:prstGeom prst="rect">
            <a:avLst/>
          </a:prstGeom>
          <a:noFill/>
          <a:ln w="9525">
            <a:noFill/>
            <a:miter lim="800000"/>
            <a:headEnd/>
            <a:tailEnd/>
          </a:ln>
        </p:spPr>
        <p:txBody>
          <a:bodyPr>
            <a:spAutoFit/>
          </a:bodyPr>
          <a:lstStyle/>
          <a:p>
            <a:pPr marL="342900" indent="-342900">
              <a:lnSpc>
                <a:spcPct val="140000"/>
              </a:lnSpc>
              <a:buFontTx/>
              <a:buChar char="•"/>
            </a:pPr>
            <a:r>
              <a:rPr lang="en-US" altLang="zh-CN" dirty="0"/>
              <a:t>(Discussed before) Within free electron model, the allowed </a:t>
            </a:r>
            <a:r>
              <a:rPr lang="en-US" altLang="zh-CN" dirty="0">
                <a:solidFill>
                  <a:srgbClr val="FF0000"/>
                </a:solidFill>
              </a:rPr>
              <a:t>energy </a:t>
            </a:r>
            <a:r>
              <a:rPr lang="en-US" altLang="zh-CN" dirty="0"/>
              <a:t>values are </a:t>
            </a:r>
            <a:r>
              <a:rPr lang="en-US" altLang="zh-CN" dirty="0">
                <a:solidFill>
                  <a:srgbClr val="FF0000"/>
                </a:solidFill>
              </a:rPr>
              <a:t>distributed essentially continuously from zero to infinity</a:t>
            </a:r>
            <a:r>
              <a:rPr lang="en-US" altLang="zh-CN" dirty="0"/>
              <a:t>.</a:t>
            </a:r>
          </a:p>
          <a:p>
            <a:pPr marL="342900" indent="-342900">
              <a:lnSpc>
                <a:spcPct val="140000"/>
              </a:lnSpc>
              <a:buFontTx/>
              <a:buChar char="•"/>
            </a:pPr>
            <a:endParaRPr lang="en-US" altLang="zh-CN" dirty="0"/>
          </a:p>
          <a:p>
            <a:pPr marL="342900" indent="-342900">
              <a:lnSpc>
                <a:spcPct val="140000"/>
              </a:lnSpc>
              <a:buFontTx/>
              <a:buChar char="•"/>
            </a:pPr>
            <a:endParaRPr lang="en-US" altLang="zh-CN" dirty="0"/>
          </a:p>
          <a:p>
            <a:pPr marL="342900" indent="-342900">
              <a:lnSpc>
                <a:spcPct val="140000"/>
              </a:lnSpc>
              <a:buFontTx/>
              <a:buChar char="•"/>
            </a:pPr>
            <a:endParaRPr lang="en-US" altLang="zh-CN" dirty="0"/>
          </a:p>
          <a:p>
            <a:pPr marL="342900" indent="-342900">
              <a:lnSpc>
                <a:spcPct val="140000"/>
              </a:lnSpc>
              <a:buFontTx/>
              <a:buChar char="•"/>
            </a:pPr>
            <a:endParaRPr lang="en-US" altLang="zh-CN" dirty="0"/>
          </a:p>
          <a:p>
            <a:pPr marL="342900" indent="-342900">
              <a:lnSpc>
                <a:spcPct val="140000"/>
              </a:lnSpc>
              <a:buFontTx/>
              <a:buChar char="•"/>
            </a:pPr>
            <a:endParaRPr lang="en-US" altLang="zh-CN" dirty="0"/>
          </a:p>
          <a:p>
            <a:pPr marL="342900" indent="-342900">
              <a:lnSpc>
                <a:spcPct val="150000"/>
              </a:lnSpc>
              <a:buFontTx/>
              <a:buChar char="•"/>
            </a:pPr>
            <a:endParaRPr lang="en-US" altLang="zh-CN" dirty="0"/>
          </a:p>
          <a:p>
            <a:pPr marL="342900" indent="-342900">
              <a:lnSpc>
                <a:spcPct val="150000"/>
              </a:lnSpc>
              <a:buFontTx/>
              <a:buChar char="•"/>
            </a:pPr>
            <a:r>
              <a:rPr lang="en-US" altLang="zh-CN" dirty="0"/>
              <a:t>The </a:t>
            </a:r>
            <a:r>
              <a:rPr lang="en-US" altLang="zh-CN" dirty="0">
                <a:solidFill>
                  <a:srgbClr val="FF0000"/>
                </a:solidFill>
              </a:rPr>
              <a:t>free electron </a:t>
            </a:r>
            <a:r>
              <a:rPr lang="en-US" altLang="zh-CN" dirty="0" err="1">
                <a:solidFill>
                  <a:srgbClr val="FF0000"/>
                </a:solidFill>
              </a:rPr>
              <a:t>wavefunction</a:t>
            </a:r>
            <a:r>
              <a:rPr lang="en-US" altLang="zh-CN" dirty="0"/>
              <a:t> are of the </a:t>
            </a:r>
            <a:r>
              <a:rPr lang="en-US" altLang="zh-CN" dirty="0" err="1">
                <a:solidFill>
                  <a:srgbClr val="FF0000"/>
                </a:solidFill>
              </a:rPr>
              <a:t>planewave</a:t>
            </a:r>
            <a:r>
              <a:rPr lang="en-US" altLang="zh-CN" dirty="0"/>
              <a:t> form:</a:t>
            </a:r>
          </a:p>
          <a:p>
            <a:pPr marL="342900" indent="-342900">
              <a:lnSpc>
                <a:spcPct val="150000"/>
              </a:lnSpc>
              <a:buFontTx/>
              <a:buChar char="•"/>
            </a:pPr>
            <a:endParaRPr lang="en-US" altLang="zh-CN" dirty="0"/>
          </a:p>
          <a:p>
            <a:pPr marL="342900" indent="-342900">
              <a:lnSpc>
                <a:spcPct val="150000"/>
              </a:lnSpc>
            </a:pPr>
            <a:endParaRPr lang="en-US" altLang="zh-CN" dirty="0"/>
          </a:p>
          <a:p>
            <a:pPr marL="342900" indent="-342900">
              <a:lnSpc>
                <a:spcPct val="150000"/>
              </a:lnSpc>
              <a:buFontTx/>
              <a:buChar char="•"/>
            </a:pPr>
            <a:r>
              <a:rPr lang="en-US" altLang="zh-CN" dirty="0"/>
              <a:t>They represent running waves and carry momentum </a:t>
            </a:r>
            <a:r>
              <a:rPr lang="en-US" altLang="zh-CN" b="1" dirty="0"/>
              <a:t>p</a:t>
            </a:r>
            <a:r>
              <a:rPr lang="en-US" altLang="zh-CN" dirty="0"/>
              <a:t>=</a:t>
            </a:r>
            <a:r>
              <a:rPr lang="en-US" altLang="zh-CN" i="1" dirty="0" err="1">
                <a:cs typeface="Times New Roman" pitchFamily="18" charset="0"/>
              </a:rPr>
              <a:t>ħ</a:t>
            </a:r>
            <a:r>
              <a:rPr lang="en-US" altLang="zh-CN" b="1" dirty="0" err="1"/>
              <a:t>k</a:t>
            </a:r>
            <a:r>
              <a:rPr lang="en-US" altLang="zh-CN" dirty="0"/>
              <a:t>.</a:t>
            </a:r>
          </a:p>
        </p:txBody>
      </p:sp>
      <p:graphicFrame>
        <p:nvGraphicFramePr>
          <p:cNvPr id="3" name="Object 4"/>
          <p:cNvGraphicFramePr>
            <a:graphicFrameLocks noChangeAspect="1"/>
          </p:cNvGraphicFramePr>
          <p:nvPr/>
        </p:nvGraphicFramePr>
        <p:xfrm>
          <a:off x="2246313" y="3275013"/>
          <a:ext cx="4454525" cy="733425"/>
        </p:xfrm>
        <a:graphic>
          <a:graphicData uri="http://schemas.openxmlformats.org/presentationml/2006/ole">
            <mc:AlternateContent xmlns:mc="http://schemas.openxmlformats.org/markup-compatibility/2006">
              <mc:Choice xmlns:v="urn:schemas-microsoft-com:vml" Requires="v">
                <p:oleObj spid="_x0000_s20485" name="Equation" r:id="rId3" imgW="2374900" imgH="393700" progId="Equation.DSMT4">
                  <p:embed/>
                </p:oleObj>
              </mc:Choice>
              <mc:Fallback>
                <p:oleObj name="Equation" r:id="rId3" imgW="2374900" imgH="393700" progId="Equation.DSMT4">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6313" y="3275013"/>
                        <a:ext cx="4454525"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5"/>
          <p:cNvGraphicFramePr>
            <a:graphicFrameLocks noChangeAspect="1"/>
          </p:cNvGraphicFramePr>
          <p:nvPr/>
        </p:nvGraphicFramePr>
        <p:xfrm>
          <a:off x="2928938" y="2195513"/>
          <a:ext cx="2730500" cy="849312"/>
        </p:xfrm>
        <a:graphic>
          <a:graphicData uri="http://schemas.openxmlformats.org/presentationml/2006/ole">
            <mc:AlternateContent xmlns:mc="http://schemas.openxmlformats.org/markup-compatibility/2006">
              <mc:Choice xmlns:v="urn:schemas-microsoft-com:vml" Requires="v">
                <p:oleObj spid="_x0000_s20486" name="Equation" r:id="rId5" imgW="1460160" imgH="457200" progId="Equation.DSMT4">
                  <p:embed/>
                </p:oleObj>
              </mc:Choice>
              <mc:Fallback>
                <p:oleObj name="Equation" r:id="rId5" imgW="1460160" imgH="457200" progId="Equation.DSMT4">
                  <p:embed/>
                  <p:pic>
                    <p:nvPicPr>
                      <p:cNvPr id="205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938" y="2195513"/>
                        <a:ext cx="2730500" cy="849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6"/>
          <p:cNvGraphicFramePr>
            <a:graphicFrameLocks noChangeAspect="1"/>
          </p:cNvGraphicFramePr>
          <p:nvPr/>
        </p:nvGraphicFramePr>
        <p:xfrm>
          <a:off x="2917825" y="4811241"/>
          <a:ext cx="2901950" cy="561975"/>
        </p:xfrm>
        <a:graphic>
          <a:graphicData uri="http://schemas.openxmlformats.org/presentationml/2006/ole">
            <mc:AlternateContent xmlns:mc="http://schemas.openxmlformats.org/markup-compatibility/2006">
              <mc:Choice xmlns:v="urn:schemas-microsoft-com:vml" Requires="v">
                <p:oleObj spid="_x0000_s20487" name="Equation" r:id="rId7" imgW="1180800" imgH="228600" progId="Equation.DSMT4">
                  <p:embed/>
                </p:oleObj>
              </mc:Choice>
              <mc:Fallback>
                <p:oleObj name="Equation" r:id="rId7" imgW="1180800" imgH="228600" progId="Equation.DSMT4">
                  <p:embed/>
                  <p:pic>
                    <p:nvPicPr>
                      <p:cNvPr id="2052"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7825" y="4811241"/>
                        <a:ext cx="2901950" cy="561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文本框 3"/>
          <p:cNvSpPr txBox="1"/>
          <p:nvPr/>
        </p:nvSpPr>
        <p:spPr>
          <a:xfrm>
            <a:off x="244475" y="219264"/>
            <a:ext cx="2348720" cy="523220"/>
          </a:xfrm>
          <a:prstGeom prst="rect">
            <a:avLst/>
          </a:prstGeom>
          <a:noFill/>
        </p:spPr>
        <p:txBody>
          <a:bodyPr wrap="none" rtlCol="0">
            <a:spAutoFit/>
          </a:bodyPr>
          <a:lstStyle/>
          <a:p>
            <a:r>
              <a:rPr lang="zh-CN" altLang="en-US" sz="2800" b="1" dirty="0">
                <a:solidFill>
                  <a:prstClr val="black"/>
                </a:solidFill>
                <a:latin typeface="微软雅黑" panose="020B0503020204020204" pitchFamily="34" charset="-122"/>
                <a:ea typeface="微软雅黑" panose="020B0503020204020204" pitchFamily="34" charset="-122"/>
              </a:rPr>
              <a:t>自由电子模型</a:t>
            </a:r>
          </a:p>
        </p:txBody>
      </p:sp>
    </p:spTree>
    <p:extLst>
      <p:ext uri="{BB962C8B-B14F-4D97-AF65-F5344CB8AC3E}">
        <p14:creationId xmlns:p14="http://schemas.microsoft.com/office/powerpoint/2010/main" val="1360354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24606" y="196456"/>
            <a:ext cx="8334376" cy="565604"/>
          </a:xfrm>
          <a:prstGeom prst="rect">
            <a:avLst/>
          </a:prstGeom>
          <a:noFill/>
          <a:ln w="9525">
            <a:noFill/>
            <a:miter lim="800000"/>
            <a:headEnd/>
            <a:tailEnd/>
          </a:ln>
        </p:spPr>
        <p:txBody>
          <a:bodyPr wrap="square">
            <a:spAutoFit/>
          </a:bodyPr>
          <a:lstStyle/>
          <a:p>
            <a:pPr marL="342900" indent="-342900" algn="ctr">
              <a:lnSpc>
                <a:spcPct val="120000"/>
              </a:lnSpc>
            </a:pPr>
            <a:r>
              <a:rPr lang="en-US" altLang="zh-CN" sz="2800" b="1" dirty="0">
                <a:latin typeface="微软雅黑" panose="020B0503020204020204" pitchFamily="34" charset="-122"/>
                <a:ea typeface="微软雅黑" panose="020B0503020204020204" pitchFamily="34" charset="-122"/>
              </a:rPr>
              <a:t>Nearly free electron model (</a:t>
            </a:r>
            <a:r>
              <a:rPr lang="zh-CN" altLang="en-US" sz="2800" b="1" dirty="0">
                <a:latin typeface="微软雅黑" panose="020B0503020204020204" pitchFamily="34" charset="-122"/>
                <a:ea typeface="微软雅黑" panose="020B0503020204020204" pitchFamily="34" charset="-122"/>
              </a:rPr>
              <a:t>近自由电子模型</a:t>
            </a:r>
            <a:r>
              <a:rPr lang="en-US" altLang="zh-CN" sz="2800" b="1" dirty="0">
                <a:latin typeface="微软雅黑" panose="020B0503020204020204" pitchFamily="34" charset="-122"/>
                <a:ea typeface="微软雅黑" panose="020B0503020204020204" pitchFamily="34" charset="-122"/>
              </a:rPr>
              <a:t>)</a:t>
            </a:r>
          </a:p>
        </p:txBody>
      </p:sp>
      <p:sp>
        <p:nvSpPr>
          <p:cNvPr id="3" name="Rectangle 5"/>
          <p:cNvSpPr>
            <a:spLocks noChangeArrowheads="1"/>
          </p:cNvSpPr>
          <p:nvPr/>
        </p:nvSpPr>
        <p:spPr bwMode="auto">
          <a:xfrm>
            <a:off x="319285" y="1222445"/>
            <a:ext cx="8285163" cy="463653"/>
          </a:xfrm>
          <a:prstGeom prst="rect">
            <a:avLst/>
          </a:prstGeom>
          <a:noFill/>
          <a:ln w="9525">
            <a:noFill/>
            <a:miter lim="800000"/>
            <a:headEnd/>
            <a:tailEnd/>
          </a:ln>
        </p:spPr>
        <p:txBody>
          <a:bodyPr>
            <a:spAutoFit/>
          </a:bodyPr>
          <a:lstStyle/>
          <a:p>
            <a:pPr marL="342900" indent="-342900">
              <a:lnSpc>
                <a:spcPct val="160000"/>
              </a:lnSpc>
              <a:buFontTx/>
              <a:buChar char="•"/>
            </a:pPr>
            <a:r>
              <a:rPr lang="zh-CN" altLang="en-US" dirty="0">
                <a:latin typeface="黑体" panose="02010609060101010101" pitchFamily="49" charset="-122"/>
                <a:ea typeface="黑体" panose="02010609060101010101" pitchFamily="49" charset="-122"/>
              </a:rPr>
              <a:t>将晶体周期性势场（微扰）考虑进去。即使弱的微扰，也产生能隙</a:t>
            </a:r>
            <a:endParaRPr lang="en-US" altLang="zh-CN" dirty="0">
              <a:latin typeface="黑体" panose="02010609060101010101" pitchFamily="49" charset="-122"/>
              <a:ea typeface="黑体" panose="02010609060101010101" pitchFamily="49" charset="-122"/>
            </a:endParaRPr>
          </a:p>
        </p:txBody>
      </p:sp>
      <p:sp>
        <p:nvSpPr>
          <p:cNvPr id="4" name="Rectangle 2"/>
          <p:cNvSpPr>
            <a:spLocks noChangeArrowheads="1"/>
          </p:cNvSpPr>
          <p:nvPr/>
        </p:nvSpPr>
        <p:spPr bwMode="auto">
          <a:xfrm>
            <a:off x="319285" y="1993434"/>
            <a:ext cx="8285163" cy="1338828"/>
          </a:xfrm>
          <a:prstGeom prst="rect">
            <a:avLst/>
          </a:prstGeom>
          <a:noFill/>
          <a:ln w="9525">
            <a:noFill/>
            <a:miter lim="800000"/>
            <a:headEnd/>
            <a:tailEnd/>
          </a:ln>
        </p:spPr>
        <p:txBody>
          <a:bodyPr>
            <a:spAutoFit/>
          </a:bodyPr>
          <a:lstStyle/>
          <a:p>
            <a:pPr marL="342900" indent="-342900">
              <a:lnSpc>
                <a:spcPct val="150000"/>
              </a:lnSpc>
              <a:buFontTx/>
              <a:buChar char="•"/>
            </a:pPr>
            <a:r>
              <a:rPr lang="zh-CN" altLang="en-US" dirty="0">
                <a:latin typeface="黑体" panose="02010609060101010101" pitchFamily="49" charset="-122"/>
                <a:ea typeface="黑体" panose="02010609060101010101" pitchFamily="49" charset="-122"/>
              </a:rPr>
              <a:t>对于一些能带电子仅仅受到离子实</a:t>
            </a:r>
            <a:r>
              <a:rPr lang="zh-CN" altLang="en-US" dirty="0">
                <a:solidFill>
                  <a:srgbClr val="FF0000"/>
                </a:solidFill>
                <a:latin typeface="黑体" panose="02010609060101010101" pitchFamily="49" charset="-122"/>
                <a:ea typeface="黑体" panose="02010609060101010101" pitchFamily="49" charset="-122"/>
              </a:rPr>
              <a:t>弱干扰</a:t>
            </a:r>
            <a:r>
              <a:rPr lang="zh-CN" altLang="en-US" dirty="0">
                <a:latin typeface="黑体" panose="02010609060101010101" pitchFamily="49" charset="-122"/>
                <a:ea typeface="黑体" panose="02010609060101010101" pitchFamily="49" charset="-122"/>
              </a:rPr>
              <a:t>的晶体的能带结构可以使用近自由电子模型</a:t>
            </a:r>
            <a:endParaRPr lang="en-US" altLang="zh-CN" dirty="0">
              <a:latin typeface="黑体" panose="02010609060101010101" pitchFamily="49" charset="-122"/>
              <a:ea typeface="黑体" panose="02010609060101010101" pitchFamily="49" charset="-122"/>
            </a:endParaRPr>
          </a:p>
          <a:p>
            <a:pPr marL="342900" indent="-342900">
              <a:lnSpc>
                <a:spcPct val="150000"/>
              </a:lnSpc>
              <a:buFontTx/>
              <a:buChar char="•"/>
            </a:pPr>
            <a:r>
              <a:rPr lang="zh-CN" altLang="en-US" dirty="0">
                <a:latin typeface="黑体" panose="02010609060101010101" pitchFamily="49" charset="-122"/>
                <a:ea typeface="黑体" panose="02010609060101010101" pitchFamily="49" charset="-122"/>
              </a:rPr>
              <a:t>主要考虑电子波受晶格周期势场的</a:t>
            </a:r>
            <a:r>
              <a:rPr lang="zh-CN" altLang="en-US" dirty="0">
                <a:solidFill>
                  <a:srgbClr val="FF0000"/>
                </a:solidFill>
                <a:latin typeface="黑体" panose="02010609060101010101" pitchFamily="49" charset="-122"/>
                <a:ea typeface="黑体" panose="02010609060101010101" pitchFamily="49" charset="-122"/>
              </a:rPr>
              <a:t>布拉格反射效应</a:t>
            </a:r>
            <a:endParaRPr lang="en-US" altLang="zh-CN" dirty="0">
              <a:solidFill>
                <a:srgbClr val="FF0000"/>
              </a:solidFill>
              <a:latin typeface="黑体" panose="02010609060101010101" pitchFamily="49" charset="-122"/>
              <a:ea typeface="黑体" panose="02010609060101010101" pitchFamily="49" charset="-122"/>
            </a:endParaRPr>
          </a:p>
        </p:txBody>
      </p:sp>
      <p:sp>
        <p:nvSpPr>
          <p:cNvPr id="5" name="矩形 4"/>
          <p:cNvSpPr/>
          <p:nvPr/>
        </p:nvSpPr>
        <p:spPr>
          <a:xfrm>
            <a:off x="688975" y="3435534"/>
            <a:ext cx="4572000" cy="530915"/>
          </a:xfrm>
          <a:prstGeom prst="rect">
            <a:avLst/>
          </a:prstGeom>
        </p:spPr>
        <p:txBody>
          <a:bodyPr>
            <a:spAutoFit/>
          </a:bodyPr>
          <a:lstStyle/>
          <a:p>
            <a:endParaRPr lang="zh-CN" altLang="en-US" sz="1050" dirty="0">
              <a:solidFill>
                <a:srgbClr val="000000"/>
              </a:solidFill>
              <a:latin typeface="黑体" panose="02010609060101010101" pitchFamily="49" charset="-122"/>
              <a:ea typeface="黑体" panose="02010609060101010101" pitchFamily="49" charset="-122"/>
            </a:endParaRPr>
          </a:p>
          <a:p>
            <a:r>
              <a:rPr lang="zh-CN" altLang="en-US" dirty="0">
                <a:solidFill>
                  <a:srgbClr val="0000FF"/>
                </a:solidFill>
                <a:latin typeface="黑体" panose="02010609060101010101" pitchFamily="49" charset="-122"/>
                <a:ea typeface="黑体" panose="02010609060101010101" pitchFamily="49" charset="-122"/>
              </a:rPr>
              <a:t>波矢为</a:t>
            </a:r>
            <a:r>
              <a:rPr lang="en-US" altLang="zh-CN" dirty="0">
                <a:solidFill>
                  <a:srgbClr val="0000FF"/>
                </a:solidFill>
                <a:latin typeface="Arial" panose="020B0604020202020204" pitchFamily="34" charset="0"/>
                <a:ea typeface="黑体" panose="02010609060101010101" pitchFamily="49" charset="-122"/>
              </a:rPr>
              <a:t>k</a:t>
            </a:r>
            <a:r>
              <a:rPr lang="zh-CN" altLang="en-US" dirty="0">
                <a:solidFill>
                  <a:srgbClr val="0000FF"/>
                </a:solidFill>
                <a:latin typeface="黑体" panose="02010609060101010101" pitchFamily="49" charset="-122"/>
                <a:ea typeface="黑体" panose="02010609060101010101" pitchFamily="49" charset="-122"/>
              </a:rPr>
              <a:t>的电子波的布喇格衍射条件是</a:t>
            </a:r>
          </a:p>
        </p:txBody>
      </p:sp>
      <p:grpSp>
        <p:nvGrpSpPr>
          <p:cNvPr id="6" name="Group 12"/>
          <p:cNvGrpSpPr>
            <a:grpSpLocks/>
          </p:cNvGrpSpPr>
          <p:nvPr/>
        </p:nvGrpSpPr>
        <p:grpSpPr bwMode="auto">
          <a:xfrm>
            <a:off x="1039812" y="4294687"/>
            <a:ext cx="7423150" cy="563563"/>
            <a:chOff x="663" y="2554"/>
            <a:chExt cx="4676" cy="355"/>
          </a:xfrm>
        </p:grpSpPr>
        <p:graphicFrame>
          <p:nvGraphicFramePr>
            <p:cNvPr id="7" name="Object 5"/>
            <p:cNvGraphicFramePr>
              <a:graphicFrameLocks noChangeAspect="1"/>
            </p:cNvGraphicFramePr>
            <p:nvPr>
              <p:extLst>
                <p:ext uri="{D42A27DB-BD31-4B8C-83A1-F6EECF244321}">
                  <p14:modId xmlns:p14="http://schemas.microsoft.com/office/powerpoint/2010/main" val="1463820498"/>
                </p:ext>
              </p:extLst>
            </p:nvPr>
          </p:nvGraphicFramePr>
          <p:xfrm>
            <a:off x="663" y="2564"/>
            <a:ext cx="1251" cy="336"/>
          </p:xfrm>
          <a:graphic>
            <a:graphicData uri="http://schemas.openxmlformats.org/presentationml/2006/ole">
              <mc:AlternateContent xmlns:mc="http://schemas.openxmlformats.org/markup-compatibility/2006">
                <mc:Choice xmlns:v="urn:schemas-microsoft-com:vml" Requires="v">
                  <p:oleObj spid="_x0000_s21510" name="Equation" r:id="rId3" imgW="850680" imgH="228600" progId="Equation.DSMT4">
                    <p:embed/>
                  </p:oleObj>
                </mc:Choice>
                <mc:Fallback>
                  <p:oleObj name="Equation" r:id="rId3" imgW="850680" imgH="228600" progId="Equation.DSMT4">
                    <p:embed/>
                    <p:pic>
                      <p:nvPicPr>
                        <p:cNvPr id="4098"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 y="2564"/>
                          <a:ext cx="1251"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utoShape 6"/>
            <p:cNvSpPr>
              <a:spLocks noChangeArrowheads="1"/>
            </p:cNvSpPr>
            <p:nvPr/>
          </p:nvSpPr>
          <p:spPr bwMode="auto">
            <a:xfrm>
              <a:off x="2404" y="2621"/>
              <a:ext cx="489" cy="199"/>
            </a:xfrm>
            <a:prstGeom prst="rightArrow">
              <a:avLst>
                <a:gd name="adj1" fmla="val 50000"/>
                <a:gd name="adj2" fmla="val 61432"/>
              </a:avLst>
            </a:prstGeom>
            <a:solidFill>
              <a:schemeClr val="bg2">
                <a:alpha val="50195"/>
              </a:schemeClr>
            </a:solidFill>
            <a:ln w="9525">
              <a:solidFill>
                <a:schemeClr val="tx1"/>
              </a:solidFill>
              <a:miter lim="800000"/>
              <a:headEnd/>
              <a:tailEnd/>
            </a:ln>
          </p:spPr>
          <p:txBody>
            <a:bodyPr wrap="none" anchor="ctr"/>
            <a:lstStyle/>
            <a:p>
              <a:endParaRPr lang="zh-CN" altLang="en-US"/>
            </a:p>
          </p:txBody>
        </p:sp>
        <p:graphicFrame>
          <p:nvGraphicFramePr>
            <p:cNvPr id="9" name="Object 7"/>
            <p:cNvGraphicFramePr>
              <a:graphicFrameLocks noChangeAspect="1"/>
            </p:cNvGraphicFramePr>
            <p:nvPr/>
          </p:nvGraphicFramePr>
          <p:xfrm>
            <a:off x="2983" y="2554"/>
            <a:ext cx="1835" cy="355"/>
          </p:xfrm>
          <a:graphic>
            <a:graphicData uri="http://schemas.openxmlformats.org/presentationml/2006/ole">
              <mc:AlternateContent xmlns:mc="http://schemas.openxmlformats.org/markup-compatibility/2006">
                <mc:Choice xmlns:v="urn:schemas-microsoft-com:vml" Requires="v">
                  <p:oleObj spid="_x0000_s21511" name="Equation" r:id="rId5" imgW="1180800" imgH="228600" progId="Equation.DSMT4">
                    <p:embed/>
                  </p:oleObj>
                </mc:Choice>
                <mc:Fallback>
                  <p:oleObj name="Equation" r:id="rId5" imgW="1180800" imgH="228600" progId="Equation.DSMT4">
                    <p:embed/>
                    <p:pic>
                      <p:nvPicPr>
                        <p:cNvPr id="4099"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3" y="2554"/>
                          <a:ext cx="1835" cy="3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9"/>
            <p:cNvSpPr txBox="1">
              <a:spLocks noChangeArrowheads="1"/>
            </p:cNvSpPr>
            <p:nvPr/>
          </p:nvSpPr>
          <p:spPr bwMode="auto">
            <a:xfrm>
              <a:off x="4860" y="2559"/>
              <a:ext cx="479" cy="288"/>
            </a:xfrm>
            <a:prstGeom prst="rect">
              <a:avLst/>
            </a:prstGeom>
            <a:noFill/>
            <a:ln w="9525">
              <a:noFill/>
              <a:miter lim="800000"/>
              <a:headEnd/>
              <a:tailEnd/>
            </a:ln>
          </p:spPr>
          <p:txBody>
            <a:bodyPr wrap="none">
              <a:spAutoFit/>
            </a:bodyPr>
            <a:lstStyle/>
            <a:p>
              <a:r>
                <a:rPr lang="en-US" altLang="zh-CN" sz="2400" b="1">
                  <a:solidFill>
                    <a:schemeClr val="accent2"/>
                  </a:solidFill>
                </a:rPr>
                <a:t>(1D)</a:t>
              </a:r>
            </a:p>
          </p:txBody>
        </p:sp>
      </p:grpSp>
      <p:sp>
        <p:nvSpPr>
          <p:cNvPr id="12" name="矩形 11"/>
          <p:cNvSpPr/>
          <p:nvPr/>
        </p:nvSpPr>
        <p:spPr>
          <a:xfrm>
            <a:off x="1378203" y="5081698"/>
            <a:ext cx="2560316" cy="369332"/>
          </a:xfrm>
          <a:prstGeom prst="rect">
            <a:avLst/>
          </a:prstGeom>
        </p:spPr>
        <p:txBody>
          <a:bodyPr wrap="none">
            <a:spAutoFit/>
          </a:bodyPr>
          <a:lstStyle/>
          <a:p>
            <a:r>
              <a:rPr lang="en-US" altLang="zh-CN" i="1" dirty="0"/>
              <a:t>G</a:t>
            </a:r>
            <a:r>
              <a:rPr lang="en-US" altLang="zh-CN" dirty="0"/>
              <a:t>=2</a:t>
            </a:r>
            <a:r>
              <a:rPr lang="en-US" altLang="zh-CN" dirty="0">
                <a:latin typeface="Symbol" pitchFamily="18" charset="2"/>
              </a:rPr>
              <a:t>p</a:t>
            </a:r>
            <a:r>
              <a:rPr lang="en-US" altLang="zh-CN" i="1" dirty="0"/>
              <a:t>n</a:t>
            </a:r>
            <a:r>
              <a:rPr lang="en-US" altLang="zh-CN" dirty="0"/>
              <a:t>/</a:t>
            </a:r>
            <a:r>
              <a:rPr lang="en-US" altLang="zh-CN" i="1" dirty="0"/>
              <a:t>a</a:t>
            </a:r>
            <a:r>
              <a:rPr lang="en-US" altLang="zh-CN" dirty="0"/>
              <a:t>  </a:t>
            </a:r>
            <a:r>
              <a:rPr lang="zh-CN" altLang="en-US" dirty="0"/>
              <a:t>倒易晶格矢量</a:t>
            </a:r>
          </a:p>
        </p:txBody>
      </p:sp>
    </p:spTree>
    <p:extLst>
      <p:ext uri="{BB962C8B-B14F-4D97-AF65-F5344CB8AC3E}">
        <p14:creationId xmlns:p14="http://schemas.microsoft.com/office/powerpoint/2010/main" val="3188674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93778" y="167267"/>
            <a:ext cx="8172767" cy="565604"/>
          </a:xfrm>
          <a:prstGeom prst="rect">
            <a:avLst/>
          </a:prstGeom>
          <a:noFill/>
          <a:ln w="9525">
            <a:noFill/>
            <a:miter lim="800000"/>
            <a:headEnd/>
            <a:tailEnd/>
          </a:ln>
        </p:spPr>
        <p:txBody>
          <a:bodyPr wrap="square">
            <a:spAutoFit/>
          </a:bodyPr>
          <a:lstStyle/>
          <a:p>
            <a:pPr marL="342900" indent="-342900" algn="ctr">
              <a:lnSpc>
                <a:spcPct val="120000"/>
              </a:lnSpc>
            </a:pPr>
            <a:r>
              <a:rPr lang="en-US" altLang="zh-CN" sz="2800" b="1" dirty="0">
                <a:latin typeface="微软雅黑" panose="020B0503020204020204" pitchFamily="34" charset="-122"/>
                <a:ea typeface="微软雅黑" panose="020B0503020204020204" pitchFamily="34" charset="-122"/>
              </a:rPr>
              <a:t>Nearly free electron model (</a:t>
            </a:r>
            <a:r>
              <a:rPr lang="zh-CN" altLang="en-US" sz="2800" b="1" dirty="0">
                <a:latin typeface="微软雅黑" panose="020B0503020204020204" pitchFamily="34" charset="-122"/>
                <a:ea typeface="微软雅黑" panose="020B0503020204020204" pitchFamily="34" charset="-122"/>
              </a:rPr>
              <a:t>近自由电子模型</a:t>
            </a:r>
            <a:r>
              <a:rPr lang="en-US" altLang="zh-CN" sz="2800" b="1" dirty="0">
                <a:latin typeface="微软雅黑" panose="020B0503020204020204" pitchFamily="34" charset="-122"/>
                <a:ea typeface="微软雅黑" panose="020B0503020204020204" pitchFamily="34" charset="-122"/>
              </a:rPr>
              <a:t>)</a:t>
            </a:r>
          </a:p>
        </p:txBody>
      </p:sp>
      <p:pic>
        <p:nvPicPr>
          <p:cNvPr id="3" name="图片 2"/>
          <p:cNvPicPr>
            <a:picLocks noChangeAspect="1"/>
          </p:cNvPicPr>
          <p:nvPr/>
        </p:nvPicPr>
        <p:blipFill>
          <a:blip r:embed="rId2"/>
          <a:stretch>
            <a:fillRect/>
          </a:stretch>
        </p:blipFill>
        <p:spPr>
          <a:xfrm>
            <a:off x="669308" y="915438"/>
            <a:ext cx="7684983" cy="4462678"/>
          </a:xfrm>
          <a:prstGeom prst="rect">
            <a:avLst/>
          </a:prstGeom>
        </p:spPr>
      </p:pic>
      <p:pic>
        <p:nvPicPr>
          <p:cNvPr id="4" name="Picture 4"/>
          <p:cNvPicPr>
            <a:picLocks noChangeAspect="1" noChangeArrowheads="1"/>
          </p:cNvPicPr>
          <p:nvPr/>
        </p:nvPicPr>
        <p:blipFill>
          <a:blip r:embed="rId3" cstate="print"/>
          <a:srcRect/>
          <a:stretch>
            <a:fillRect/>
          </a:stretch>
        </p:blipFill>
        <p:spPr bwMode="auto">
          <a:xfrm>
            <a:off x="1928553" y="5378116"/>
            <a:ext cx="4555374" cy="1300931"/>
          </a:xfrm>
          <a:prstGeom prst="rect">
            <a:avLst/>
          </a:prstGeom>
          <a:noFill/>
          <a:ln w="9525">
            <a:noFill/>
            <a:miter lim="800000"/>
            <a:headEnd/>
            <a:tailEnd/>
          </a:ln>
        </p:spPr>
      </p:pic>
      <p:cxnSp>
        <p:nvCxnSpPr>
          <p:cNvPr id="6" name="直接箭头连接符 5">
            <a:extLst>
              <a:ext uri="{FF2B5EF4-FFF2-40B4-BE49-F238E27FC236}">
                <a16:creationId xmlns:a16="http://schemas.microsoft.com/office/drawing/2014/main" id="{2302896B-F126-47DB-B26F-CA92B50219AC}"/>
              </a:ext>
            </a:extLst>
          </p:cNvPr>
          <p:cNvCxnSpPr>
            <a:cxnSpLocks/>
          </p:cNvCxnSpPr>
          <p:nvPr/>
        </p:nvCxnSpPr>
        <p:spPr>
          <a:xfrm flipH="1" flipV="1">
            <a:off x="4681058" y="1862358"/>
            <a:ext cx="3095536" cy="1426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E8267119-03F8-4F2D-96FE-38C1E7B98471}"/>
              </a:ext>
            </a:extLst>
          </p:cNvPr>
          <p:cNvSpPr txBox="1"/>
          <p:nvPr/>
        </p:nvSpPr>
        <p:spPr>
          <a:xfrm>
            <a:off x="7684877" y="1828804"/>
            <a:ext cx="133882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布拉格衍射</a:t>
            </a:r>
          </a:p>
        </p:txBody>
      </p:sp>
    </p:spTree>
    <p:extLst>
      <p:ext uri="{BB962C8B-B14F-4D97-AF65-F5344CB8AC3E}">
        <p14:creationId xmlns:p14="http://schemas.microsoft.com/office/powerpoint/2010/main" val="1514318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查看源图像">
            <a:extLst>
              <a:ext uri="{FF2B5EF4-FFF2-40B4-BE49-F238E27FC236}">
                <a16:creationId xmlns:a16="http://schemas.microsoft.com/office/drawing/2014/main" id="{9C396DD7-3F53-41EF-AD30-E2174532EE1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5845" y="1281896"/>
            <a:ext cx="8232309" cy="487872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D7F31823-C95F-460A-9D9F-7E41842A8003}"/>
              </a:ext>
            </a:extLst>
          </p:cNvPr>
          <p:cNvSpPr txBox="1"/>
          <p:nvPr/>
        </p:nvSpPr>
        <p:spPr>
          <a:xfrm>
            <a:off x="268448" y="234892"/>
            <a:ext cx="1005403" cy="584775"/>
          </a:xfrm>
          <a:prstGeom prst="rect">
            <a:avLst/>
          </a:prstGeom>
          <a:noFill/>
        </p:spPr>
        <p:txBody>
          <a:bodyPr wrap="none" rtlCol="0">
            <a:spAutoFit/>
          </a:bodyPr>
          <a:lstStyle/>
          <a:p>
            <a:r>
              <a:rPr lang="zh-CN" altLang="en-US" sz="3200" b="1" dirty="0">
                <a:latin typeface="微软雅黑" panose="020B0503020204020204" pitchFamily="34" charset="-122"/>
                <a:ea typeface="微软雅黑" panose="020B0503020204020204" pitchFamily="34" charset="-122"/>
              </a:rPr>
              <a:t>驻波</a:t>
            </a:r>
          </a:p>
        </p:txBody>
      </p:sp>
    </p:spTree>
    <p:extLst>
      <p:ext uri="{BB962C8B-B14F-4D97-AF65-F5344CB8AC3E}">
        <p14:creationId xmlns:p14="http://schemas.microsoft.com/office/powerpoint/2010/main" val="1802424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15635" y="1266697"/>
            <a:ext cx="8587048" cy="4590060"/>
          </a:xfrm>
          <a:prstGeom prst="rect">
            <a:avLst/>
          </a:prstGeom>
        </p:spPr>
      </p:pic>
      <p:sp>
        <p:nvSpPr>
          <p:cNvPr id="3" name="Rectangle 6"/>
          <p:cNvSpPr>
            <a:spLocks noChangeArrowheads="1"/>
          </p:cNvSpPr>
          <p:nvPr/>
        </p:nvSpPr>
        <p:spPr bwMode="auto">
          <a:xfrm>
            <a:off x="253567" y="172603"/>
            <a:ext cx="7350125" cy="565604"/>
          </a:xfrm>
          <a:prstGeom prst="rect">
            <a:avLst/>
          </a:prstGeom>
          <a:noFill/>
          <a:ln w="9525">
            <a:noFill/>
            <a:miter lim="800000"/>
            <a:headEnd/>
            <a:tailEnd/>
          </a:ln>
        </p:spPr>
        <p:txBody>
          <a:bodyPr>
            <a:spAutoFit/>
          </a:bodyPr>
          <a:lstStyle/>
          <a:p>
            <a:pPr marL="342900" indent="-342900">
              <a:lnSpc>
                <a:spcPct val="120000"/>
              </a:lnSpc>
            </a:pPr>
            <a:r>
              <a:rPr lang="zh-CN" altLang="en-US" sz="2800" b="1" dirty="0">
                <a:latin typeface="微软雅黑" panose="020B0503020204020204" pitchFamily="34" charset="-122"/>
                <a:ea typeface="微软雅黑" panose="020B0503020204020204" pitchFamily="34" charset="-122"/>
              </a:rPr>
              <a:t>能隙的起因</a:t>
            </a:r>
            <a:endParaRPr lang="en-US" altLang="zh-CN"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397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42909" y="1121415"/>
            <a:ext cx="8658181" cy="5134280"/>
          </a:xfrm>
          <a:prstGeom prst="rect">
            <a:avLst/>
          </a:prstGeom>
        </p:spPr>
      </p:pic>
      <p:sp>
        <p:nvSpPr>
          <p:cNvPr id="3" name="Rectangle 6"/>
          <p:cNvSpPr>
            <a:spLocks noChangeArrowheads="1"/>
          </p:cNvSpPr>
          <p:nvPr/>
        </p:nvSpPr>
        <p:spPr bwMode="auto">
          <a:xfrm>
            <a:off x="242909" y="181840"/>
            <a:ext cx="7350125" cy="565604"/>
          </a:xfrm>
          <a:prstGeom prst="rect">
            <a:avLst/>
          </a:prstGeom>
          <a:noFill/>
          <a:ln w="9525">
            <a:noFill/>
            <a:miter lim="800000"/>
            <a:headEnd/>
            <a:tailEnd/>
          </a:ln>
        </p:spPr>
        <p:txBody>
          <a:bodyPr>
            <a:spAutoFit/>
          </a:bodyPr>
          <a:lstStyle/>
          <a:p>
            <a:pPr marL="342900" indent="-342900">
              <a:lnSpc>
                <a:spcPct val="120000"/>
              </a:lnSpc>
            </a:pPr>
            <a:r>
              <a:rPr lang="zh-CN" altLang="en-US" sz="2800" b="1" dirty="0">
                <a:latin typeface="微软雅黑" panose="020B0503020204020204" pitchFamily="34" charset="-122"/>
                <a:ea typeface="微软雅黑" panose="020B0503020204020204" pitchFamily="34" charset="-122"/>
              </a:rPr>
              <a:t>能隙的起因</a:t>
            </a:r>
            <a:endParaRPr lang="en-US" altLang="zh-CN"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82061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egap1"/>
          <p:cNvPicPr>
            <a:picLocks noChangeAspect="1" noChangeArrowheads="1"/>
          </p:cNvPicPr>
          <p:nvPr/>
        </p:nvPicPr>
        <p:blipFill>
          <a:blip r:embed="rId2" cstate="print"/>
          <a:srcRect l="2629" t="2603" r="1759" b="5762"/>
          <a:stretch>
            <a:fillRect/>
          </a:stretch>
        </p:blipFill>
        <p:spPr bwMode="auto">
          <a:xfrm>
            <a:off x="786505" y="1834718"/>
            <a:ext cx="7200900" cy="3003550"/>
          </a:xfrm>
          <a:prstGeom prst="rect">
            <a:avLst/>
          </a:prstGeom>
          <a:noFill/>
          <a:ln w="9525">
            <a:noFill/>
            <a:miter lim="800000"/>
            <a:headEnd/>
            <a:tailEnd/>
          </a:ln>
        </p:spPr>
      </p:pic>
      <p:sp>
        <p:nvSpPr>
          <p:cNvPr id="3" name="Rectangle 4"/>
          <p:cNvSpPr>
            <a:spLocks noChangeArrowheads="1"/>
          </p:cNvSpPr>
          <p:nvPr/>
        </p:nvSpPr>
        <p:spPr bwMode="auto">
          <a:xfrm>
            <a:off x="1381817" y="5111318"/>
            <a:ext cx="1857375" cy="409575"/>
          </a:xfrm>
          <a:prstGeom prst="rect">
            <a:avLst/>
          </a:prstGeom>
          <a:noFill/>
          <a:ln w="12700">
            <a:solidFill>
              <a:schemeClr val="tx1"/>
            </a:solidFill>
            <a:miter lim="800000"/>
            <a:headEnd/>
            <a:tailEnd/>
          </a:ln>
        </p:spPr>
        <p:txBody>
          <a:bodyPr lIns="90000" tIns="46800" rIns="90000" bIns="46800">
            <a:spAutoFit/>
          </a:bodyPr>
          <a:lstStyle/>
          <a:p>
            <a:r>
              <a:rPr kumimoji="1" lang="en-US" altLang="zh-CN">
                <a:solidFill>
                  <a:schemeClr val="accent2"/>
                </a:solidFill>
              </a:rPr>
              <a:t>Free electron</a:t>
            </a:r>
          </a:p>
        </p:txBody>
      </p:sp>
      <p:sp>
        <p:nvSpPr>
          <p:cNvPr id="4" name="Rectangle 5"/>
          <p:cNvSpPr>
            <a:spLocks noChangeArrowheads="1"/>
          </p:cNvSpPr>
          <p:nvPr/>
        </p:nvSpPr>
        <p:spPr bwMode="auto">
          <a:xfrm>
            <a:off x="4704455" y="4970030"/>
            <a:ext cx="3408362" cy="835025"/>
          </a:xfrm>
          <a:prstGeom prst="rect">
            <a:avLst/>
          </a:prstGeom>
          <a:noFill/>
          <a:ln w="12700">
            <a:solidFill>
              <a:schemeClr val="tx1"/>
            </a:solidFill>
            <a:miter lim="800000"/>
            <a:headEnd/>
            <a:tailEnd/>
          </a:ln>
        </p:spPr>
        <p:txBody>
          <a:bodyPr>
            <a:spAutoFit/>
          </a:bodyPr>
          <a:lstStyle/>
          <a:p>
            <a:pPr>
              <a:lnSpc>
                <a:spcPct val="120000"/>
              </a:lnSpc>
            </a:pPr>
            <a:r>
              <a:rPr kumimoji="1" lang="en-US" altLang="zh-CN">
                <a:solidFill>
                  <a:schemeClr val="accent2"/>
                </a:solidFill>
              </a:rPr>
              <a:t>Electron in a monatomic lattice of lattice constant </a:t>
            </a:r>
            <a:r>
              <a:rPr kumimoji="1" lang="en-US" altLang="zh-CN" i="1">
                <a:solidFill>
                  <a:schemeClr val="accent2"/>
                </a:solidFill>
              </a:rPr>
              <a:t>a</a:t>
            </a:r>
          </a:p>
        </p:txBody>
      </p:sp>
      <p:sp>
        <p:nvSpPr>
          <p:cNvPr id="5" name="Rectangle 6"/>
          <p:cNvSpPr>
            <a:spLocks noChangeArrowheads="1"/>
          </p:cNvSpPr>
          <p:nvPr/>
        </p:nvSpPr>
        <p:spPr bwMode="auto">
          <a:xfrm>
            <a:off x="272040" y="182445"/>
            <a:ext cx="7350125" cy="565604"/>
          </a:xfrm>
          <a:prstGeom prst="rect">
            <a:avLst/>
          </a:prstGeom>
          <a:noFill/>
          <a:ln w="9525">
            <a:noFill/>
            <a:miter lim="800000"/>
            <a:headEnd/>
            <a:tailEnd/>
          </a:ln>
        </p:spPr>
        <p:txBody>
          <a:bodyPr>
            <a:spAutoFit/>
          </a:bodyPr>
          <a:lstStyle/>
          <a:p>
            <a:pPr marL="342900" indent="-342900">
              <a:lnSpc>
                <a:spcPct val="120000"/>
              </a:lnSpc>
            </a:pPr>
            <a:r>
              <a:rPr lang="zh-CN" altLang="en-US" sz="2800" b="1" dirty="0">
                <a:latin typeface="微软雅黑" panose="020B0503020204020204" pitchFamily="34" charset="-122"/>
                <a:ea typeface="微软雅黑" panose="020B0503020204020204" pitchFamily="34" charset="-122"/>
              </a:rPr>
              <a:t>能隙的起因</a:t>
            </a:r>
            <a:endParaRPr lang="en-US" altLang="zh-CN" sz="2800" b="1" dirty="0">
              <a:latin typeface="微软雅黑" panose="020B0503020204020204" pitchFamily="34" charset="-122"/>
              <a:ea typeface="微软雅黑" panose="020B0503020204020204" pitchFamily="34" charset="-122"/>
            </a:endParaRPr>
          </a:p>
        </p:txBody>
      </p:sp>
      <p:sp>
        <p:nvSpPr>
          <p:cNvPr id="6" name="矩形 5"/>
          <p:cNvSpPr/>
          <p:nvPr/>
        </p:nvSpPr>
        <p:spPr>
          <a:xfrm>
            <a:off x="786505" y="5805055"/>
            <a:ext cx="7207135" cy="692497"/>
          </a:xfrm>
          <a:prstGeom prst="rect">
            <a:avLst/>
          </a:prstGeom>
        </p:spPr>
        <p:txBody>
          <a:bodyPr wrap="square">
            <a:spAutoFit/>
          </a:bodyPr>
          <a:lstStyle/>
          <a:p>
            <a:endParaRPr lang="zh-CN" altLang="en-US" sz="1050" dirty="0">
              <a:solidFill>
                <a:srgbClr val="000000"/>
              </a:solidFill>
              <a:latin typeface="黑体" panose="02010609060101010101" pitchFamily="49" charset="-122"/>
              <a:ea typeface="黑体" panose="02010609060101010101" pitchFamily="49" charset="-122"/>
            </a:endParaRPr>
          </a:p>
          <a:p>
            <a:endParaRPr lang="zh-CN" altLang="en-US" sz="1050" dirty="0">
              <a:latin typeface="黑体" panose="02010609060101010101" pitchFamily="49" charset="-122"/>
              <a:ea typeface="黑体" panose="02010609060101010101" pitchFamily="49" charset="-122"/>
            </a:endParaRPr>
          </a:p>
          <a:p>
            <a:pPr marR="7200" algn="ctr"/>
            <a:r>
              <a:rPr lang="zh-CN" altLang="en-US" dirty="0">
                <a:solidFill>
                  <a:srgbClr val="0000FF"/>
                </a:solidFill>
                <a:latin typeface="黑体" panose="02010609060101010101" pitchFamily="49" charset="-122"/>
                <a:ea typeface="黑体" panose="02010609060101010101" pitchFamily="49" charset="-122"/>
              </a:rPr>
              <a:t>能隙的起因：晶体中电子波的布喇格反射－周期性势场的作用</a:t>
            </a:r>
            <a:endParaRPr lang="zh-CN" altLang="en-US" dirty="0"/>
          </a:p>
        </p:txBody>
      </p:sp>
    </p:spTree>
    <p:extLst>
      <p:ext uri="{BB962C8B-B14F-4D97-AF65-F5344CB8AC3E}">
        <p14:creationId xmlns:p14="http://schemas.microsoft.com/office/powerpoint/2010/main" val="29676491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0919" y="634293"/>
            <a:ext cx="4273825" cy="2376264"/>
            <a:chOff x="298175" y="1412776"/>
            <a:chExt cx="4273825" cy="2376264"/>
          </a:xfrm>
        </p:grpSpPr>
        <p:sp>
          <p:nvSpPr>
            <p:cNvPr id="3" name="空心弧 2"/>
            <p:cNvSpPr/>
            <p:nvPr/>
          </p:nvSpPr>
          <p:spPr bwMode="auto">
            <a:xfrm rot="10800000">
              <a:off x="1043608" y="1412776"/>
              <a:ext cx="576064" cy="2232248"/>
            </a:xfrm>
            <a:prstGeom prst="blockArc">
              <a:avLst>
                <a:gd name="adj1" fmla="val 11157901"/>
                <a:gd name="adj2" fmla="val 21291076"/>
                <a:gd name="adj3" fmla="val 6684"/>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4" name="空心弧 3"/>
            <p:cNvSpPr/>
            <p:nvPr/>
          </p:nvSpPr>
          <p:spPr bwMode="auto">
            <a:xfrm rot="10800000">
              <a:off x="1763688" y="1412776"/>
              <a:ext cx="576064" cy="2232248"/>
            </a:xfrm>
            <a:prstGeom prst="blockArc">
              <a:avLst>
                <a:gd name="adj1" fmla="val 11157901"/>
                <a:gd name="adj2" fmla="val 21291076"/>
                <a:gd name="adj3" fmla="val 6684"/>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5" name="空心弧 4"/>
            <p:cNvSpPr/>
            <p:nvPr/>
          </p:nvSpPr>
          <p:spPr bwMode="auto">
            <a:xfrm rot="10800000">
              <a:off x="2502430" y="1412776"/>
              <a:ext cx="576064" cy="2232248"/>
            </a:xfrm>
            <a:prstGeom prst="blockArc">
              <a:avLst>
                <a:gd name="adj1" fmla="val 11157901"/>
                <a:gd name="adj2" fmla="val 21291076"/>
                <a:gd name="adj3" fmla="val 6684"/>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6" name="空心弧 5"/>
            <p:cNvSpPr/>
            <p:nvPr/>
          </p:nvSpPr>
          <p:spPr bwMode="auto">
            <a:xfrm rot="10800000">
              <a:off x="3231841" y="1412776"/>
              <a:ext cx="576064" cy="2232248"/>
            </a:xfrm>
            <a:prstGeom prst="blockArc">
              <a:avLst>
                <a:gd name="adj1" fmla="val 11157901"/>
                <a:gd name="adj2" fmla="val 21291076"/>
                <a:gd name="adj3" fmla="val 6684"/>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7" name="空心弧 6"/>
            <p:cNvSpPr/>
            <p:nvPr/>
          </p:nvSpPr>
          <p:spPr bwMode="auto">
            <a:xfrm rot="10800000">
              <a:off x="3995936" y="1412776"/>
              <a:ext cx="576064" cy="2232248"/>
            </a:xfrm>
            <a:prstGeom prst="blockArc">
              <a:avLst>
                <a:gd name="adj1" fmla="val 11157901"/>
                <a:gd name="adj2" fmla="val 21291076"/>
                <a:gd name="adj3" fmla="val 6684"/>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8" name="空心弧 7"/>
            <p:cNvSpPr/>
            <p:nvPr/>
          </p:nvSpPr>
          <p:spPr bwMode="auto">
            <a:xfrm rot="10800000">
              <a:off x="298175" y="1412776"/>
              <a:ext cx="576064" cy="2232248"/>
            </a:xfrm>
            <a:prstGeom prst="blockArc">
              <a:avLst>
                <a:gd name="adj1" fmla="val 11157901"/>
                <a:gd name="adj2" fmla="val 21291076"/>
                <a:gd name="adj3" fmla="val 6684"/>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9" name="流程图: 联系 42"/>
            <p:cNvSpPr/>
            <p:nvPr/>
          </p:nvSpPr>
          <p:spPr bwMode="auto">
            <a:xfrm>
              <a:off x="858217" y="3573016"/>
              <a:ext cx="216024" cy="216024"/>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10" name="流程图: 联系 43"/>
            <p:cNvSpPr/>
            <p:nvPr/>
          </p:nvSpPr>
          <p:spPr bwMode="auto">
            <a:xfrm>
              <a:off x="1619672" y="3573016"/>
              <a:ext cx="216024" cy="216024"/>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11" name="流程图: 联系 44"/>
            <p:cNvSpPr/>
            <p:nvPr/>
          </p:nvSpPr>
          <p:spPr bwMode="auto">
            <a:xfrm>
              <a:off x="2339752" y="3573016"/>
              <a:ext cx="216024" cy="216024"/>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12" name="流程图: 联系 45"/>
            <p:cNvSpPr/>
            <p:nvPr/>
          </p:nvSpPr>
          <p:spPr bwMode="auto">
            <a:xfrm>
              <a:off x="3059832" y="3573016"/>
              <a:ext cx="216024" cy="216024"/>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13" name="流程图: 联系 46"/>
            <p:cNvSpPr/>
            <p:nvPr/>
          </p:nvSpPr>
          <p:spPr bwMode="auto">
            <a:xfrm>
              <a:off x="3779912" y="3573016"/>
              <a:ext cx="216024" cy="216024"/>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grpSp>
      <p:sp>
        <p:nvSpPr>
          <p:cNvPr id="14" name="矩形 13"/>
          <p:cNvSpPr/>
          <p:nvPr/>
        </p:nvSpPr>
        <p:spPr>
          <a:xfrm>
            <a:off x="666943" y="1138349"/>
            <a:ext cx="3647152" cy="369332"/>
          </a:xfrm>
          <a:prstGeom prst="rect">
            <a:avLst/>
          </a:prstGeom>
        </p:spPr>
        <p:txBody>
          <a:bodyPr wrap="none">
            <a:spAutoFit/>
          </a:bodyPr>
          <a:lstStyle/>
          <a:p>
            <a:r>
              <a:rPr lang="zh-CN" altLang="en-US" dirty="0">
                <a:solidFill>
                  <a:srgbClr val="0000CC"/>
                </a:solidFill>
                <a:latin typeface="黑体" pitchFamily="49" charset="-122"/>
                <a:ea typeface="黑体" pitchFamily="49" charset="-122"/>
              </a:rPr>
              <a:t>由周期排列的方形势阱和势垒组成</a:t>
            </a:r>
          </a:p>
        </p:txBody>
      </p:sp>
      <p:sp>
        <p:nvSpPr>
          <p:cNvPr id="15" name="矩形 14"/>
          <p:cNvSpPr/>
          <p:nvPr/>
        </p:nvSpPr>
        <p:spPr>
          <a:xfrm>
            <a:off x="274471" y="211927"/>
            <a:ext cx="3583802" cy="523220"/>
          </a:xfrm>
          <a:prstGeom prst="rect">
            <a:avLst/>
          </a:prstGeom>
        </p:spPr>
        <p:txBody>
          <a:bodyPr wrap="none">
            <a:spAutoFit/>
          </a:bodyPr>
          <a:lstStyle/>
          <a:p>
            <a:pPr eaLnBrk="0" hangingPunct="0">
              <a:spcBef>
                <a:spcPct val="50000"/>
              </a:spcBef>
            </a:pPr>
            <a:r>
              <a:rPr kumimoji="1" lang="en-US" altLang="zh-CN" sz="2800" b="1" dirty="0" err="1">
                <a:latin typeface="微软雅黑" panose="020B0503020204020204" pitchFamily="34" charset="-122"/>
                <a:ea typeface="微软雅黑" panose="020B0503020204020204" pitchFamily="34" charset="-122"/>
              </a:rPr>
              <a:t>Kronig</a:t>
            </a:r>
            <a:r>
              <a:rPr kumimoji="1" lang="en-US" altLang="zh-CN" sz="2800" b="1" dirty="0">
                <a:latin typeface="微软雅黑" panose="020B0503020204020204" pitchFamily="34" charset="-122"/>
                <a:ea typeface="微软雅黑" panose="020B0503020204020204" pitchFamily="34" charset="-122"/>
              </a:rPr>
              <a:t>-Penney</a:t>
            </a:r>
            <a:r>
              <a:rPr kumimoji="1" lang="zh-CN" altLang="en-US" sz="2800" b="1" dirty="0">
                <a:latin typeface="微软雅黑" panose="020B0503020204020204" pitchFamily="34" charset="-122"/>
                <a:ea typeface="微软雅黑" panose="020B0503020204020204" pitchFamily="34" charset="-122"/>
              </a:rPr>
              <a:t>模型</a:t>
            </a:r>
            <a:endParaRPr kumimoji="1" lang="en-US" altLang="zh-CN" sz="2800" b="1" dirty="0">
              <a:latin typeface="微软雅黑" panose="020B0503020204020204" pitchFamily="34" charset="-122"/>
              <a:ea typeface="微软雅黑" panose="020B0503020204020204" pitchFamily="34" charset="-122"/>
            </a:endParaRPr>
          </a:p>
        </p:txBody>
      </p:sp>
      <p:grpSp>
        <p:nvGrpSpPr>
          <p:cNvPr id="16" name="Group 53"/>
          <p:cNvGrpSpPr>
            <a:grpSpLocks/>
          </p:cNvGrpSpPr>
          <p:nvPr/>
        </p:nvGrpSpPr>
        <p:grpSpPr bwMode="auto">
          <a:xfrm>
            <a:off x="459860" y="3434235"/>
            <a:ext cx="4104456" cy="2091203"/>
            <a:chOff x="748" y="1096"/>
            <a:chExt cx="4581" cy="2334"/>
          </a:xfrm>
        </p:grpSpPr>
        <p:sp>
          <p:nvSpPr>
            <p:cNvPr id="17" name="Line 9"/>
            <p:cNvSpPr>
              <a:spLocks noChangeShapeType="1"/>
            </p:cNvSpPr>
            <p:nvPr/>
          </p:nvSpPr>
          <p:spPr bwMode="auto">
            <a:xfrm>
              <a:off x="748" y="3113"/>
              <a:ext cx="499" cy="0"/>
            </a:xfrm>
            <a:prstGeom prst="line">
              <a:avLst/>
            </a:prstGeom>
            <a:noFill/>
            <a:ln w="50800">
              <a:solidFill>
                <a:schemeClr val="tx1"/>
              </a:solidFill>
              <a:round/>
              <a:headEnd/>
              <a:tailEnd/>
            </a:ln>
          </p:spPr>
          <p:txBody>
            <a:bodyPr/>
            <a:lstStyle/>
            <a:p>
              <a:endParaRPr lang="zh-CN" altLang="en-US"/>
            </a:p>
          </p:txBody>
        </p:sp>
        <p:sp>
          <p:nvSpPr>
            <p:cNvPr id="18" name="Line 10"/>
            <p:cNvSpPr>
              <a:spLocks noChangeShapeType="1"/>
            </p:cNvSpPr>
            <p:nvPr/>
          </p:nvSpPr>
          <p:spPr bwMode="auto">
            <a:xfrm flipV="1">
              <a:off x="1246" y="2115"/>
              <a:ext cx="0" cy="997"/>
            </a:xfrm>
            <a:prstGeom prst="line">
              <a:avLst/>
            </a:prstGeom>
            <a:noFill/>
            <a:ln w="50800">
              <a:solidFill>
                <a:schemeClr val="tx1"/>
              </a:solidFill>
              <a:round/>
              <a:headEnd/>
              <a:tailEnd/>
            </a:ln>
          </p:spPr>
          <p:txBody>
            <a:bodyPr/>
            <a:lstStyle/>
            <a:p>
              <a:endParaRPr lang="zh-CN" altLang="en-US"/>
            </a:p>
          </p:txBody>
        </p:sp>
        <p:sp>
          <p:nvSpPr>
            <p:cNvPr id="19" name="Line 11"/>
            <p:cNvSpPr>
              <a:spLocks noChangeShapeType="1"/>
            </p:cNvSpPr>
            <p:nvPr/>
          </p:nvSpPr>
          <p:spPr bwMode="auto">
            <a:xfrm flipV="1">
              <a:off x="1565" y="2115"/>
              <a:ext cx="0" cy="997"/>
            </a:xfrm>
            <a:prstGeom prst="line">
              <a:avLst/>
            </a:prstGeom>
            <a:noFill/>
            <a:ln w="50800">
              <a:solidFill>
                <a:schemeClr val="tx1"/>
              </a:solidFill>
              <a:round/>
              <a:headEnd/>
              <a:tailEnd/>
            </a:ln>
          </p:spPr>
          <p:txBody>
            <a:bodyPr/>
            <a:lstStyle/>
            <a:p>
              <a:endParaRPr lang="zh-CN" altLang="en-US"/>
            </a:p>
          </p:txBody>
        </p:sp>
        <p:sp>
          <p:nvSpPr>
            <p:cNvPr id="20" name="Line 12"/>
            <p:cNvSpPr>
              <a:spLocks noChangeShapeType="1"/>
            </p:cNvSpPr>
            <p:nvPr/>
          </p:nvSpPr>
          <p:spPr bwMode="auto">
            <a:xfrm flipV="1">
              <a:off x="2064" y="2115"/>
              <a:ext cx="0" cy="997"/>
            </a:xfrm>
            <a:prstGeom prst="line">
              <a:avLst/>
            </a:prstGeom>
            <a:noFill/>
            <a:ln w="50800">
              <a:solidFill>
                <a:schemeClr val="tx1"/>
              </a:solidFill>
              <a:round/>
              <a:headEnd/>
              <a:tailEnd/>
            </a:ln>
          </p:spPr>
          <p:txBody>
            <a:bodyPr/>
            <a:lstStyle/>
            <a:p>
              <a:endParaRPr lang="zh-CN" altLang="en-US"/>
            </a:p>
          </p:txBody>
        </p:sp>
        <p:sp>
          <p:nvSpPr>
            <p:cNvPr id="21" name="Line 13"/>
            <p:cNvSpPr>
              <a:spLocks noChangeShapeType="1"/>
            </p:cNvSpPr>
            <p:nvPr/>
          </p:nvSpPr>
          <p:spPr bwMode="auto">
            <a:xfrm flipV="1">
              <a:off x="2381" y="2115"/>
              <a:ext cx="0" cy="997"/>
            </a:xfrm>
            <a:prstGeom prst="line">
              <a:avLst/>
            </a:prstGeom>
            <a:noFill/>
            <a:ln w="50800">
              <a:solidFill>
                <a:schemeClr val="tx1"/>
              </a:solidFill>
              <a:round/>
              <a:headEnd/>
              <a:tailEnd/>
            </a:ln>
          </p:spPr>
          <p:txBody>
            <a:bodyPr/>
            <a:lstStyle/>
            <a:p>
              <a:endParaRPr lang="zh-CN" altLang="en-US"/>
            </a:p>
          </p:txBody>
        </p:sp>
        <p:sp>
          <p:nvSpPr>
            <p:cNvPr id="22" name="Line 14"/>
            <p:cNvSpPr>
              <a:spLocks noChangeShapeType="1"/>
            </p:cNvSpPr>
            <p:nvPr/>
          </p:nvSpPr>
          <p:spPr bwMode="auto">
            <a:xfrm flipV="1">
              <a:off x="2880" y="2115"/>
              <a:ext cx="0" cy="997"/>
            </a:xfrm>
            <a:prstGeom prst="line">
              <a:avLst/>
            </a:prstGeom>
            <a:noFill/>
            <a:ln w="50800">
              <a:solidFill>
                <a:schemeClr val="tx1"/>
              </a:solidFill>
              <a:round/>
              <a:headEnd/>
              <a:tailEnd/>
            </a:ln>
          </p:spPr>
          <p:txBody>
            <a:bodyPr/>
            <a:lstStyle/>
            <a:p>
              <a:endParaRPr lang="zh-CN" altLang="en-US"/>
            </a:p>
          </p:txBody>
        </p:sp>
        <p:sp>
          <p:nvSpPr>
            <p:cNvPr id="23" name="Line 15"/>
            <p:cNvSpPr>
              <a:spLocks noChangeShapeType="1"/>
            </p:cNvSpPr>
            <p:nvPr/>
          </p:nvSpPr>
          <p:spPr bwMode="auto">
            <a:xfrm flipV="1">
              <a:off x="3198" y="1434"/>
              <a:ext cx="0" cy="1678"/>
            </a:xfrm>
            <a:prstGeom prst="line">
              <a:avLst/>
            </a:prstGeom>
            <a:noFill/>
            <a:ln w="50800">
              <a:solidFill>
                <a:schemeClr val="tx1"/>
              </a:solidFill>
              <a:round/>
              <a:headEnd/>
              <a:tailEnd type="triangle" w="med" len="med"/>
            </a:ln>
          </p:spPr>
          <p:txBody>
            <a:bodyPr/>
            <a:lstStyle/>
            <a:p>
              <a:endParaRPr lang="zh-CN" altLang="en-US"/>
            </a:p>
          </p:txBody>
        </p:sp>
        <p:sp>
          <p:nvSpPr>
            <p:cNvPr id="24" name="Line 16"/>
            <p:cNvSpPr>
              <a:spLocks noChangeShapeType="1"/>
            </p:cNvSpPr>
            <p:nvPr/>
          </p:nvSpPr>
          <p:spPr bwMode="auto">
            <a:xfrm flipV="1">
              <a:off x="3696" y="2115"/>
              <a:ext cx="0" cy="997"/>
            </a:xfrm>
            <a:prstGeom prst="line">
              <a:avLst/>
            </a:prstGeom>
            <a:noFill/>
            <a:ln w="50800">
              <a:solidFill>
                <a:schemeClr val="tx1"/>
              </a:solidFill>
              <a:round/>
              <a:headEnd/>
              <a:tailEnd/>
            </a:ln>
          </p:spPr>
          <p:txBody>
            <a:bodyPr/>
            <a:lstStyle/>
            <a:p>
              <a:endParaRPr lang="zh-CN" altLang="en-US"/>
            </a:p>
          </p:txBody>
        </p:sp>
        <p:sp>
          <p:nvSpPr>
            <p:cNvPr id="25" name="Line 20"/>
            <p:cNvSpPr>
              <a:spLocks noChangeShapeType="1"/>
            </p:cNvSpPr>
            <p:nvPr/>
          </p:nvSpPr>
          <p:spPr bwMode="auto">
            <a:xfrm>
              <a:off x="1247" y="2115"/>
              <a:ext cx="318" cy="0"/>
            </a:xfrm>
            <a:prstGeom prst="line">
              <a:avLst/>
            </a:prstGeom>
            <a:noFill/>
            <a:ln w="50800">
              <a:solidFill>
                <a:schemeClr val="tx1"/>
              </a:solidFill>
              <a:round/>
              <a:headEnd/>
              <a:tailEnd/>
            </a:ln>
          </p:spPr>
          <p:txBody>
            <a:bodyPr/>
            <a:lstStyle/>
            <a:p>
              <a:endParaRPr lang="zh-CN" altLang="en-US"/>
            </a:p>
          </p:txBody>
        </p:sp>
        <p:sp>
          <p:nvSpPr>
            <p:cNvPr id="26" name="Line 21"/>
            <p:cNvSpPr>
              <a:spLocks noChangeShapeType="1"/>
            </p:cNvSpPr>
            <p:nvPr/>
          </p:nvSpPr>
          <p:spPr bwMode="auto">
            <a:xfrm>
              <a:off x="1565" y="3113"/>
              <a:ext cx="499" cy="0"/>
            </a:xfrm>
            <a:prstGeom prst="line">
              <a:avLst/>
            </a:prstGeom>
            <a:noFill/>
            <a:ln w="50800">
              <a:solidFill>
                <a:schemeClr val="tx1"/>
              </a:solidFill>
              <a:round/>
              <a:headEnd/>
              <a:tailEnd/>
            </a:ln>
          </p:spPr>
          <p:txBody>
            <a:bodyPr/>
            <a:lstStyle/>
            <a:p>
              <a:endParaRPr lang="zh-CN" altLang="en-US"/>
            </a:p>
          </p:txBody>
        </p:sp>
        <p:sp>
          <p:nvSpPr>
            <p:cNvPr id="27" name="Line 22"/>
            <p:cNvSpPr>
              <a:spLocks noChangeShapeType="1"/>
            </p:cNvSpPr>
            <p:nvPr/>
          </p:nvSpPr>
          <p:spPr bwMode="auto">
            <a:xfrm>
              <a:off x="2381" y="3113"/>
              <a:ext cx="499" cy="0"/>
            </a:xfrm>
            <a:prstGeom prst="line">
              <a:avLst/>
            </a:prstGeom>
            <a:noFill/>
            <a:ln w="50800">
              <a:solidFill>
                <a:schemeClr val="tx1"/>
              </a:solidFill>
              <a:round/>
              <a:headEnd/>
              <a:tailEnd/>
            </a:ln>
          </p:spPr>
          <p:txBody>
            <a:bodyPr/>
            <a:lstStyle/>
            <a:p>
              <a:endParaRPr lang="zh-CN" altLang="en-US"/>
            </a:p>
          </p:txBody>
        </p:sp>
        <p:sp>
          <p:nvSpPr>
            <p:cNvPr id="28" name="Line 23"/>
            <p:cNvSpPr>
              <a:spLocks noChangeShapeType="1"/>
            </p:cNvSpPr>
            <p:nvPr/>
          </p:nvSpPr>
          <p:spPr bwMode="auto">
            <a:xfrm>
              <a:off x="3198" y="3113"/>
              <a:ext cx="499" cy="0"/>
            </a:xfrm>
            <a:prstGeom prst="line">
              <a:avLst/>
            </a:prstGeom>
            <a:noFill/>
            <a:ln w="50800">
              <a:solidFill>
                <a:schemeClr val="tx1"/>
              </a:solidFill>
              <a:round/>
              <a:headEnd/>
              <a:tailEnd/>
            </a:ln>
          </p:spPr>
          <p:txBody>
            <a:bodyPr/>
            <a:lstStyle/>
            <a:p>
              <a:endParaRPr lang="zh-CN" altLang="en-US"/>
            </a:p>
          </p:txBody>
        </p:sp>
        <p:sp>
          <p:nvSpPr>
            <p:cNvPr id="29" name="Line 28"/>
            <p:cNvSpPr>
              <a:spLocks noChangeShapeType="1"/>
            </p:cNvSpPr>
            <p:nvPr/>
          </p:nvSpPr>
          <p:spPr bwMode="auto">
            <a:xfrm>
              <a:off x="2064" y="2115"/>
              <a:ext cx="318" cy="0"/>
            </a:xfrm>
            <a:prstGeom prst="line">
              <a:avLst/>
            </a:prstGeom>
            <a:noFill/>
            <a:ln w="50800">
              <a:solidFill>
                <a:schemeClr val="tx1"/>
              </a:solidFill>
              <a:round/>
              <a:headEnd/>
              <a:tailEnd/>
            </a:ln>
          </p:spPr>
          <p:txBody>
            <a:bodyPr/>
            <a:lstStyle/>
            <a:p>
              <a:endParaRPr lang="zh-CN" altLang="en-US"/>
            </a:p>
          </p:txBody>
        </p:sp>
        <p:sp>
          <p:nvSpPr>
            <p:cNvPr id="30" name="Line 29"/>
            <p:cNvSpPr>
              <a:spLocks noChangeShapeType="1"/>
            </p:cNvSpPr>
            <p:nvPr/>
          </p:nvSpPr>
          <p:spPr bwMode="auto">
            <a:xfrm>
              <a:off x="2880" y="2115"/>
              <a:ext cx="318" cy="0"/>
            </a:xfrm>
            <a:prstGeom prst="line">
              <a:avLst/>
            </a:prstGeom>
            <a:noFill/>
            <a:ln w="50800">
              <a:solidFill>
                <a:schemeClr val="tx1"/>
              </a:solidFill>
              <a:round/>
              <a:headEnd/>
              <a:tailEnd/>
            </a:ln>
          </p:spPr>
          <p:txBody>
            <a:bodyPr/>
            <a:lstStyle/>
            <a:p>
              <a:endParaRPr lang="zh-CN" altLang="en-US"/>
            </a:p>
          </p:txBody>
        </p:sp>
        <p:sp>
          <p:nvSpPr>
            <p:cNvPr id="31" name="Line 35"/>
            <p:cNvSpPr>
              <a:spLocks noChangeShapeType="1"/>
            </p:cNvSpPr>
            <p:nvPr/>
          </p:nvSpPr>
          <p:spPr bwMode="auto">
            <a:xfrm flipV="1">
              <a:off x="4014" y="2115"/>
              <a:ext cx="0" cy="997"/>
            </a:xfrm>
            <a:prstGeom prst="line">
              <a:avLst/>
            </a:prstGeom>
            <a:noFill/>
            <a:ln w="50800">
              <a:solidFill>
                <a:schemeClr val="tx1"/>
              </a:solidFill>
              <a:round/>
              <a:headEnd/>
              <a:tailEnd/>
            </a:ln>
          </p:spPr>
          <p:txBody>
            <a:bodyPr/>
            <a:lstStyle/>
            <a:p>
              <a:endParaRPr lang="zh-CN" altLang="en-US"/>
            </a:p>
          </p:txBody>
        </p:sp>
        <p:sp>
          <p:nvSpPr>
            <p:cNvPr id="32" name="Line 36"/>
            <p:cNvSpPr>
              <a:spLocks noChangeShapeType="1"/>
            </p:cNvSpPr>
            <p:nvPr/>
          </p:nvSpPr>
          <p:spPr bwMode="auto">
            <a:xfrm flipV="1">
              <a:off x="4513" y="2115"/>
              <a:ext cx="0" cy="997"/>
            </a:xfrm>
            <a:prstGeom prst="line">
              <a:avLst/>
            </a:prstGeom>
            <a:noFill/>
            <a:ln w="50800">
              <a:solidFill>
                <a:schemeClr val="tx1"/>
              </a:solidFill>
              <a:round/>
              <a:headEnd/>
              <a:tailEnd/>
            </a:ln>
          </p:spPr>
          <p:txBody>
            <a:bodyPr/>
            <a:lstStyle/>
            <a:p>
              <a:endParaRPr lang="zh-CN" altLang="en-US"/>
            </a:p>
          </p:txBody>
        </p:sp>
        <p:sp>
          <p:nvSpPr>
            <p:cNvPr id="33" name="Line 37"/>
            <p:cNvSpPr>
              <a:spLocks noChangeShapeType="1"/>
            </p:cNvSpPr>
            <p:nvPr/>
          </p:nvSpPr>
          <p:spPr bwMode="auto">
            <a:xfrm flipV="1">
              <a:off x="4830" y="2115"/>
              <a:ext cx="0" cy="997"/>
            </a:xfrm>
            <a:prstGeom prst="line">
              <a:avLst/>
            </a:prstGeom>
            <a:noFill/>
            <a:ln w="50800">
              <a:solidFill>
                <a:schemeClr val="tx1"/>
              </a:solidFill>
              <a:round/>
              <a:headEnd/>
              <a:tailEnd/>
            </a:ln>
          </p:spPr>
          <p:txBody>
            <a:bodyPr/>
            <a:lstStyle/>
            <a:p>
              <a:endParaRPr lang="zh-CN" altLang="en-US"/>
            </a:p>
          </p:txBody>
        </p:sp>
        <p:sp>
          <p:nvSpPr>
            <p:cNvPr id="34" name="Line 39"/>
            <p:cNvSpPr>
              <a:spLocks noChangeShapeType="1"/>
            </p:cNvSpPr>
            <p:nvPr/>
          </p:nvSpPr>
          <p:spPr bwMode="auto">
            <a:xfrm>
              <a:off x="3696" y="2115"/>
              <a:ext cx="318" cy="0"/>
            </a:xfrm>
            <a:prstGeom prst="line">
              <a:avLst/>
            </a:prstGeom>
            <a:noFill/>
            <a:ln w="50800">
              <a:solidFill>
                <a:schemeClr val="tx1"/>
              </a:solidFill>
              <a:round/>
              <a:headEnd/>
              <a:tailEnd/>
            </a:ln>
          </p:spPr>
          <p:txBody>
            <a:bodyPr/>
            <a:lstStyle/>
            <a:p>
              <a:endParaRPr lang="zh-CN" altLang="en-US"/>
            </a:p>
          </p:txBody>
        </p:sp>
        <p:sp>
          <p:nvSpPr>
            <p:cNvPr id="35" name="Line 40"/>
            <p:cNvSpPr>
              <a:spLocks noChangeShapeType="1"/>
            </p:cNvSpPr>
            <p:nvPr/>
          </p:nvSpPr>
          <p:spPr bwMode="auto">
            <a:xfrm>
              <a:off x="4014" y="3113"/>
              <a:ext cx="499" cy="0"/>
            </a:xfrm>
            <a:prstGeom prst="line">
              <a:avLst/>
            </a:prstGeom>
            <a:noFill/>
            <a:ln w="50800">
              <a:solidFill>
                <a:schemeClr val="tx1"/>
              </a:solidFill>
              <a:round/>
              <a:headEnd/>
              <a:tailEnd/>
            </a:ln>
          </p:spPr>
          <p:txBody>
            <a:bodyPr/>
            <a:lstStyle/>
            <a:p>
              <a:endParaRPr lang="zh-CN" altLang="en-US"/>
            </a:p>
          </p:txBody>
        </p:sp>
        <p:sp>
          <p:nvSpPr>
            <p:cNvPr id="36" name="Line 41"/>
            <p:cNvSpPr>
              <a:spLocks noChangeShapeType="1"/>
            </p:cNvSpPr>
            <p:nvPr/>
          </p:nvSpPr>
          <p:spPr bwMode="auto">
            <a:xfrm>
              <a:off x="4830" y="3113"/>
              <a:ext cx="499" cy="0"/>
            </a:xfrm>
            <a:prstGeom prst="line">
              <a:avLst/>
            </a:prstGeom>
            <a:noFill/>
            <a:ln w="50800">
              <a:solidFill>
                <a:schemeClr val="tx1"/>
              </a:solidFill>
              <a:round/>
              <a:headEnd/>
              <a:tailEnd/>
            </a:ln>
          </p:spPr>
          <p:txBody>
            <a:bodyPr/>
            <a:lstStyle/>
            <a:p>
              <a:endParaRPr lang="zh-CN" altLang="en-US"/>
            </a:p>
          </p:txBody>
        </p:sp>
        <p:sp>
          <p:nvSpPr>
            <p:cNvPr id="37" name="Line 42"/>
            <p:cNvSpPr>
              <a:spLocks noChangeShapeType="1"/>
            </p:cNvSpPr>
            <p:nvPr/>
          </p:nvSpPr>
          <p:spPr bwMode="auto">
            <a:xfrm>
              <a:off x="4513" y="2115"/>
              <a:ext cx="318" cy="0"/>
            </a:xfrm>
            <a:prstGeom prst="line">
              <a:avLst/>
            </a:prstGeom>
            <a:noFill/>
            <a:ln w="50800">
              <a:solidFill>
                <a:schemeClr val="tx1"/>
              </a:solidFill>
              <a:round/>
              <a:headEnd/>
              <a:tailEnd/>
            </a:ln>
          </p:spPr>
          <p:txBody>
            <a:bodyPr/>
            <a:lstStyle/>
            <a:p>
              <a:endParaRPr lang="zh-CN" altLang="en-US"/>
            </a:p>
          </p:txBody>
        </p:sp>
        <p:graphicFrame>
          <p:nvGraphicFramePr>
            <p:cNvPr id="38" name="Object 44"/>
            <p:cNvGraphicFramePr>
              <a:graphicFrameLocks noChangeAspect="1"/>
            </p:cNvGraphicFramePr>
            <p:nvPr/>
          </p:nvGraphicFramePr>
          <p:xfrm>
            <a:off x="3606" y="3203"/>
            <a:ext cx="214" cy="227"/>
          </p:xfrm>
          <a:graphic>
            <a:graphicData uri="http://schemas.openxmlformats.org/presentationml/2006/ole">
              <mc:AlternateContent xmlns:mc="http://schemas.openxmlformats.org/markup-compatibility/2006">
                <mc:Choice xmlns:v="urn:schemas-microsoft-com:vml" Requires="v">
                  <p:oleObj spid="_x0000_s22539" name="公式" r:id="rId3" imgW="203040" imgH="215640" progId="Equation.3">
                    <p:embed/>
                  </p:oleObj>
                </mc:Choice>
                <mc:Fallback>
                  <p:oleObj name="公式" r:id="rId3" imgW="203040" imgH="215640" progId="Equation.3">
                    <p:embed/>
                    <p:pic>
                      <p:nvPicPr>
                        <p:cNvPr id="25" name="Object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 y="3203"/>
                          <a:ext cx="214" cy="2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 name="Object 46"/>
            <p:cNvGraphicFramePr>
              <a:graphicFrameLocks noChangeAspect="1"/>
            </p:cNvGraphicFramePr>
            <p:nvPr/>
          </p:nvGraphicFramePr>
          <p:xfrm>
            <a:off x="2608" y="3158"/>
            <a:ext cx="363" cy="241"/>
          </p:xfrm>
          <a:graphic>
            <a:graphicData uri="http://schemas.openxmlformats.org/presentationml/2006/ole">
              <mc:AlternateContent xmlns:mc="http://schemas.openxmlformats.org/markup-compatibility/2006">
                <mc:Choice xmlns:v="urn:schemas-microsoft-com:vml" Requires="v">
                  <p:oleObj spid="_x0000_s22540" name="公式" r:id="rId5" imgW="419040" imgH="279360" progId="Equation.3">
                    <p:embed/>
                  </p:oleObj>
                </mc:Choice>
                <mc:Fallback>
                  <p:oleObj name="公式" r:id="rId5" imgW="419040" imgH="279360" progId="Equation.3">
                    <p:embed/>
                    <p:pic>
                      <p:nvPicPr>
                        <p:cNvPr id="26" name="Object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8" y="3158"/>
                          <a:ext cx="363" cy="2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 name="Object 47"/>
            <p:cNvGraphicFramePr>
              <a:graphicFrameLocks noChangeAspect="1"/>
            </p:cNvGraphicFramePr>
            <p:nvPr/>
          </p:nvGraphicFramePr>
          <p:xfrm>
            <a:off x="3133" y="3158"/>
            <a:ext cx="155" cy="227"/>
          </p:xfrm>
          <a:graphic>
            <a:graphicData uri="http://schemas.openxmlformats.org/presentationml/2006/ole">
              <mc:AlternateContent xmlns:mc="http://schemas.openxmlformats.org/markup-compatibility/2006">
                <mc:Choice xmlns:v="urn:schemas-microsoft-com:vml" Requires="v">
                  <p:oleObj spid="_x0000_s22541" name="公式" r:id="rId7" imgW="190440" imgH="279360" progId="Equation.3">
                    <p:embed/>
                  </p:oleObj>
                </mc:Choice>
                <mc:Fallback>
                  <p:oleObj name="公式" r:id="rId7" imgW="190440" imgH="279360" progId="Equation.3">
                    <p:embed/>
                    <p:pic>
                      <p:nvPicPr>
                        <p:cNvPr id="27" name="Object 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3" y="3158"/>
                          <a:ext cx="155" cy="2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Line 48"/>
            <p:cNvSpPr>
              <a:spLocks noChangeShapeType="1"/>
            </p:cNvSpPr>
            <p:nvPr/>
          </p:nvSpPr>
          <p:spPr bwMode="auto">
            <a:xfrm>
              <a:off x="3198" y="2115"/>
              <a:ext cx="226" cy="0"/>
            </a:xfrm>
            <a:prstGeom prst="line">
              <a:avLst/>
            </a:prstGeom>
            <a:noFill/>
            <a:ln w="25400">
              <a:solidFill>
                <a:schemeClr val="tx1"/>
              </a:solidFill>
              <a:round/>
              <a:headEnd/>
              <a:tailEnd/>
            </a:ln>
          </p:spPr>
          <p:txBody>
            <a:bodyPr/>
            <a:lstStyle/>
            <a:p>
              <a:endParaRPr lang="zh-CN" altLang="en-US"/>
            </a:p>
          </p:txBody>
        </p:sp>
        <p:sp>
          <p:nvSpPr>
            <p:cNvPr id="42" name="Line 49"/>
            <p:cNvSpPr>
              <a:spLocks noChangeShapeType="1"/>
            </p:cNvSpPr>
            <p:nvPr/>
          </p:nvSpPr>
          <p:spPr bwMode="auto">
            <a:xfrm flipV="1">
              <a:off x="3379" y="2115"/>
              <a:ext cx="0" cy="272"/>
            </a:xfrm>
            <a:prstGeom prst="line">
              <a:avLst/>
            </a:prstGeom>
            <a:noFill/>
            <a:ln w="25400">
              <a:solidFill>
                <a:schemeClr val="tx1"/>
              </a:solidFill>
              <a:round/>
              <a:headEnd/>
              <a:tailEnd type="triangle" w="med" len="med"/>
            </a:ln>
          </p:spPr>
          <p:txBody>
            <a:bodyPr/>
            <a:lstStyle/>
            <a:p>
              <a:endParaRPr lang="zh-CN" altLang="en-US"/>
            </a:p>
          </p:txBody>
        </p:sp>
        <p:sp>
          <p:nvSpPr>
            <p:cNvPr id="43" name="Line 50"/>
            <p:cNvSpPr>
              <a:spLocks noChangeShapeType="1"/>
            </p:cNvSpPr>
            <p:nvPr/>
          </p:nvSpPr>
          <p:spPr bwMode="auto">
            <a:xfrm flipV="1">
              <a:off x="3379" y="2841"/>
              <a:ext cx="0" cy="272"/>
            </a:xfrm>
            <a:prstGeom prst="line">
              <a:avLst/>
            </a:prstGeom>
            <a:noFill/>
            <a:ln w="25400">
              <a:solidFill>
                <a:schemeClr val="tx1"/>
              </a:solidFill>
              <a:round/>
              <a:headEnd type="triangle" w="med" len="med"/>
              <a:tailEnd/>
            </a:ln>
          </p:spPr>
          <p:txBody>
            <a:bodyPr/>
            <a:lstStyle/>
            <a:p>
              <a:endParaRPr lang="zh-CN" altLang="en-US"/>
            </a:p>
          </p:txBody>
        </p:sp>
        <p:graphicFrame>
          <p:nvGraphicFramePr>
            <p:cNvPr id="44" name="Object 51"/>
            <p:cNvGraphicFramePr>
              <a:graphicFrameLocks noChangeAspect="1"/>
            </p:cNvGraphicFramePr>
            <p:nvPr/>
          </p:nvGraphicFramePr>
          <p:xfrm>
            <a:off x="3288" y="2478"/>
            <a:ext cx="241" cy="314"/>
          </p:xfrm>
          <a:graphic>
            <a:graphicData uri="http://schemas.openxmlformats.org/presentationml/2006/ole">
              <mc:AlternateContent xmlns:mc="http://schemas.openxmlformats.org/markup-compatibility/2006">
                <mc:Choice xmlns:v="urn:schemas-microsoft-com:vml" Requires="v">
                  <p:oleObj spid="_x0000_s22542" name="公式" r:id="rId9" imgW="291960" imgH="380880" progId="Equation.3">
                    <p:embed/>
                  </p:oleObj>
                </mc:Choice>
                <mc:Fallback>
                  <p:oleObj name="公式" r:id="rId9" imgW="291960" imgH="380880" progId="Equation.3">
                    <p:embed/>
                    <p:pic>
                      <p:nvPicPr>
                        <p:cNvPr id="31" name="Object 5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88" y="2478"/>
                          <a:ext cx="241" cy="3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 name="Object 52"/>
            <p:cNvGraphicFramePr>
              <a:graphicFrameLocks noChangeAspect="1"/>
            </p:cNvGraphicFramePr>
            <p:nvPr/>
          </p:nvGraphicFramePr>
          <p:xfrm>
            <a:off x="2917" y="1096"/>
            <a:ext cx="598" cy="277"/>
          </p:xfrm>
          <a:graphic>
            <a:graphicData uri="http://schemas.openxmlformats.org/presentationml/2006/ole">
              <mc:AlternateContent xmlns:mc="http://schemas.openxmlformats.org/markup-compatibility/2006">
                <mc:Choice xmlns:v="urn:schemas-microsoft-com:vml" Requires="v">
                  <p:oleObj spid="_x0000_s22543" name="公式" r:id="rId11" imgW="736560" imgH="342720" progId="Equation.3">
                    <p:embed/>
                  </p:oleObj>
                </mc:Choice>
                <mc:Fallback>
                  <p:oleObj name="公式" r:id="rId11" imgW="736560" imgH="342720" progId="Equation.3">
                    <p:embed/>
                    <p:pic>
                      <p:nvPicPr>
                        <p:cNvPr id="32" name="Object 5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7" y="1096"/>
                          <a:ext cx="598" cy="2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6" name="矩形 45"/>
          <p:cNvSpPr/>
          <p:nvPr/>
        </p:nvSpPr>
        <p:spPr>
          <a:xfrm>
            <a:off x="1251948" y="5597446"/>
            <a:ext cx="2753639" cy="369332"/>
          </a:xfrm>
          <a:prstGeom prst="rect">
            <a:avLst/>
          </a:prstGeom>
        </p:spPr>
        <p:txBody>
          <a:bodyPr wrap="none">
            <a:spAutoFit/>
          </a:bodyPr>
          <a:lstStyle/>
          <a:p>
            <a:r>
              <a:rPr lang="en-US" altLang="zh-CN" dirty="0" err="1"/>
              <a:t>Kronig</a:t>
            </a:r>
            <a:r>
              <a:rPr lang="en-US" altLang="zh-CN" dirty="0"/>
              <a:t>-penny </a:t>
            </a:r>
            <a:r>
              <a:rPr lang="zh-CN" altLang="en-US" dirty="0"/>
              <a:t>势场模型</a:t>
            </a:r>
          </a:p>
        </p:txBody>
      </p:sp>
      <p:sp>
        <p:nvSpPr>
          <p:cNvPr id="47" name="下箭头 46"/>
          <p:cNvSpPr/>
          <p:nvPr/>
        </p:nvSpPr>
        <p:spPr>
          <a:xfrm>
            <a:off x="1988440" y="3100647"/>
            <a:ext cx="305873" cy="4821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Group 12"/>
          <p:cNvGrpSpPr>
            <a:grpSpLocks/>
          </p:cNvGrpSpPr>
          <p:nvPr/>
        </p:nvGrpSpPr>
        <p:grpSpPr bwMode="auto">
          <a:xfrm>
            <a:off x="5483601" y="2794533"/>
            <a:ext cx="2989262" cy="1090613"/>
            <a:chOff x="1742" y="2172"/>
            <a:chExt cx="1883" cy="687"/>
          </a:xfrm>
        </p:grpSpPr>
        <p:graphicFrame>
          <p:nvGraphicFramePr>
            <p:cNvPr id="49" name="Object 9"/>
            <p:cNvGraphicFramePr>
              <a:graphicFrameLocks noChangeAspect="1"/>
            </p:cNvGraphicFramePr>
            <p:nvPr/>
          </p:nvGraphicFramePr>
          <p:xfrm>
            <a:off x="1742" y="2172"/>
            <a:ext cx="1066" cy="687"/>
          </p:xfrm>
          <a:graphic>
            <a:graphicData uri="http://schemas.openxmlformats.org/presentationml/2006/ole">
              <mc:AlternateContent xmlns:mc="http://schemas.openxmlformats.org/markup-compatibility/2006">
                <mc:Choice xmlns:v="urn:schemas-microsoft-com:vml" Requires="v">
                  <p:oleObj spid="_x0000_s22544" name="Equation" r:id="rId13" imgW="749160" imgH="482400" progId="Equation.DSMT4">
                    <p:embed/>
                  </p:oleObj>
                </mc:Choice>
                <mc:Fallback>
                  <p:oleObj name="Equation" r:id="rId13" imgW="749160" imgH="482400" progId="Equation.DSMT4">
                    <p:embed/>
                    <p:pic>
                      <p:nvPicPr>
                        <p:cNvPr id="7171"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42" y="2172"/>
                          <a:ext cx="1066" cy="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 name="Text Box 10"/>
            <p:cNvSpPr txBox="1">
              <a:spLocks noChangeArrowheads="1"/>
            </p:cNvSpPr>
            <p:nvPr/>
          </p:nvSpPr>
          <p:spPr bwMode="auto">
            <a:xfrm>
              <a:off x="2922" y="2184"/>
              <a:ext cx="609" cy="288"/>
            </a:xfrm>
            <a:prstGeom prst="rect">
              <a:avLst/>
            </a:prstGeom>
            <a:noFill/>
            <a:ln w="9525">
              <a:noFill/>
              <a:miter lim="800000"/>
              <a:headEnd/>
              <a:tailEnd/>
            </a:ln>
          </p:spPr>
          <p:txBody>
            <a:bodyPr wrap="none">
              <a:spAutoFit/>
            </a:bodyPr>
            <a:lstStyle/>
            <a:p>
              <a:r>
                <a:rPr lang="en-US" altLang="zh-CN" sz="2400"/>
                <a:t>0&lt;</a:t>
              </a:r>
              <a:r>
                <a:rPr lang="en-US" altLang="zh-CN" sz="2400" i="1"/>
                <a:t>x</a:t>
              </a:r>
              <a:r>
                <a:rPr lang="en-US" altLang="zh-CN" sz="2400"/>
                <a:t>&lt;</a:t>
              </a:r>
              <a:r>
                <a:rPr lang="en-US" altLang="zh-CN" sz="2400" i="1"/>
                <a:t>a</a:t>
              </a:r>
            </a:p>
          </p:txBody>
        </p:sp>
        <p:sp>
          <p:nvSpPr>
            <p:cNvPr id="51" name="Text Box 11"/>
            <p:cNvSpPr txBox="1">
              <a:spLocks noChangeArrowheads="1"/>
            </p:cNvSpPr>
            <p:nvPr/>
          </p:nvSpPr>
          <p:spPr bwMode="auto">
            <a:xfrm>
              <a:off x="2911" y="2504"/>
              <a:ext cx="714" cy="288"/>
            </a:xfrm>
            <a:prstGeom prst="rect">
              <a:avLst/>
            </a:prstGeom>
            <a:noFill/>
            <a:ln w="9525">
              <a:noFill/>
              <a:miter lim="800000"/>
              <a:headEnd/>
              <a:tailEnd/>
            </a:ln>
          </p:spPr>
          <p:txBody>
            <a:bodyPr wrap="none">
              <a:spAutoFit/>
            </a:bodyPr>
            <a:lstStyle/>
            <a:p>
              <a:r>
                <a:rPr lang="en-US" altLang="zh-CN" sz="2400" i="1">
                  <a:sym typeface="Symbol" pitchFamily="18" charset="2"/>
                </a:rPr>
                <a:t></a:t>
              </a:r>
              <a:r>
                <a:rPr lang="en-US" altLang="zh-CN" sz="2400" i="1"/>
                <a:t>b</a:t>
              </a:r>
              <a:r>
                <a:rPr lang="en-US" altLang="zh-CN" sz="2400"/>
                <a:t>&lt;</a:t>
              </a:r>
              <a:r>
                <a:rPr lang="en-US" altLang="zh-CN" sz="2400" i="1"/>
                <a:t>x</a:t>
              </a:r>
              <a:r>
                <a:rPr lang="en-US" altLang="zh-CN" sz="2400"/>
                <a:t>&lt;</a:t>
              </a:r>
              <a:r>
                <a:rPr lang="en-US" altLang="zh-CN" sz="2400" i="1"/>
                <a:t>0</a:t>
              </a:r>
            </a:p>
          </p:txBody>
        </p:sp>
      </p:grpSp>
      <p:graphicFrame>
        <p:nvGraphicFramePr>
          <p:cNvPr id="52" name="Object 13"/>
          <p:cNvGraphicFramePr>
            <a:graphicFrameLocks noChangeAspect="1"/>
          </p:cNvGraphicFramePr>
          <p:nvPr>
            <p:extLst>
              <p:ext uri="{D42A27DB-BD31-4B8C-83A1-F6EECF244321}">
                <p14:modId xmlns:p14="http://schemas.microsoft.com/office/powerpoint/2010/main" val="3593608924"/>
              </p:ext>
            </p:extLst>
          </p:nvPr>
        </p:nvGraphicFramePr>
        <p:xfrm>
          <a:off x="5401051" y="1688987"/>
          <a:ext cx="3071812" cy="785812"/>
        </p:xfrm>
        <a:graphic>
          <a:graphicData uri="http://schemas.openxmlformats.org/presentationml/2006/ole">
            <mc:AlternateContent xmlns:mc="http://schemas.openxmlformats.org/markup-compatibility/2006">
              <mc:Choice xmlns:v="urn:schemas-microsoft-com:vml" Requires="v">
                <p:oleObj spid="_x0000_s22545" name="Equation" r:id="rId15" imgW="1638000" imgH="419040" progId="Equation.DSMT4">
                  <p:embed/>
                </p:oleObj>
              </mc:Choice>
              <mc:Fallback>
                <p:oleObj name="Equation" r:id="rId15" imgW="1638000" imgH="419040" progId="Equation.DSMT4">
                  <p:embed/>
                  <p:pic>
                    <p:nvPicPr>
                      <p:cNvPr id="7170"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01051" y="1688987"/>
                        <a:ext cx="3071812" cy="785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 name="Object 6"/>
          <p:cNvGraphicFramePr>
            <a:graphicFrameLocks noChangeAspect="1"/>
          </p:cNvGraphicFramePr>
          <p:nvPr>
            <p:extLst>
              <p:ext uri="{D42A27DB-BD31-4B8C-83A1-F6EECF244321}">
                <p14:modId xmlns:p14="http://schemas.microsoft.com/office/powerpoint/2010/main" val="3482780740"/>
              </p:ext>
            </p:extLst>
          </p:nvPr>
        </p:nvGraphicFramePr>
        <p:xfrm>
          <a:off x="5448168" y="4439902"/>
          <a:ext cx="3162300" cy="465137"/>
        </p:xfrm>
        <a:graphic>
          <a:graphicData uri="http://schemas.openxmlformats.org/presentationml/2006/ole">
            <mc:AlternateContent xmlns:mc="http://schemas.openxmlformats.org/markup-compatibility/2006">
              <mc:Choice xmlns:v="urn:schemas-microsoft-com:vml" Requires="v">
                <p:oleObj spid="_x0000_s22546" name="Equation" r:id="rId17" imgW="1384200" imgH="203040" progId="Equation.DSMT4">
                  <p:embed/>
                </p:oleObj>
              </mc:Choice>
              <mc:Fallback>
                <p:oleObj name="Equation" r:id="rId17" imgW="1384200" imgH="203040" progId="Equation.DSMT4">
                  <p:embed/>
                  <p:pic>
                    <p:nvPicPr>
                      <p:cNvPr id="8194" name="Object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48168" y="4439902"/>
                        <a:ext cx="3162300" cy="46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 name="Object 8"/>
          <p:cNvGraphicFramePr>
            <a:graphicFrameLocks noChangeAspect="1"/>
          </p:cNvGraphicFramePr>
          <p:nvPr>
            <p:extLst>
              <p:ext uri="{D42A27DB-BD31-4B8C-83A1-F6EECF244321}">
                <p14:modId xmlns:p14="http://schemas.microsoft.com/office/powerpoint/2010/main" val="935155164"/>
              </p:ext>
            </p:extLst>
          </p:nvPr>
        </p:nvGraphicFramePr>
        <p:xfrm>
          <a:off x="2951563" y="5954176"/>
          <a:ext cx="6048375" cy="857250"/>
        </p:xfrm>
        <a:graphic>
          <a:graphicData uri="http://schemas.openxmlformats.org/presentationml/2006/ole">
            <mc:AlternateContent xmlns:mc="http://schemas.openxmlformats.org/markup-compatibility/2006">
              <mc:Choice xmlns:v="urn:schemas-microsoft-com:vml" Requires="v">
                <p:oleObj spid="_x0000_s22547" name="Equation" r:id="rId19" imgW="3225600" imgH="457200" progId="Equation.DSMT4">
                  <p:embed/>
                </p:oleObj>
              </mc:Choice>
              <mc:Fallback>
                <p:oleObj name="Equation" r:id="rId19" imgW="3225600" imgH="457200" progId="Equation.DSMT4">
                  <p:embed/>
                  <p:pic>
                    <p:nvPicPr>
                      <p:cNvPr id="8195" name="Object 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51563" y="5954176"/>
                        <a:ext cx="6048375"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 name="文本框 54"/>
          <p:cNvSpPr txBox="1"/>
          <p:nvPr/>
        </p:nvSpPr>
        <p:spPr>
          <a:xfrm>
            <a:off x="5459629" y="5041328"/>
            <a:ext cx="2954655" cy="369332"/>
          </a:xfrm>
          <a:prstGeom prst="rect">
            <a:avLst/>
          </a:prstGeom>
          <a:noFill/>
        </p:spPr>
        <p:txBody>
          <a:bodyPr wrap="none" rtlCol="0">
            <a:spAutoFit/>
          </a:bodyPr>
          <a:lstStyle/>
          <a:p>
            <a:r>
              <a:rPr lang="zh-CN" altLang="en-US" dirty="0"/>
              <a:t>波函数必须满足布洛赫定理</a:t>
            </a:r>
          </a:p>
        </p:txBody>
      </p:sp>
    </p:spTree>
    <p:extLst>
      <p:ext uri="{BB962C8B-B14F-4D97-AF65-F5344CB8AC3E}">
        <p14:creationId xmlns:p14="http://schemas.microsoft.com/office/powerpoint/2010/main" val="30021872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cstate="print"/>
          <a:srcRect/>
          <a:stretch>
            <a:fillRect/>
          </a:stretch>
        </p:blipFill>
        <p:spPr bwMode="auto">
          <a:xfrm>
            <a:off x="1554798" y="1070379"/>
            <a:ext cx="5294312" cy="4249738"/>
          </a:xfrm>
          <a:prstGeom prst="rect">
            <a:avLst/>
          </a:prstGeom>
          <a:noFill/>
          <a:ln w="9525">
            <a:noFill/>
            <a:miter lim="800000"/>
            <a:headEnd/>
            <a:tailEnd/>
          </a:ln>
        </p:spPr>
      </p:pic>
      <p:sp>
        <p:nvSpPr>
          <p:cNvPr id="3" name="矩形 2"/>
          <p:cNvSpPr/>
          <p:nvPr/>
        </p:nvSpPr>
        <p:spPr>
          <a:xfrm>
            <a:off x="244403" y="210471"/>
            <a:ext cx="3583802" cy="523220"/>
          </a:xfrm>
          <a:prstGeom prst="rect">
            <a:avLst/>
          </a:prstGeom>
        </p:spPr>
        <p:txBody>
          <a:bodyPr wrap="none">
            <a:spAutoFit/>
          </a:bodyPr>
          <a:lstStyle/>
          <a:p>
            <a:pPr eaLnBrk="0" hangingPunct="0">
              <a:spcBef>
                <a:spcPct val="50000"/>
              </a:spcBef>
            </a:pPr>
            <a:r>
              <a:rPr kumimoji="1" lang="en-US" altLang="zh-CN" sz="2800" b="1" dirty="0" err="1">
                <a:latin typeface="微软雅黑" panose="020B0503020204020204" pitchFamily="34" charset="-122"/>
                <a:ea typeface="微软雅黑" panose="020B0503020204020204" pitchFamily="34" charset="-122"/>
              </a:rPr>
              <a:t>Kronig</a:t>
            </a:r>
            <a:r>
              <a:rPr kumimoji="1" lang="en-US" altLang="zh-CN" sz="2800" b="1" dirty="0">
                <a:latin typeface="微软雅黑" panose="020B0503020204020204" pitchFamily="34" charset="-122"/>
                <a:ea typeface="微软雅黑" panose="020B0503020204020204" pitchFamily="34" charset="-122"/>
              </a:rPr>
              <a:t>-Penney</a:t>
            </a:r>
            <a:r>
              <a:rPr kumimoji="1" lang="zh-CN" altLang="en-US" sz="2800" b="1" dirty="0">
                <a:latin typeface="微软雅黑" panose="020B0503020204020204" pitchFamily="34" charset="-122"/>
                <a:ea typeface="微软雅黑" panose="020B0503020204020204" pitchFamily="34" charset="-122"/>
              </a:rPr>
              <a:t>模型</a:t>
            </a:r>
            <a:endParaRPr kumimoji="1" lang="en-US" altLang="zh-CN"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6105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0" y="206496"/>
            <a:ext cx="9143999"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倒易空间点阵</a:t>
            </a:r>
            <a:endParaRPr lang="en-US" altLang="zh-CN" sz="28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405477" y="1228784"/>
            <a:ext cx="1685077" cy="369332"/>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单位： 长度</a:t>
            </a:r>
            <a:r>
              <a:rPr lang="en-US" altLang="zh-CN" b="1" baseline="30000" dirty="0">
                <a:latin typeface="黑体" panose="02010609060101010101" pitchFamily="49" charset="-122"/>
                <a:ea typeface="黑体" panose="02010609060101010101" pitchFamily="49" charset="-122"/>
              </a:rPr>
              <a:t>—1</a:t>
            </a:r>
            <a:endParaRPr lang="zh-CN" altLang="en-US" b="1" baseline="300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4" name="Object 1"/>
              <p:cNvSpPr txBox="1"/>
              <p:nvPr/>
            </p:nvSpPr>
            <p:spPr bwMode="auto">
              <a:xfrm>
                <a:off x="607470" y="2445076"/>
                <a:ext cx="2263775" cy="2514600"/>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𝑏</m:t>
                              </m:r>
                            </m:e>
                          </m:acc>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𝜋</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𝑎</m:t>
                                  </m:r>
                                </m:e>
                              </m:acc>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𝑎</m:t>
                                  </m:r>
                                </m:e>
                              </m:acc>
                            </m:e>
                            <m:sub>
                              <m:r>
                                <a:rPr lang="zh-CN" altLang="en-US" i="1">
                                  <a:solidFill>
                                    <a:srgbClr val="000000"/>
                                  </a:solidFill>
                                  <a:latin typeface="Cambria Math" panose="02040503050406030204" pitchFamily="18" charset="0"/>
                                </a:rPr>
                                <m:t>3</m:t>
                              </m:r>
                            </m:sub>
                          </m:sSub>
                        </m:num>
                        <m:den>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𝑎</m:t>
                                  </m:r>
                                </m:e>
                              </m:acc>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en-US" altLang="zh-CN" b="0" i="1"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m:t>
                                  </m:r>
                                </m:e>
                              </m:acc>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𝑎</m:t>
                                  </m:r>
                                </m:e>
                              </m:acc>
                            </m:e>
                            <m:sub>
                              <m:r>
                                <a:rPr lang="zh-CN" altLang="en-US" i="1">
                                  <a:solidFill>
                                    <a:srgbClr val="000000"/>
                                  </a:solidFill>
                                  <a:latin typeface="Cambria Math" panose="02040503050406030204" pitchFamily="18" charset="0"/>
                                </a:rPr>
                                <m:t>3</m:t>
                              </m:r>
                            </m:sub>
                          </m:sSub>
                          <m:r>
                            <a:rPr lang="en-US" altLang="zh-CN" b="0" i="1" smtClean="0">
                              <a:solidFill>
                                <a:srgbClr val="000000"/>
                              </a:solidFill>
                              <a:latin typeface="Cambria Math" panose="02040503050406030204" pitchFamily="18" charset="0"/>
                            </a:rPr>
                            <m:t>)</m:t>
                          </m:r>
                        </m:den>
                      </m:f>
                    </m:oMath>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𝑏</m:t>
                              </m:r>
                            </m:e>
                          </m:acc>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𝜋</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𝑎</m:t>
                                  </m:r>
                                </m:e>
                              </m:acc>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𝑎</m:t>
                                  </m:r>
                                </m:e>
                              </m:acc>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𝑎</m:t>
                                  </m:r>
                                </m:e>
                              </m:acc>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en-US" altLang="zh-CN" b="0" i="1"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m:t>
                                  </m:r>
                                </m:e>
                              </m:acc>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𝑎</m:t>
                                  </m:r>
                                </m:e>
                              </m:acc>
                            </m:e>
                            <m:sub>
                              <m:r>
                                <a:rPr lang="zh-CN" altLang="en-US" i="1">
                                  <a:solidFill>
                                    <a:srgbClr val="000000"/>
                                  </a:solidFill>
                                  <a:latin typeface="Cambria Math" panose="02040503050406030204" pitchFamily="18" charset="0"/>
                                </a:rPr>
                                <m:t>3</m:t>
                              </m:r>
                            </m:sub>
                          </m:sSub>
                          <m:r>
                            <a:rPr lang="en-US" altLang="zh-CN" b="0" i="1" smtClean="0">
                              <a:solidFill>
                                <a:srgbClr val="000000"/>
                              </a:solidFill>
                              <a:latin typeface="Cambria Math" panose="02040503050406030204" pitchFamily="18" charset="0"/>
                            </a:rPr>
                            <m:t>)</m:t>
                          </m:r>
                        </m:den>
                      </m:f>
                    </m:oMath>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𝑏</m:t>
                              </m:r>
                            </m:e>
                          </m:acc>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𝜋</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𝑎</m:t>
                                  </m:r>
                                </m:e>
                              </m:acc>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𝑎</m:t>
                                  </m:r>
                                </m:e>
                              </m:acc>
                            </m:e>
                            <m:sub>
                              <m:r>
                                <a:rPr lang="zh-CN" altLang="en-US" i="1">
                                  <a:solidFill>
                                    <a:srgbClr val="000000"/>
                                  </a:solidFill>
                                  <a:latin typeface="Cambria Math" panose="02040503050406030204" pitchFamily="18" charset="0"/>
                                </a:rPr>
                                <m:t>2</m:t>
                              </m:r>
                            </m:sub>
                          </m:sSub>
                        </m:num>
                        <m:den>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𝑎</m:t>
                                  </m:r>
                                </m:e>
                              </m:acc>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en-US" altLang="zh-CN" b="0" i="1"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m:t>
                                  </m:r>
                                </m:e>
                              </m:acc>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𝑎</m:t>
                                  </m:r>
                                </m:e>
                              </m:acc>
                            </m:e>
                            <m:sub>
                              <m:r>
                                <a:rPr lang="zh-CN" altLang="en-US" i="1">
                                  <a:solidFill>
                                    <a:srgbClr val="000000"/>
                                  </a:solidFill>
                                  <a:latin typeface="Cambria Math" panose="02040503050406030204" pitchFamily="18" charset="0"/>
                                </a:rPr>
                                <m:t>3</m:t>
                              </m:r>
                            </m:sub>
                          </m:sSub>
                          <m:r>
                            <a:rPr lang="en-US" altLang="zh-CN" b="0" i="1" smtClean="0">
                              <a:solidFill>
                                <a:srgbClr val="000000"/>
                              </a:solidFill>
                              <a:latin typeface="Cambria Math" panose="02040503050406030204" pitchFamily="18" charset="0"/>
                            </a:rPr>
                            <m:t>)</m:t>
                          </m:r>
                        </m:den>
                      </m:f>
                    </m:oMath>
                  </m:oMathPara>
                </a14:m>
                <a:endParaRPr lang="zh-CN" altLang="en-US" dirty="0"/>
              </a:p>
            </p:txBody>
          </p:sp>
        </mc:Choice>
        <mc:Fallback xmlns="">
          <p:sp>
            <p:nvSpPr>
              <p:cNvPr id="4" name="Object 1"/>
              <p:cNvSpPr txBox="1">
                <a:spLocks noRot="1" noChangeAspect="1" noMove="1" noResize="1" noEditPoints="1" noAdjustHandles="1" noChangeArrowheads="1" noChangeShapeType="1" noTextEdit="1"/>
              </p:cNvSpPr>
              <p:nvPr/>
            </p:nvSpPr>
            <p:spPr bwMode="auto">
              <a:xfrm>
                <a:off x="607470" y="2445076"/>
                <a:ext cx="2263775" cy="2514600"/>
              </a:xfrm>
              <a:prstGeom prst="rect">
                <a:avLst/>
              </a:prstGeom>
              <a:blipFill>
                <a:blip r:embed="rId3"/>
                <a:stretch>
                  <a:fillRect/>
                </a:stretch>
              </a:blipFill>
            </p:spPr>
            <p:txBody>
              <a:bodyPr/>
              <a:lstStyle/>
              <a:p>
                <a:r>
                  <a:rPr lang="zh-CN" altLang="en-US">
                    <a:noFill/>
                  </a:rPr>
                  <a:t> </a:t>
                </a:r>
              </a:p>
            </p:txBody>
          </p:sp>
        </mc:Fallback>
      </mc:AlternateContent>
      <p:sp>
        <p:nvSpPr>
          <p:cNvPr id="5" name="TextBox 16"/>
          <p:cNvSpPr txBox="1"/>
          <p:nvPr/>
        </p:nvSpPr>
        <p:spPr>
          <a:xfrm>
            <a:off x="5235913" y="2749072"/>
            <a:ext cx="1410964" cy="1477328"/>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a</a:t>
            </a:r>
            <a:r>
              <a:rPr lang="en-US" altLang="zh-CN" b="1" baseline="-25000" dirty="0">
                <a:latin typeface="Times New Roman" panose="02020603050405020304" pitchFamily="18" charset="0"/>
                <a:cs typeface="Times New Roman" panose="02020603050405020304" pitchFamily="18" charset="0"/>
              </a:rPr>
              <a:t>2</a:t>
            </a:r>
            <a:r>
              <a:rPr lang="en-US" altLang="zh-CN" b="1" dirty="0">
                <a:latin typeface="Times New Roman" panose="02020603050405020304" pitchFamily="18" charset="0"/>
                <a:cs typeface="Times New Roman" panose="02020603050405020304" pitchFamily="18" charset="0"/>
              </a:rPr>
              <a:t> &amp; a</a:t>
            </a:r>
            <a:r>
              <a:rPr lang="en-US" altLang="zh-CN" b="1" baseline="-25000" dirty="0">
                <a:latin typeface="Times New Roman" panose="02020603050405020304" pitchFamily="18" charset="0"/>
                <a:cs typeface="Times New Roman" panose="02020603050405020304" pitchFamily="18" charset="0"/>
              </a:rPr>
              <a:t>3</a:t>
            </a:r>
          </a:p>
          <a:p>
            <a:endParaRPr lang="en-US"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a</a:t>
            </a:r>
            <a:r>
              <a:rPr lang="en-US" altLang="zh-CN" b="1" baseline="-25000" dirty="0">
                <a:latin typeface="Times New Roman" panose="02020603050405020304" pitchFamily="18" charset="0"/>
                <a:cs typeface="Times New Roman" panose="02020603050405020304" pitchFamily="18" charset="0"/>
              </a:rPr>
              <a:t>1</a:t>
            </a:r>
            <a:r>
              <a:rPr lang="en-US" altLang="zh-CN" b="1" dirty="0">
                <a:latin typeface="Times New Roman" panose="02020603050405020304" pitchFamily="18" charset="0"/>
                <a:cs typeface="Times New Roman" panose="02020603050405020304" pitchFamily="18" charset="0"/>
              </a:rPr>
              <a:t>&amp; a</a:t>
            </a:r>
            <a:r>
              <a:rPr lang="en-US" altLang="zh-CN" b="1" baseline="-25000" dirty="0">
                <a:latin typeface="Times New Roman" panose="02020603050405020304" pitchFamily="18" charset="0"/>
                <a:cs typeface="Times New Roman" panose="02020603050405020304" pitchFamily="18" charset="0"/>
              </a:rPr>
              <a:t>3</a:t>
            </a:r>
          </a:p>
          <a:p>
            <a:endParaRPr lang="en-US"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3</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a</a:t>
            </a:r>
            <a:r>
              <a:rPr lang="en-US" altLang="zh-CN" b="1" baseline="-25000" dirty="0">
                <a:latin typeface="Times New Roman" panose="02020603050405020304" pitchFamily="18" charset="0"/>
                <a:cs typeface="Times New Roman" panose="02020603050405020304" pitchFamily="18" charset="0"/>
              </a:rPr>
              <a:t>1</a:t>
            </a:r>
            <a:r>
              <a:rPr lang="en-US" altLang="zh-CN" b="1" dirty="0">
                <a:latin typeface="Times New Roman" panose="02020603050405020304" pitchFamily="18" charset="0"/>
                <a:cs typeface="Times New Roman" panose="02020603050405020304" pitchFamily="18" charset="0"/>
              </a:rPr>
              <a:t> &amp; a</a:t>
            </a:r>
            <a:r>
              <a:rPr lang="en-US" altLang="zh-CN" b="1" baseline="-25000" dirty="0">
                <a:latin typeface="Times New Roman" panose="02020603050405020304" pitchFamily="18" charset="0"/>
                <a:cs typeface="Times New Roman" panose="02020603050405020304" pitchFamily="18" charset="0"/>
              </a:rPr>
              <a:t>2</a:t>
            </a:r>
            <a:endParaRPr lang="zh-CN" altLang="en-US" b="1" baseline="-250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405477" y="1748309"/>
            <a:ext cx="3762568" cy="369332"/>
          </a:xfrm>
          <a:prstGeom prst="rect">
            <a:avLst/>
          </a:prstGeom>
          <a:noFill/>
        </p:spPr>
        <p:txBody>
          <a:bodyPr wrap="none" rtlCol="0">
            <a:spAutoFit/>
          </a:bodyPr>
          <a:lstStyle/>
          <a:p>
            <a:r>
              <a:rPr lang="zh-CN" altLang="en-US" b="1" dirty="0">
                <a:latin typeface="Times New Roman" panose="02020603050405020304" pitchFamily="18" charset="0"/>
                <a:ea typeface="黑体" panose="02010609060101010101" pitchFamily="49" charset="-122"/>
                <a:cs typeface="Times New Roman" panose="02020603050405020304" pitchFamily="18" charset="0"/>
              </a:rPr>
              <a:t>倒易矢量 </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b</a:t>
            </a:r>
            <a:r>
              <a:rPr lang="en-US" altLang="zh-CN" b="1" baseline="-250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b</a:t>
            </a:r>
            <a:r>
              <a:rPr lang="en-US" altLang="zh-CN" b="1" baseline="-25000"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b</a:t>
            </a:r>
            <a:r>
              <a:rPr lang="en-US" altLang="zh-CN" b="1" baseline="-25000"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组成倒易点阵</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p:cNvSpPr txBox="1"/>
          <p:nvPr/>
        </p:nvSpPr>
        <p:spPr>
          <a:xfrm>
            <a:off x="4414059" y="1265321"/>
            <a:ext cx="4166525"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倒易矢量和正空间矢量具有正交关系</a:t>
            </a:r>
          </a:p>
        </p:txBody>
      </p:sp>
      <p:sp>
        <p:nvSpPr>
          <p:cNvPr id="8" name="矩形 7"/>
          <p:cNvSpPr/>
          <p:nvPr/>
        </p:nvSpPr>
        <p:spPr>
          <a:xfrm>
            <a:off x="5217918" y="1724307"/>
            <a:ext cx="1268296" cy="369332"/>
          </a:xfrm>
          <a:prstGeom prst="rect">
            <a:avLst/>
          </a:prstGeom>
        </p:spPr>
        <p:txBody>
          <a:bodyPr wrap="none">
            <a:spAutoFit/>
          </a:bodyPr>
          <a:lstStyle/>
          <a:p>
            <a:pPr eaLnBrk="0" hangingPunct="0">
              <a:spcBef>
                <a:spcPct val="50000"/>
              </a:spcBef>
            </a:pPr>
            <a:r>
              <a:rPr kumimoji="1" lang="en-US" altLang="zh-CN" b="1" dirty="0"/>
              <a:t> </a:t>
            </a:r>
            <a:r>
              <a:rPr kumimoji="1" lang="en-US" altLang="zh-CN" b="1" dirty="0" err="1"/>
              <a:t>b</a:t>
            </a:r>
            <a:r>
              <a:rPr kumimoji="1" lang="en-US" altLang="zh-CN" b="1" i="1" baseline="-25000" dirty="0" err="1"/>
              <a:t>i</a:t>
            </a:r>
            <a:r>
              <a:rPr kumimoji="1" lang="en-US" altLang="zh-CN" b="1" dirty="0" err="1">
                <a:sym typeface="Symbol" pitchFamily="18" charset="2"/>
              </a:rPr>
              <a:t></a:t>
            </a:r>
            <a:r>
              <a:rPr kumimoji="1" lang="en-US" altLang="zh-CN" b="1" dirty="0" err="1"/>
              <a:t>a</a:t>
            </a:r>
            <a:r>
              <a:rPr kumimoji="1" lang="en-US" altLang="zh-CN" b="1" i="1" baseline="-25000" dirty="0" err="1">
                <a:sym typeface="Symbol" pitchFamily="18" charset="2"/>
              </a:rPr>
              <a:t>j</a:t>
            </a:r>
            <a:r>
              <a:rPr kumimoji="1" lang="en-US" altLang="zh-CN" b="1" dirty="0">
                <a:sym typeface="Symbol" pitchFamily="18" charset="2"/>
              </a:rPr>
              <a:t> = 2</a:t>
            </a:r>
            <a:r>
              <a:rPr kumimoji="1" lang="en-US" altLang="zh-CN" b="1" i="1" dirty="0">
                <a:sym typeface="Symbol" pitchFamily="18" charset="2"/>
              </a:rPr>
              <a:t></a:t>
            </a:r>
            <a:r>
              <a:rPr kumimoji="1" lang="en-US" altLang="zh-CN" b="1" i="1" dirty="0">
                <a:latin typeface="Symbol" pitchFamily="18" charset="2"/>
                <a:sym typeface="Symbol" pitchFamily="18" charset="2"/>
              </a:rPr>
              <a:t>d</a:t>
            </a:r>
            <a:r>
              <a:rPr kumimoji="1" lang="en-US" altLang="zh-CN" b="1" i="1" baseline="-25000" dirty="0">
                <a:sym typeface="Symbol" pitchFamily="18" charset="2"/>
              </a:rPr>
              <a:t>ij</a:t>
            </a:r>
            <a:endParaRPr kumimoji="1" lang="en-US" altLang="zh-CN" b="1" i="1" baseline="-25000" dirty="0"/>
          </a:p>
        </p:txBody>
      </p:sp>
      <p:pic>
        <p:nvPicPr>
          <p:cNvPr id="9" name="Picture 5"/>
          <p:cNvPicPr>
            <a:picLocks noChangeAspect="1" noChangeArrowheads="1"/>
          </p:cNvPicPr>
          <p:nvPr/>
        </p:nvPicPr>
        <p:blipFill>
          <a:blip r:embed="rId4" cstate="print"/>
          <a:srcRect/>
          <a:stretch>
            <a:fillRect/>
          </a:stretch>
        </p:blipFill>
        <p:spPr bwMode="auto">
          <a:xfrm>
            <a:off x="4414059" y="2113158"/>
            <a:ext cx="4465637" cy="638175"/>
          </a:xfrm>
          <a:prstGeom prst="rect">
            <a:avLst/>
          </a:prstGeom>
          <a:noFill/>
          <a:ln w="9525">
            <a:noFill/>
            <a:miter lim="800000"/>
            <a:headEnd/>
            <a:tailEnd/>
          </a:ln>
          <a:effectLst/>
        </p:spPr>
      </p:pic>
      <p:graphicFrame>
        <p:nvGraphicFramePr>
          <p:cNvPr id="10" name="Object 9"/>
          <p:cNvGraphicFramePr>
            <a:graphicFrameLocks noChangeAspect="1"/>
          </p:cNvGraphicFramePr>
          <p:nvPr>
            <p:extLst>
              <p:ext uri="{D42A27DB-BD31-4B8C-83A1-F6EECF244321}">
                <p14:modId xmlns:p14="http://schemas.microsoft.com/office/powerpoint/2010/main" val="327493788"/>
              </p:ext>
            </p:extLst>
          </p:nvPr>
        </p:nvGraphicFramePr>
        <p:xfrm>
          <a:off x="5020946" y="4870675"/>
          <a:ext cx="2952750" cy="1074738"/>
        </p:xfrm>
        <a:graphic>
          <a:graphicData uri="http://schemas.openxmlformats.org/presentationml/2006/ole">
            <mc:AlternateContent xmlns:mc="http://schemas.openxmlformats.org/markup-compatibility/2006">
              <mc:Choice xmlns:v="urn:schemas-microsoft-com:vml" Requires="v">
                <p:oleObj spid="_x0000_s1027" name="Equation" r:id="rId5" imgW="1396800" imgH="507960" progId="Equation.DSMT4">
                  <p:embed/>
                </p:oleObj>
              </mc:Choice>
              <mc:Fallback>
                <p:oleObj name="Equation" r:id="rId5" imgW="1396800" imgH="507960" progId="Equation.DSMT4">
                  <p:embed/>
                  <p:pic>
                    <p:nvPicPr>
                      <p:cNvPr id="158729"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946" y="4870675"/>
                        <a:ext cx="2952750" cy="1074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文本框 10"/>
          <p:cNvSpPr txBox="1"/>
          <p:nvPr/>
        </p:nvSpPr>
        <p:spPr>
          <a:xfrm>
            <a:off x="4414059" y="4374127"/>
            <a:ext cx="4166525"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倒易晶格体积和正空间晶格体积关系</a:t>
            </a:r>
          </a:p>
        </p:txBody>
      </p:sp>
      <p:sp>
        <p:nvSpPr>
          <p:cNvPr id="12" name="文本框 11">
            <a:extLst>
              <a:ext uri="{FF2B5EF4-FFF2-40B4-BE49-F238E27FC236}">
                <a16:creationId xmlns:a16="http://schemas.microsoft.com/office/drawing/2014/main" id="{ECEFFDF0-59C0-9329-137F-669F08FD0F48}"/>
              </a:ext>
            </a:extLst>
          </p:cNvPr>
          <p:cNvSpPr txBox="1"/>
          <p:nvPr/>
        </p:nvSpPr>
        <p:spPr>
          <a:xfrm>
            <a:off x="7183464" y="4959676"/>
            <a:ext cx="1338828" cy="369332"/>
          </a:xfrm>
          <a:prstGeom prst="rect">
            <a:avLst/>
          </a:prstGeom>
          <a:noFill/>
        </p:spPr>
        <p:txBody>
          <a:bodyPr wrap="none" rtlCol="0">
            <a:spAutoFit/>
          </a:bodyPr>
          <a:lstStyle/>
          <a:p>
            <a:r>
              <a:rPr lang="zh-CN" altLang="en-US" b="1" dirty="0"/>
              <a:t>正空间体积</a:t>
            </a:r>
          </a:p>
        </p:txBody>
      </p:sp>
    </p:spTree>
    <p:extLst>
      <p:ext uri="{BB962C8B-B14F-4D97-AF65-F5344CB8AC3E}">
        <p14:creationId xmlns:p14="http://schemas.microsoft.com/office/powerpoint/2010/main" val="2149168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23174" y="1230739"/>
            <a:ext cx="7848872" cy="646331"/>
          </a:xfrm>
          <a:prstGeom prst="rect">
            <a:avLst/>
          </a:prstGeom>
        </p:spPr>
        <p:txBody>
          <a:bodyPr wrap="square">
            <a:spAutoFit/>
          </a:bodyPr>
          <a:lstStyle/>
          <a:p>
            <a:r>
              <a:rPr lang="zh-CN" altLang="en-US" b="1" dirty="0">
                <a:latin typeface="黑体" pitchFamily="49" charset="-122"/>
                <a:ea typeface="黑体" pitchFamily="49" charset="-122"/>
              </a:rPr>
              <a:t>晶体中被原子束缚的电子主要受该原子势场作用，其他原子势场因原子间相互作用可视为微扰</a:t>
            </a:r>
          </a:p>
        </p:txBody>
      </p:sp>
      <p:sp>
        <p:nvSpPr>
          <p:cNvPr id="3" name="矩形 2"/>
          <p:cNvSpPr/>
          <p:nvPr/>
        </p:nvSpPr>
        <p:spPr>
          <a:xfrm>
            <a:off x="3059680" y="2249574"/>
            <a:ext cx="5427448" cy="646331"/>
          </a:xfrm>
          <a:prstGeom prst="rect">
            <a:avLst/>
          </a:prstGeom>
        </p:spPr>
        <p:txBody>
          <a:bodyPr wrap="none">
            <a:spAutoFit/>
          </a:bodyPr>
          <a:lstStyle/>
          <a:p>
            <a:r>
              <a:rPr lang="zh-CN" altLang="en-US" b="1" dirty="0">
                <a:latin typeface="黑体" pitchFamily="49" charset="-122"/>
                <a:ea typeface="黑体" pitchFamily="49" charset="-122"/>
              </a:rPr>
              <a:t>紧束缚近似运用的方法：原子轨道线性组合法</a:t>
            </a:r>
            <a:r>
              <a:rPr lang="en-US" altLang="zh-CN" b="1" dirty="0">
                <a:latin typeface="黑体" pitchFamily="49" charset="-122"/>
                <a:ea typeface="黑体" pitchFamily="49" charset="-122"/>
              </a:rPr>
              <a:t>LCAO</a:t>
            </a:r>
          </a:p>
          <a:p>
            <a:endParaRPr lang="zh-CN" altLang="en-US" b="1" dirty="0">
              <a:latin typeface="黑体" pitchFamily="49" charset="-122"/>
              <a:ea typeface="黑体" pitchFamily="49" charset="-122"/>
            </a:endParaRPr>
          </a:p>
        </p:txBody>
      </p:sp>
      <p:pic>
        <p:nvPicPr>
          <p:cNvPr id="4" name="Picture 3" descr="g（固）2"/>
          <p:cNvPicPr>
            <a:picLocks noChangeAspect="1" noChangeArrowheads="1"/>
          </p:cNvPicPr>
          <p:nvPr/>
        </p:nvPicPr>
        <p:blipFill>
          <a:blip r:embed="rId2" cstate="print"/>
          <a:srcRect/>
          <a:stretch>
            <a:fillRect/>
          </a:stretch>
        </p:blipFill>
        <p:spPr bwMode="auto">
          <a:xfrm>
            <a:off x="423174" y="2179712"/>
            <a:ext cx="2448271" cy="1432387"/>
          </a:xfrm>
          <a:prstGeom prst="rect">
            <a:avLst/>
          </a:prstGeom>
          <a:noFill/>
        </p:spPr>
      </p:pic>
      <p:grpSp>
        <p:nvGrpSpPr>
          <p:cNvPr id="5" name="Group 7"/>
          <p:cNvGrpSpPr>
            <a:grpSpLocks/>
          </p:cNvGrpSpPr>
          <p:nvPr/>
        </p:nvGrpSpPr>
        <p:grpSpPr bwMode="auto">
          <a:xfrm>
            <a:off x="639198" y="3763888"/>
            <a:ext cx="1800200" cy="2132856"/>
            <a:chOff x="1632" y="192"/>
            <a:chExt cx="2802" cy="3696"/>
          </a:xfrm>
        </p:grpSpPr>
        <p:pic>
          <p:nvPicPr>
            <p:cNvPr id="6" name="Picture 8"/>
            <p:cNvPicPr>
              <a:picLocks noChangeAspect="1" noChangeArrowheads="1"/>
            </p:cNvPicPr>
            <p:nvPr/>
          </p:nvPicPr>
          <p:blipFill>
            <a:blip r:embed="rId3" cstate="print">
              <a:clrChange>
                <a:clrFrom>
                  <a:srgbClr val="FFFFFF"/>
                </a:clrFrom>
                <a:clrTo>
                  <a:srgbClr val="FFFFFF">
                    <a:alpha val="0"/>
                  </a:srgbClr>
                </a:clrTo>
              </a:clrChange>
              <a:lum contrast="100000"/>
            </a:blip>
            <a:srcRect/>
            <a:stretch>
              <a:fillRect/>
            </a:stretch>
          </p:blipFill>
          <p:spPr bwMode="auto">
            <a:xfrm>
              <a:off x="1632" y="192"/>
              <a:ext cx="2802" cy="3696"/>
            </a:xfrm>
            <a:prstGeom prst="rect">
              <a:avLst/>
            </a:prstGeom>
            <a:noFill/>
            <a:ln w="9525">
              <a:noFill/>
              <a:miter lim="800000"/>
              <a:headEnd/>
              <a:tailEnd/>
            </a:ln>
          </p:spPr>
        </p:pic>
        <p:sp>
          <p:nvSpPr>
            <p:cNvPr id="7" name="Line 9"/>
            <p:cNvSpPr>
              <a:spLocks noChangeShapeType="1"/>
            </p:cNvSpPr>
            <p:nvPr/>
          </p:nvSpPr>
          <p:spPr bwMode="auto">
            <a:xfrm flipV="1">
              <a:off x="1728" y="240"/>
              <a:ext cx="0" cy="2736"/>
            </a:xfrm>
            <a:prstGeom prst="line">
              <a:avLst/>
            </a:prstGeom>
            <a:noFill/>
            <a:ln w="28575">
              <a:solidFill>
                <a:schemeClr val="tx1"/>
              </a:solidFill>
              <a:round/>
              <a:headEnd/>
              <a:tailEnd type="triangle" w="med" len="med"/>
            </a:ln>
            <a:effectLst/>
          </p:spPr>
          <p:txBody>
            <a:bodyPr wrap="none" anchor="ctr">
              <a:spAutoFit/>
            </a:bodyPr>
            <a:lstStyle/>
            <a:p>
              <a:endParaRPr lang="zh-CN" altLang="en-US" b="1"/>
            </a:p>
          </p:txBody>
        </p:sp>
      </p:grpSp>
      <p:sp>
        <p:nvSpPr>
          <p:cNvPr id="8" name="Text Box 4"/>
          <p:cNvSpPr txBox="1">
            <a:spLocks noChangeArrowheads="1"/>
          </p:cNvSpPr>
          <p:nvPr/>
        </p:nvSpPr>
        <p:spPr bwMode="auto">
          <a:xfrm>
            <a:off x="3159478" y="3115816"/>
            <a:ext cx="5327650" cy="396875"/>
          </a:xfrm>
          <a:prstGeom prst="rect">
            <a:avLst/>
          </a:prstGeom>
          <a:noFill/>
          <a:ln w="9525">
            <a:noFill/>
            <a:miter lim="800000"/>
            <a:headEnd/>
            <a:tailEnd/>
          </a:ln>
          <a:effectLst/>
        </p:spPr>
        <p:txBody>
          <a:bodyPr wrap="none">
            <a:spAutoFit/>
          </a:bodyPr>
          <a:lstStyle/>
          <a:p>
            <a:pPr algn="l" eaLnBrk="0" hangingPunct="0">
              <a:lnSpc>
                <a:spcPct val="100000"/>
              </a:lnSpc>
              <a:spcBef>
                <a:spcPct val="0"/>
              </a:spcBef>
              <a:buSzTx/>
            </a:pPr>
            <a:r>
              <a:rPr kumimoji="0" lang="en-US" altLang="zh-CN" sz="2000" b="1" dirty="0">
                <a:solidFill>
                  <a:srgbClr val="0000CC"/>
                </a:solidFill>
                <a:latin typeface="楷体_GB2312" pitchFamily="49" charset="-122"/>
                <a:ea typeface="楷体_GB2312" pitchFamily="49" charset="-122"/>
              </a:rPr>
              <a:t>  </a:t>
            </a:r>
            <a:r>
              <a:rPr kumimoji="0" lang="zh-CN" altLang="en-US" sz="2000" b="1" dirty="0">
                <a:solidFill>
                  <a:srgbClr val="0000CC"/>
                </a:solidFill>
                <a:latin typeface="楷体_GB2312" pitchFamily="49" charset="-122"/>
                <a:ea typeface="楷体_GB2312" pitchFamily="49" charset="-122"/>
              </a:rPr>
              <a:t>（</a:t>
            </a:r>
            <a:r>
              <a:rPr kumimoji="0" lang="en-US" altLang="zh-CN" sz="2000" b="1" dirty="0">
                <a:solidFill>
                  <a:srgbClr val="0000CC"/>
                </a:solidFill>
                <a:latin typeface="楷体_GB2312" pitchFamily="49" charset="-122"/>
                <a:ea typeface="楷体_GB2312" pitchFamily="49" charset="-122"/>
              </a:rPr>
              <a:t>1</a:t>
            </a:r>
            <a:r>
              <a:rPr kumimoji="0" lang="zh-CN" altLang="en-US" sz="2000" b="1" dirty="0">
                <a:solidFill>
                  <a:srgbClr val="0000CC"/>
                </a:solidFill>
                <a:latin typeface="楷体_GB2312" pitchFamily="49" charset="-122"/>
                <a:ea typeface="楷体_GB2312" pitchFamily="49" charset="-122"/>
              </a:rPr>
              <a:t>）越是外层电子，能带越宽，</a:t>
            </a:r>
            <a:r>
              <a:rPr kumimoji="0" lang="zh-CN" altLang="en-US" sz="2000" b="1" dirty="0">
                <a:solidFill>
                  <a:srgbClr val="0000CC"/>
                </a:solidFill>
                <a:latin typeface="楷体_GB2312" pitchFamily="49" charset="-122"/>
                <a:ea typeface="楷体_GB2312" pitchFamily="49" charset="-122"/>
                <a:sym typeface="Symbol" pitchFamily="18" charset="2"/>
              </a:rPr>
              <a:t></a:t>
            </a:r>
            <a:r>
              <a:rPr kumimoji="0" lang="en-US" altLang="zh-CN" sz="2000" b="1" i="1" dirty="0">
                <a:solidFill>
                  <a:srgbClr val="0000CC"/>
                </a:solidFill>
                <a:latin typeface="楷体_GB2312" pitchFamily="49" charset="-122"/>
                <a:ea typeface="楷体_GB2312" pitchFamily="49" charset="-122"/>
              </a:rPr>
              <a:t>E </a:t>
            </a:r>
            <a:r>
              <a:rPr kumimoji="0" lang="zh-CN" altLang="en-US" sz="2000" b="1" dirty="0">
                <a:solidFill>
                  <a:srgbClr val="0000CC"/>
                </a:solidFill>
                <a:latin typeface="楷体_GB2312" pitchFamily="49" charset="-122"/>
                <a:ea typeface="楷体_GB2312" pitchFamily="49" charset="-122"/>
              </a:rPr>
              <a:t>越大。</a:t>
            </a:r>
          </a:p>
        </p:txBody>
      </p:sp>
      <p:sp>
        <p:nvSpPr>
          <p:cNvPr id="9" name="Text Box 5"/>
          <p:cNvSpPr txBox="1">
            <a:spLocks noChangeArrowheads="1"/>
          </p:cNvSpPr>
          <p:nvPr/>
        </p:nvSpPr>
        <p:spPr bwMode="auto">
          <a:xfrm>
            <a:off x="3159478" y="3877816"/>
            <a:ext cx="5327650" cy="396875"/>
          </a:xfrm>
          <a:prstGeom prst="rect">
            <a:avLst/>
          </a:prstGeom>
          <a:noFill/>
          <a:ln w="9525">
            <a:noFill/>
            <a:miter lim="800000"/>
            <a:headEnd/>
            <a:tailEnd/>
          </a:ln>
          <a:effectLst/>
        </p:spPr>
        <p:txBody>
          <a:bodyPr wrap="none">
            <a:spAutoFit/>
          </a:bodyPr>
          <a:lstStyle/>
          <a:p>
            <a:pPr algn="l" eaLnBrk="0" hangingPunct="0">
              <a:lnSpc>
                <a:spcPct val="100000"/>
              </a:lnSpc>
              <a:spcBef>
                <a:spcPct val="0"/>
              </a:spcBef>
              <a:buSzTx/>
            </a:pPr>
            <a:r>
              <a:rPr kumimoji="0" lang="en-US" altLang="zh-CN" sz="2000" b="1" dirty="0">
                <a:solidFill>
                  <a:srgbClr val="0000CC"/>
                </a:solidFill>
                <a:latin typeface="楷体_GB2312" pitchFamily="49" charset="-122"/>
                <a:ea typeface="楷体_GB2312" pitchFamily="49" charset="-122"/>
              </a:rPr>
              <a:t>  </a:t>
            </a:r>
            <a:r>
              <a:rPr kumimoji="0" lang="zh-CN" altLang="en-US" sz="2000" b="1" dirty="0">
                <a:solidFill>
                  <a:srgbClr val="0000CC"/>
                </a:solidFill>
                <a:latin typeface="楷体_GB2312" pitchFamily="49" charset="-122"/>
                <a:ea typeface="楷体_GB2312" pitchFamily="49" charset="-122"/>
              </a:rPr>
              <a:t>（</a:t>
            </a:r>
            <a:r>
              <a:rPr kumimoji="0" lang="en-US" altLang="zh-CN" sz="2000" b="1" dirty="0">
                <a:solidFill>
                  <a:srgbClr val="0000CC"/>
                </a:solidFill>
                <a:latin typeface="楷体_GB2312" pitchFamily="49" charset="-122"/>
                <a:ea typeface="楷体_GB2312" pitchFamily="49" charset="-122"/>
              </a:rPr>
              <a:t>2</a:t>
            </a:r>
            <a:r>
              <a:rPr kumimoji="0" lang="zh-CN" altLang="en-US" sz="2000" b="1" dirty="0">
                <a:solidFill>
                  <a:srgbClr val="0000CC"/>
                </a:solidFill>
                <a:latin typeface="楷体_GB2312" pitchFamily="49" charset="-122"/>
                <a:ea typeface="楷体_GB2312" pitchFamily="49" charset="-122"/>
              </a:rPr>
              <a:t>）点阵间距越小，能带越宽，</a:t>
            </a:r>
            <a:r>
              <a:rPr kumimoji="0" lang="zh-CN" altLang="en-US" sz="2000" b="1" dirty="0">
                <a:solidFill>
                  <a:srgbClr val="0000CC"/>
                </a:solidFill>
                <a:latin typeface="楷体_GB2312" pitchFamily="49" charset="-122"/>
                <a:ea typeface="楷体_GB2312" pitchFamily="49" charset="-122"/>
                <a:sym typeface="Symbol" pitchFamily="18" charset="2"/>
              </a:rPr>
              <a:t></a:t>
            </a:r>
            <a:r>
              <a:rPr kumimoji="0" lang="en-US" altLang="zh-CN" sz="2000" b="1" i="1" dirty="0">
                <a:solidFill>
                  <a:srgbClr val="0000CC"/>
                </a:solidFill>
                <a:latin typeface="楷体_GB2312" pitchFamily="49" charset="-122"/>
                <a:ea typeface="楷体_GB2312" pitchFamily="49" charset="-122"/>
              </a:rPr>
              <a:t>E </a:t>
            </a:r>
            <a:r>
              <a:rPr kumimoji="0" lang="zh-CN" altLang="en-US" sz="2000" b="1" dirty="0">
                <a:solidFill>
                  <a:srgbClr val="0000CC"/>
                </a:solidFill>
                <a:latin typeface="楷体_GB2312" pitchFamily="49" charset="-122"/>
                <a:ea typeface="楷体_GB2312" pitchFamily="49" charset="-122"/>
              </a:rPr>
              <a:t>越大。</a:t>
            </a:r>
          </a:p>
        </p:txBody>
      </p:sp>
      <p:sp>
        <p:nvSpPr>
          <p:cNvPr id="10" name="Text Box 6"/>
          <p:cNvSpPr txBox="1">
            <a:spLocks noChangeArrowheads="1"/>
          </p:cNvSpPr>
          <p:nvPr/>
        </p:nvSpPr>
        <p:spPr bwMode="auto">
          <a:xfrm>
            <a:off x="3218454" y="5172016"/>
            <a:ext cx="3486150" cy="396875"/>
          </a:xfrm>
          <a:prstGeom prst="rect">
            <a:avLst/>
          </a:prstGeom>
          <a:noFill/>
          <a:ln w="9525">
            <a:noFill/>
            <a:miter lim="800000"/>
            <a:headEnd/>
            <a:tailEnd/>
          </a:ln>
          <a:effectLst/>
        </p:spPr>
        <p:txBody>
          <a:bodyPr wrap="none">
            <a:spAutoFit/>
          </a:bodyPr>
          <a:lstStyle/>
          <a:p>
            <a:pPr algn="l" eaLnBrk="0" hangingPunct="0">
              <a:lnSpc>
                <a:spcPct val="100000"/>
              </a:lnSpc>
              <a:spcBef>
                <a:spcPct val="0"/>
              </a:spcBef>
              <a:buSzTx/>
            </a:pPr>
            <a:r>
              <a:rPr kumimoji="0" lang="en-US" altLang="zh-CN" sz="2000" b="1" dirty="0">
                <a:solidFill>
                  <a:srgbClr val="0000CC"/>
                </a:solidFill>
                <a:latin typeface="楷体_GB2312" pitchFamily="49" charset="-122"/>
                <a:ea typeface="楷体_GB2312" pitchFamily="49" charset="-122"/>
              </a:rPr>
              <a:t> </a:t>
            </a:r>
            <a:r>
              <a:rPr kumimoji="0" lang="zh-CN" altLang="en-US" sz="2000" b="1" dirty="0">
                <a:solidFill>
                  <a:srgbClr val="0000CC"/>
                </a:solidFill>
                <a:latin typeface="楷体_GB2312" pitchFamily="49" charset="-122"/>
                <a:ea typeface="楷体_GB2312" pitchFamily="49" charset="-122"/>
              </a:rPr>
              <a:t>（</a:t>
            </a:r>
            <a:r>
              <a:rPr kumimoji="0" lang="en-US" altLang="zh-CN" sz="2000" b="1" dirty="0">
                <a:solidFill>
                  <a:srgbClr val="0000CC"/>
                </a:solidFill>
                <a:latin typeface="楷体_GB2312" pitchFamily="49" charset="-122"/>
                <a:ea typeface="楷体_GB2312" pitchFamily="49" charset="-122"/>
              </a:rPr>
              <a:t>4</a:t>
            </a:r>
            <a:r>
              <a:rPr kumimoji="0" lang="zh-CN" altLang="en-US" sz="2000" b="1" dirty="0">
                <a:solidFill>
                  <a:srgbClr val="0000CC"/>
                </a:solidFill>
                <a:latin typeface="楷体_GB2312" pitchFamily="49" charset="-122"/>
                <a:ea typeface="楷体_GB2312" pitchFamily="49" charset="-122"/>
              </a:rPr>
              <a:t>）两个能带有可能重叠。</a:t>
            </a:r>
          </a:p>
        </p:txBody>
      </p:sp>
      <p:sp>
        <p:nvSpPr>
          <p:cNvPr id="11" name="Text Box 14"/>
          <p:cNvSpPr txBox="1">
            <a:spLocks noChangeArrowheads="1"/>
          </p:cNvSpPr>
          <p:nvPr/>
        </p:nvSpPr>
        <p:spPr bwMode="auto">
          <a:xfrm>
            <a:off x="6110641" y="3539678"/>
            <a:ext cx="360362" cy="400110"/>
          </a:xfrm>
          <a:prstGeom prst="rect">
            <a:avLst/>
          </a:prstGeom>
          <a:noFill/>
          <a:ln w="9525" algn="ctr">
            <a:noFill/>
            <a:miter lim="800000"/>
            <a:headEnd/>
            <a:tailEnd type="none" w="lg" len="lg"/>
          </a:ln>
          <a:effectLst/>
        </p:spPr>
        <p:txBody>
          <a:bodyPr>
            <a:spAutoFit/>
          </a:bodyPr>
          <a:lstStyle/>
          <a:p>
            <a:r>
              <a:rPr kumimoji="0" lang="en-US" altLang="zh-CN" sz="2000" b="1">
                <a:solidFill>
                  <a:srgbClr val="0000CC"/>
                </a:solidFill>
                <a:effectLst>
                  <a:outerShdw blurRad="38100" dist="38100" dir="2700000" algn="tl">
                    <a:srgbClr val="C0C0C0"/>
                  </a:outerShdw>
                </a:effectLst>
                <a:latin typeface="Tahoma" pitchFamily="34" charset="0"/>
              </a:rPr>
              <a:t>a</a:t>
            </a:r>
          </a:p>
        </p:txBody>
      </p:sp>
      <p:sp>
        <p:nvSpPr>
          <p:cNvPr id="12" name="Line 15"/>
          <p:cNvSpPr>
            <a:spLocks noChangeShapeType="1"/>
          </p:cNvSpPr>
          <p:nvPr/>
        </p:nvSpPr>
        <p:spPr bwMode="auto">
          <a:xfrm>
            <a:off x="6471003" y="3474591"/>
            <a:ext cx="0" cy="431800"/>
          </a:xfrm>
          <a:prstGeom prst="line">
            <a:avLst/>
          </a:prstGeom>
          <a:noFill/>
          <a:ln w="9525">
            <a:solidFill>
              <a:srgbClr val="000000"/>
            </a:solidFill>
            <a:round/>
            <a:headEnd/>
            <a:tailEnd type="triangle" w="lg" len="lg"/>
          </a:ln>
          <a:effectLst/>
        </p:spPr>
        <p:txBody>
          <a:bodyPr>
            <a:spAutoFit/>
          </a:bodyPr>
          <a:lstStyle/>
          <a:p>
            <a:endParaRPr lang="zh-CN" altLang="en-US" b="1">
              <a:solidFill>
                <a:srgbClr val="0000CC"/>
              </a:solidFill>
            </a:endParaRPr>
          </a:p>
        </p:txBody>
      </p:sp>
      <p:sp>
        <p:nvSpPr>
          <p:cNvPr id="13" name="Rectangle 16"/>
          <p:cNvSpPr>
            <a:spLocks noChangeArrowheads="1"/>
          </p:cNvSpPr>
          <p:nvPr/>
        </p:nvSpPr>
        <p:spPr bwMode="auto">
          <a:xfrm>
            <a:off x="7406041" y="3539678"/>
            <a:ext cx="498855" cy="400110"/>
          </a:xfrm>
          <a:prstGeom prst="rect">
            <a:avLst/>
          </a:prstGeom>
          <a:noFill/>
          <a:ln w="9525" algn="ctr">
            <a:noFill/>
            <a:miter lim="800000"/>
            <a:headEnd/>
            <a:tailEnd type="none" w="lg" len="lg"/>
          </a:ln>
          <a:effectLst/>
        </p:spPr>
        <p:txBody>
          <a:bodyPr wrap="none">
            <a:spAutoFit/>
          </a:bodyPr>
          <a:lstStyle/>
          <a:p>
            <a:r>
              <a:rPr kumimoji="0" lang="en-US" altLang="zh-CN" sz="2000" b="1">
                <a:solidFill>
                  <a:srgbClr val="0000CC"/>
                </a:solidFill>
                <a:latin typeface="Tahoma" pitchFamily="34" charset="0"/>
                <a:sym typeface="Symbol" pitchFamily="18" charset="2"/>
              </a:rPr>
              <a:t>E</a:t>
            </a:r>
            <a:endParaRPr kumimoji="0" lang="en-US" altLang="zh-CN" sz="2000" b="1">
              <a:solidFill>
                <a:srgbClr val="0000CC"/>
              </a:solidFill>
              <a:latin typeface="Tahoma" pitchFamily="34" charset="0"/>
            </a:endParaRPr>
          </a:p>
        </p:txBody>
      </p:sp>
      <p:sp>
        <p:nvSpPr>
          <p:cNvPr id="14" name="Line 17"/>
          <p:cNvSpPr>
            <a:spLocks noChangeShapeType="1"/>
          </p:cNvSpPr>
          <p:nvPr/>
        </p:nvSpPr>
        <p:spPr bwMode="auto">
          <a:xfrm flipV="1">
            <a:off x="7907691" y="3468241"/>
            <a:ext cx="0" cy="431800"/>
          </a:xfrm>
          <a:prstGeom prst="line">
            <a:avLst/>
          </a:prstGeom>
          <a:noFill/>
          <a:ln w="9525">
            <a:solidFill>
              <a:srgbClr val="000000"/>
            </a:solidFill>
            <a:round/>
            <a:headEnd/>
            <a:tailEnd type="triangle" w="lg" len="lg"/>
          </a:ln>
          <a:effectLst/>
        </p:spPr>
        <p:txBody>
          <a:bodyPr>
            <a:spAutoFit/>
          </a:bodyPr>
          <a:lstStyle/>
          <a:p>
            <a:endParaRPr lang="zh-CN" altLang="en-US" b="1">
              <a:solidFill>
                <a:srgbClr val="0000CC"/>
              </a:solidFill>
            </a:endParaRPr>
          </a:p>
        </p:txBody>
      </p:sp>
      <p:sp>
        <p:nvSpPr>
          <p:cNvPr id="15" name="Text Box 23"/>
          <p:cNvSpPr txBox="1">
            <a:spLocks noChangeArrowheads="1"/>
          </p:cNvSpPr>
          <p:nvPr/>
        </p:nvSpPr>
        <p:spPr bwMode="auto">
          <a:xfrm>
            <a:off x="3157891" y="4517578"/>
            <a:ext cx="3768725" cy="396875"/>
          </a:xfrm>
          <a:prstGeom prst="rect">
            <a:avLst/>
          </a:prstGeom>
          <a:noFill/>
          <a:ln w="9525">
            <a:noFill/>
            <a:miter lim="800000"/>
            <a:headEnd/>
            <a:tailEnd/>
          </a:ln>
          <a:effectLst/>
        </p:spPr>
        <p:txBody>
          <a:bodyPr wrap="none">
            <a:spAutoFit/>
          </a:bodyPr>
          <a:lstStyle/>
          <a:p>
            <a:pPr algn="l" eaLnBrk="0" hangingPunct="0">
              <a:lnSpc>
                <a:spcPct val="100000"/>
              </a:lnSpc>
              <a:spcBef>
                <a:spcPct val="0"/>
              </a:spcBef>
              <a:buSzTx/>
            </a:pPr>
            <a:r>
              <a:rPr kumimoji="0" lang="en-US" altLang="zh-CN" sz="2000" b="1">
                <a:solidFill>
                  <a:srgbClr val="0000CC"/>
                </a:solidFill>
                <a:latin typeface="楷体_GB2312" pitchFamily="49" charset="-122"/>
                <a:ea typeface="楷体_GB2312" pitchFamily="49" charset="-122"/>
              </a:rPr>
              <a:t>  </a:t>
            </a:r>
            <a:r>
              <a:rPr kumimoji="0" lang="zh-CN" altLang="en-US" sz="2000" b="1">
                <a:solidFill>
                  <a:srgbClr val="0000CC"/>
                </a:solidFill>
                <a:latin typeface="楷体_GB2312" pitchFamily="49" charset="-122"/>
                <a:ea typeface="楷体_GB2312" pitchFamily="49" charset="-122"/>
              </a:rPr>
              <a:t>（</a:t>
            </a:r>
            <a:r>
              <a:rPr kumimoji="0" lang="en-US" altLang="zh-CN" sz="2000" b="1">
                <a:solidFill>
                  <a:srgbClr val="0000CC"/>
                </a:solidFill>
                <a:latin typeface="楷体_GB2312" pitchFamily="49" charset="-122"/>
                <a:ea typeface="楷体_GB2312" pitchFamily="49" charset="-122"/>
              </a:rPr>
              <a:t>3</a:t>
            </a:r>
            <a:r>
              <a:rPr kumimoji="0" lang="zh-CN" altLang="en-US" sz="2000" b="1">
                <a:solidFill>
                  <a:srgbClr val="0000CC"/>
                </a:solidFill>
                <a:latin typeface="楷体_GB2312" pitchFamily="49" charset="-122"/>
                <a:ea typeface="楷体_GB2312" pitchFamily="49" charset="-122"/>
              </a:rPr>
              <a:t>）配位数越大，</a:t>
            </a:r>
            <a:r>
              <a:rPr kumimoji="0" lang="zh-CN" altLang="en-US" sz="2000" b="1">
                <a:solidFill>
                  <a:srgbClr val="0000CC"/>
                </a:solidFill>
                <a:latin typeface="楷体_GB2312" pitchFamily="49" charset="-122"/>
                <a:ea typeface="楷体_GB2312" pitchFamily="49" charset="-122"/>
                <a:sym typeface="Symbol" pitchFamily="18" charset="2"/>
              </a:rPr>
              <a:t></a:t>
            </a:r>
            <a:r>
              <a:rPr kumimoji="0" lang="en-US" altLang="zh-CN" sz="2000" b="1" i="1">
                <a:solidFill>
                  <a:srgbClr val="0000CC"/>
                </a:solidFill>
                <a:latin typeface="楷体_GB2312" pitchFamily="49" charset="-122"/>
                <a:ea typeface="楷体_GB2312" pitchFamily="49" charset="-122"/>
              </a:rPr>
              <a:t>E </a:t>
            </a:r>
            <a:r>
              <a:rPr kumimoji="0" lang="zh-CN" altLang="en-US" sz="2000" b="1">
                <a:solidFill>
                  <a:srgbClr val="0000CC"/>
                </a:solidFill>
                <a:latin typeface="楷体_GB2312" pitchFamily="49" charset="-122"/>
                <a:ea typeface="楷体_GB2312" pitchFamily="49" charset="-122"/>
              </a:rPr>
              <a:t>越大。</a:t>
            </a:r>
          </a:p>
        </p:txBody>
      </p:sp>
      <p:sp>
        <p:nvSpPr>
          <p:cNvPr id="16" name="矩形 15"/>
          <p:cNvSpPr/>
          <p:nvPr/>
        </p:nvSpPr>
        <p:spPr>
          <a:xfrm>
            <a:off x="246354" y="181229"/>
            <a:ext cx="1988045"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紧束缚模型</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3748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linds(horizontal)">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ppt_x"/>
                                          </p:val>
                                        </p:tav>
                                        <p:tav tm="100000">
                                          <p:val>
                                            <p:strVal val="#ppt_x"/>
                                          </p:val>
                                        </p:tav>
                                      </p:tavLst>
                                    </p:anim>
                                    <p:anim calcmode="lin" valueType="num">
                                      <p:cBhvr additive="base">
                                        <p:cTn id="5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animBg="1"/>
      <p:bldP spid="13" grpId="0"/>
      <p:bldP spid="14" grpId="0" animBg="1"/>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XCH004_028"/>
          <p:cNvPicPr>
            <a:picLocks noChangeAspect="1" noChangeArrowheads="1"/>
          </p:cNvPicPr>
          <p:nvPr/>
        </p:nvPicPr>
        <p:blipFill>
          <a:blip r:embed="rId2" cstate="print"/>
          <a:srcRect b="5159"/>
          <a:stretch>
            <a:fillRect/>
          </a:stretch>
        </p:blipFill>
        <p:spPr bwMode="auto">
          <a:xfrm>
            <a:off x="191575" y="1415671"/>
            <a:ext cx="3863975" cy="4221163"/>
          </a:xfrm>
          <a:prstGeom prst="rect">
            <a:avLst/>
          </a:prstGeom>
          <a:noFill/>
          <a:ln w="9525">
            <a:noFill/>
            <a:miter lim="800000"/>
            <a:headEnd/>
            <a:tailEnd/>
          </a:ln>
        </p:spPr>
      </p:pic>
      <p:pic>
        <p:nvPicPr>
          <p:cNvPr id="3" name="Picture 4"/>
          <p:cNvPicPr>
            <a:picLocks noChangeAspect="1" noChangeArrowheads="1"/>
          </p:cNvPicPr>
          <p:nvPr/>
        </p:nvPicPr>
        <p:blipFill>
          <a:blip r:embed="rId3" cstate="print"/>
          <a:srcRect/>
          <a:stretch>
            <a:fillRect/>
          </a:stretch>
        </p:blipFill>
        <p:spPr bwMode="auto">
          <a:xfrm>
            <a:off x="4171438" y="2184021"/>
            <a:ext cx="4746625" cy="2801938"/>
          </a:xfrm>
          <a:prstGeom prst="rect">
            <a:avLst/>
          </a:prstGeom>
          <a:noFill/>
          <a:ln w="9525">
            <a:noFill/>
            <a:miter lim="800000"/>
            <a:headEnd/>
            <a:tailEnd/>
          </a:ln>
        </p:spPr>
      </p:pic>
      <p:sp>
        <p:nvSpPr>
          <p:cNvPr id="5" name="矩形 4">
            <a:extLst>
              <a:ext uri="{FF2B5EF4-FFF2-40B4-BE49-F238E27FC236}">
                <a16:creationId xmlns:a16="http://schemas.microsoft.com/office/drawing/2014/main" id="{72BABCB5-C2F2-4BF6-9F0A-4FDE095786B4}"/>
              </a:ext>
            </a:extLst>
          </p:cNvPr>
          <p:cNvSpPr/>
          <p:nvPr/>
        </p:nvSpPr>
        <p:spPr>
          <a:xfrm>
            <a:off x="246354" y="181229"/>
            <a:ext cx="1988045"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紧束缚模型</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333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7"/>
          <p:cNvSpPr txBox="1">
            <a:spLocks noChangeArrowheads="1"/>
          </p:cNvSpPr>
          <p:nvPr/>
        </p:nvSpPr>
        <p:spPr bwMode="auto">
          <a:xfrm>
            <a:off x="464051" y="1338679"/>
            <a:ext cx="3168650" cy="1034129"/>
          </a:xfrm>
          <a:prstGeom prst="rect">
            <a:avLst/>
          </a:prstGeom>
          <a:noFill/>
          <a:ln w="9525" algn="ctr">
            <a:noFill/>
            <a:miter lim="800000"/>
            <a:headEnd/>
            <a:tailEnd/>
          </a:ln>
        </p:spPr>
        <p:txBody>
          <a:bodyPr>
            <a:spAutoFit/>
          </a:bodyPr>
          <a:lstStyle/>
          <a:p>
            <a:pPr marL="342900" indent="-342900">
              <a:lnSpc>
                <a:spcPct val="100000"/>
              </a:lnSpc>
              <a:spcBef>
                <a:spcPct val="20000"/>
              </a:spcBef>
              <a:buClr>
                <a:schemeClr val="hlink"/>
              </a:buClr>
              <a:buSzPct val="80000"/>
              <a:buFont typeface="Arial" charset="0"/>
              <a:buNone/>
            </a:pPr>
            <a:r>
              <a:rPr lang="en-US" altLang="zh-CN" dirty="0">
                <a:latin typeface="Times New Roman" pitchFamily="18" charset="0"/>
                <a:ea typeface="黑体" pitchFamily="49" charset="-122"/>
                <a:cs typeface="Times New Roman" pitchFamily="18" charset="0"/>
              </a:rPr>
              <a:t>(a)</a:t>
            </a:r>
            <a:r>
              <a:rPr lang="zh-CN" altLang="en-US" dirty="0">
                <a:latin typeface="Times New Roman" pitchFamily="18" charset="0"/>
                <a:ea typeface="黑体" pitchFamily="49" charset="-122"/>
                <a:cs typeface="Times New Roman" pitchFamily="18" charset="0"/>
              </a:rPr>
              <a:t>扩展区形式</a:t>
            </a:r>
          </a:p>
          <a:p>
            <a:pPr marL="342900" indent="-342900">
              <a:lnSpc>
                <a:spcPct val="100000"/>
              </a:lnSpc>
              <a:spcBef>
                <a:spcPct val="20000"/>
              </a:spcBef>
              <a:buClr>
                <a:schemeClr val="hlink"/>
              </a:buClr>
              <a:buSzPct val="80000"/>
              <a:buFont typeface="Arial" charset="0"/>
              <a:buNone/>
            </a:pPr>
            <a:r>
              <a:rPr lang="en-US" altLang="zh-CN" dirty="0">
                <a:solidFill>
                  <a:srgbClr val="0000CC"/>
                </a:solidFill>
                <a:latin typeface="Times New Roman" pitchFamily="18" charset="0"/>
                <a:ea typeface="黑体" pitchFamily="49" charset="-122"/>
                <a:cs typeface="Times New Roman" pitchFamily="18" charset="0"/>
              </a:rPr>
              <a:t>E</a:t>
            </a:r>
            <a:r>
              <a:rPr lang="zh-CN" altLang="en-US" dirty="0">
                <a:solidFill>
                  <a:srgbClr val="0000CC"/>
                </a:solidFill>
                <a:latin typeface="Times New Roman" pitchFamily="18" charset="0"/>
                <a:ea typeface="黑体" pitchFamily="49" charset="-122"/>
                <a:cs typeface="Times New Roman" pitchFamily="18" charset="0"/>
              </a:rPr>
              <a:t>是</a:t>
            </a:r>
            <a:r>
              <a:rPr lang="en-US" altLang="zh-CN" dirty="0">
                <a:solidFill>
                  <a:srgbClr val="0000CC"/>
                </a:solidFill>
                <a:latin typeface="Times New Roman" pitchFamily="18" charset="0"/>
                <a:ea typeface="黑体" pitchFamily="49" charset="-122"/>
                <a:cs typeface="Times New Roman" pitchFamily="18" charset="0"/>
              </a:rPr>
              <a:t>k</a:t>
            </a:r>
            <a:r>
              <a:rPr lang="zh-CN" altLang="en-US" dirty="0">
                <a:solidFill>
                  <a:srgbClr val="0000CC"/>
                </a:solidFill>
                <a:latin typeface="Times New Roman" pitchFamily="18" charset="0"/>
                <a:ea typeface="黑体" pitchFamily="49" charset="-122"/>
                <a:cs typeface="Times New Roman" pitchFamily="18" charset="0"/>
              </a:rPr>
              <a:t>的单值函数</a:t>
            </a:r>
            <a:r>
              <a:rPr lang="zh-CN" altLang="en-US" dirty="0">
                <a:latin typeface="Times New Roman" pitchFamily="18" charset="0"/>
                <a:ea typeface="黑体" pitchFamily="49" charset="-122"/>
                <a:cs typeface="Times New Roman" pitchFamily="18" charset="0"/>
              </a:rPr>
              <a:t>，不同的</a:t>
            </a:r>
          </a:p>
          <a:p>
            <a:pPr marL="342900" indent="-342900">
              <a:lnSpc>
                <a:spcPct val="100000"/>
              </a:lnSpc>
              <a:spcBef>
                <a:spcPct val="20000"/>
              </a:spcBef>
              <a:buClr>
                <a:schemeClr val="hlink"/>
              </a:buClr>
              <a:buSzPct val="80000"/>
              <a:buFont typeface="Arial" charset="0"/>
              <a:buNone/>
            </a:pPr>
            <a:r>
              <a:rPr lang="zh-CN" altLang="en-US" dirty="0">
                <a:latin typeface="Times New Roman" pitchFamily="18" charset="0"/>
                <a:ea typeface="黑体" pitchFamily="49" charset="-122"/>
                <a:cs typeface="Times New Roman" pitchFamily="18" charset="0"/>
              </a:rPr>
              <a:t>能带在不同的布里渊区。</a:t>
            </a:r>
          </a:p>
        </p:txBody>
      </p:sp>
      <p:sp>
        <p:nvSpPr>
          <p:cNvPr id="3" name="Text Box 28"/>
          <p:cNvSpPr txBox="1">
            <a:spLocks noChangeArrowheads="1"/>
          </p:cNvSpPr>
          <p:nvPr/>
        </p:nvSpPr>
        <p:spPr bwMode="auto">
          <a:xfrm>
            <a:off x="464001" y="2634550"/>
            <a:ext cx="3276600" cy="1034129"/>
          </a:xfrm>
          <a:prstGeom prst="rect">
            <a:avLst/>
          </a:prstGeom>
          <a:noFill/>
          <a:ln w="9525" algn="ctr">
            <a:noFill/>
            <a:miter lim="800000"/>
            <a:headEnd/>
            <a:tailEnd/>
          </a:ln>
        </p:spPr>
        <p:txBody>
          <a:bodyPr>
            <a:spAutoFit/>
          </a:bodyPr>
          <a:lstStyle/>
          <a:p>
            <a:pPr marL="342900" indent="-342900">
              <a:lnSpc>
                <a:spcPct val="100000"/>
              </a:lnSpc>
              <a:spcBef>
                <a:spcPct val="20000"/>
              </a:spcBef>
              <a:buClr>
                <a:schemeClr val="hlink"/>
              </a:buClr>
              <a:buSzPct val="80000"/>
              <a:buFont typeface="Arial" charset="0"/>
              <a:buNone/>
            </a:pPr>
            <a:r>
              <a:rPr lang="en-US" altLang="zh-CN" dirty="0">
                <a:latin typeface="Times New Roman" pitchFamily="18" charset="0"/>
                <a:ea typeface="黑体" pitchFamily="49" charset="-122"/>
                <a:cs typeface="Times New Roman" pitchFamily="18" charset="0"/>
              </a:rPr>
              <a:t>(b)</a:t>
            </a:r>
            <a:r>
              <a:rPr lang="zh-CN" altLang="en-US" dirty="0">
                <a:latin typeface="Times New Roman" pitchFamily="18" charset="0"/>
                <a:ea typeface="黑体" pitchFamily="49" charset="-122"/>
                <a:cs typeface="Times New Roman" pitchFamily="18" charset="0"/>
              </a:rPr>
              <a:t>重复区形式</a:t>
            </a:r>
          </a:p>
          <a:p>
            <a:pPr marL="342900" indent="-342900">
              <a:lnSpc>
                <a:spcPct val="100000"/>
              </a:lnSpc>
              <a:spcBef>
                <a:spcPct val="20000"/>
              </a:spcBef>
              <a:buClr>
                <a:schemeClr val="hlink"/>
              </a:buClr>
              <a:buSzPct val="80000"/>
              <a:buFont typeface="Arial" charset="0"/>
              <a:buNone/>
            </a:pPr>
            <a:r>
              <a:rPr lang="en-US" altLang="zh-CN" dirty="0">
                <a:solidFill>
                  <a:srgbClr val="0000CC"/>
                </a:solidFill>
                <a:latin typeface="Times New Roman" pitchFamily="18" charset="0"/>
                <a:ea typeface="黑体" pitchFamily="49" charset="-122"/>
                <a:cs typeface="Times New Roman" pitchFamily="18" charset="0"/>
              </a:rPr>
              <a:t>E</a:t>
            </a:r>
            <a:r>
              <a:rPr lang="zh-CN" altLang="en-US" dirty="0">
                <a:solidFill>
                  <a:srgbClr val="0000CC"/>
                </a:solidFill>
                <a:latin typeface="Times New Roman" pitchFamily="18" charset="0"/>
                <a:ea typeface="黑体" pitchFamily="49" charset="-122"/>
                <a:cs typeface="Times New Roman" pitchFamily="18" charset="0"/>
              </a:rPr>
              <a:t>是</a:t>
            </a:r>
            <a:r>
              <a:rPr lang="en-US" altLang="zh-CN" dirty="0">
                <a:solidFill>
                  <a:srgbClr val="0000CC"/>
                </a:solidFill>
                <a:latin typeface="Times New Roman" pitchFamily="18" charset="0"/>
                <a:ea typeface="黑体" pitchFamily="49" charset="-122"/>
                <a:cs typeface="Times New Roman" pitchFamily="18" charset="0"/>
              </a:rPr>
              <a:t>k</a:t>
            </a:r>
            <a:r>
              <a:rPr lang="zh-CN" altLang="en-US" dirty="0">
                <a:solidFill>
                  <a:srgbClr val="0000CC"/>
                </a:solidFill>
                <a:latin typeface="Times New Roman" pitchFamily="18" charset="0"/>
                <a:ea typeface="黑体" pitchFamily="49" charset="-122"/>
                <a:cs typeface="Times New Roman" pitchFamily="18" charset="0"/>
              </a:rPr>
              <a:t>的多值函数</a:t>
            </a:r>
            <a:r>
              <a:rPr lang="zh-CN" altLang="en-US" dirty="0">
                <a:latin typeface="Times New Roman" pitchFamily="18" charset="0"/>
                <a:ea typeface="黑体" pitchFamily="49" charset="-122"/>
                <a:cs typeface="Times New Roman" pitchFamily="18" charset="0"/>
              </a:rPr>
              <a:t>，每一个</a:t>
            </a:r>
          </a:p>
          <a:p>
            <a:pPr marL="342900" indent="-342900">
              <a:lnSpc>
                <a:spcPct val="100000"/>
              </a:lnSpc>
              <a:spcBef>
                <a:spcPct val="20000"/>
              </a:spcBef>
              <a:buClr>
                <a:schemeClr val="hlink"/>
              </a:buClr>
              <a:buSzPct val="80000"/>
              <a:buFont typeface="Arial" charset="0"/>
              <a:buNone/>
            </a:pPr>
            <a:r>
              <a:rPr lang="zh-CN" altLang="en-US" dirty="0">
                <a:latin typeface="Times New Roman" pitchFamily="18" charset="0"/>
                <a:ea typeface="黑体" pitchFamily="49" charset="-122"/>
                <a:cs typeface="Times New Roman" pitchFamily="18" charset="0"/>
              </a:rPr>
              <a:t>布里渊区表示出所有能带。</a:t>
            </a:r>
          </a:p>
        </p:txBody>
      </p:sp>
      <p:sp>
        <p:nvSpPr>
          <p:cNvPr id="4" name="Text Box 29"/>
          <p:cNvSpPr txBox="1">
            <a:spLocks noChangeArrowheads="1"/>
          </p:cNvSpPr>
          <p:nvPr/>
        </p:nvSpPr>
        <p:spPr bwMode="auto">
          <a:xfrm>
            <a:off x="501084" y="3930967"/>
            <a:ext cx="3635375" cy="2031325"/>
          </a:xfrm>
          <a:prstGeom prst="rect">
            <a:avLst/>
          </a:prstGeom>
          <a:noFill/>
          <a:ln w="9525" algn="ctr">
            <a:noFill/>
            <a:miter lim="800000"/>
            <a:headEnd/>
            <a:tailEnd/>
          </a:ln>
        </p:spPr>
        <p:txBody>
          <a:bodyPr>
            <a:spAutoFit/>
          </a:bodyPr>
          <a:lstStyle/>
          <a:p>
            <a:pPr marL="342900" indent="-342900">
              <a:lnSpc>
                <a:spcPct val="100000"/>
              </a:lnSpc>
              <a:spcBef>
                <a:spcPct val="20000"/>
              </a:spcBef>
              <a:buClr>
                <a:schemeClr val="hlink"/>
              </a:buClr>
              <a:buSzPct val="80000"/>
              <a:buFont typeface="Arial" charset="0"/>
              <a:buNone/>
            </a:pPr>
            <a:r>
              <a:rPr lang="en-US" altLang="zh-CN" dirty="0">
                <a:latin typeface="Times New Roman" pitchFamily="18" charset="0"/>
                <a:ea typeface="黑体" pitchFamily="49" charset="-122"/>
                <a:cs typeface="Times New Roman" pitchFamily="18" charset="0"/>
              </a:rPr>
              <a:t>(c)</a:t>
            </a:r>
            <a:r>
              <a:rPr lang="zh-CN" altLang="en-US" dirty="0">
                <a:latin typeface="Times New Roman" pitchFamily="18" charset="0"/>
                <a:ea typeface="黑体" pitchFamily="49" charset="-122"/>
                <a:cs typeface="Times New Roman" pitchFamily="18" charset="0"/>
              </a:rPr>
              <a:t>简约区形式</a:t>
            </a:r>
          </a:p>
          <a:p>
            <a:pPr marL="342900" indent="-342900">
              <a:lnSpc>
                <a:spcPct val="100000"/>
              </a:lnSpc>
              <a:spcBef>
                <a:spcPct val="20000"/>
              </a:spcBef>
              <a:buClr>
                <a:schemeClr val="hlink"/>
              </a:buClr>
              <a:buSzPct val="80000"/>
              <a:buFont typeface="Arial" charset="0"/>
              <a:buNone/>
            </a:pPr>
            <a:r>
              <a:rPr lang="zh-CN" altLang="en-US" dirty="0">
                <a:latin typeface="Times New Roman" pitchFamily="18" charset="0"/>
                <a:ea typeface="黑体" pitchFamily="49" charset="-122"/>
                <a:cs typeface="Times New Roman" pitchFamily="18" charset="0"/>
              </a:rPr>
              <a:t>只在第一布里渊区中表示出</a:t>
            </a:r>
          </a:p>
          <a:p>
            <a:pPr marL="342900" indent="-342900">
              <a:lnSpc>
                <a:spcPct val="100000"/>
              </a:lnSpc>
              <a:spcBef>
                <a:spcPct val="20000"/>
              </a:spcBef>
              <a:buClr>
                <a:schemeClr val="hlink"/>
              </a:buClr>
              <a:buSzPct val="80000"/>
              <a:buFont typeface="Arial" charset="0"/>
              <a:buNone/>
            </a:pPr>
            <a:r>
              <a:rPr lang="zh-CN" altLang="en-US" dirty="0">
                <a:latin typeface="Times New Roman" pitchFamily="18" charset="0"/>
                <a:ea typeface="黑体" pitchFamily="49" charset="-122"/>
                <a:cs typeface="Times New Roman" pitchFamily="18" charset="0"/>
              </a:rPr>
              <a:t>所有能带。</a:t>
            </a:r>
            <a:r>
              <a:rPr lang="en-US" altLang="zh-CN" dirty="0">
                <a:solidFill>
                  <a:srgbClr val="0000CC"/>
                </a:solidFill>
                <a:latin typeface="Times New Roman" pitchFamily="18" charset="0"/>
                <a:ea typeface="黑体" pitchFamily="49" charset="-122"/>
                <a:cs typeface="Times New Roman" pitchFamily="18" charset="0"/>
              </a:rPr>
              <a:t>E</a:t>
            </a:r>
            <a:r>
              <a:rPr lang="zh-CN" altLang="en-US" dirty="0">
                <a:solidFill>
                  <a:srgbClr val="0000CC"/>
                </a:solidFill>
                <a:latin typeface="Times New Roman" pitchFamily="18" charset="0"/>
                <a:ea typeface="黑体" pitchFamily="49" charset="-122"/>
                <a:cs typeface="Times New Roman" pitchFamily="18" charset="0"/>
              </a:rPr>
              <a:t>是</a:t>
            </a:r>
            <a:r>
              <a:rPr lang="en-US" altLang="zh-CN" dirty="0">
                <a:solidFill>
                  <a:srgbClr val="0000CC"/>
                </a:solidFill>
                <a:latin typeface="Times New Roman" pitchFamily="18" charset="0"/>
                <a:ea typeface="黑体" pitchFamily="49" charset="-122"/>
                <a:cs typeface="Times New Roman" pitchFamily="18" charset="0"/>
              </a:rPr>
              <a:t>k</a:t>
            </a:r>
            <a:r>
              <a:rPr lang="zh-CN" altLang="en-US" dirty="0">
                <a:solidFill>
                  <a:srgbClr val="0000CC"/>
                </a:solidFill>
                <a:latin typeface="Times New Roman" pitchFamily="18" charset="0"/>
                <a:ea typeface="黑体" pitchFamily="49" charset="-122"/>
                <a:cs typeface="Times New Roman" pitchFamily="18" charset="0"/>
              </a:rPr>
              <a:t>的多值函数</a:t>
            </a:r>
          </a:p>
          <a:p>
            <a:pPr marL="342900" indent="-342900">
              <a:lnSpc>
                <a:spcPct val="100000"/>
              </a:lnSpc>
              <a:spcBef>
                <a:spcPct val="20000"/>
              </a:spcBef>
              <a:buClr>
                <a:schemeClr val="hlink"/>
              </a:buClr>
              <a:buSzPct val="80000"/>
              <a:buFont typeface="Arial" charset="0"/>
              <a:buNone/>
            </a:pPr>
            <a:r>
              <a:rPr lang="zh-CN" altLang="en-US" dirty="0">
                <a:latin typeface="Times New Roman" pitchFamily="18" charset="0"/>
                <a:ea typeface="黑体" pitchFamily="49" charset="-122"/>
                <a:cs typeface="Times New Roman" pitchFamily="18" charset="0"/>
              </a:rPr>
              <a:t>与每个</a:t>
            </a:r>
            <a:r>
              <a:rPr lang="en-US" altLang="zh-CN" dirty="0">
                <a:latin typeface="Times New Roman" pitchFamily="18" charset="0"/>
                <a:ea typeface="黑体" pitchFamily="49" charset="-122"/>
                <a:cs typeface="Times New Roman" pitchFamily="18" charset="0"/>
              </a:rPr>
              <a:t>k</a:t>
            </a:r>
            <a:r>
              <a:rPr lang="zh-CN" altLang="en-US" dirty="0">
                <a:latin typeface="Times New Roman" pitchFamily="18" charset="0"/>
                <a:ea typeface="黑体" pitchFamily="49" charset="-122"/>
                <a:cs typeface="Times New Roman" pitchFamily="18" charset="0"/>
              </a:rPr>
              <a:t>值对应的不同的能量</a:t>
            </a:r>
          </a:p>
          <a:p>
            <a:pPr marL="342900" indent="-342900">
              <a:lnSpc>
                <a:spcPct val="100000"/>
              </a:lnSpc>
              <a:spcBef>
                <a:spcPct val="20000"/>
              </a:spcBef>
              <a:buClr>
                <a:schemeClr val="hlink"/>
              </a:buClr>
              <a:buSzPct val="80000"/>
              <a:buFont typeface="Arial" charset="0"/>
              <a:buNone/>
            </a:pPr>
            <a:r>
              <a:rPr lang="zh-CN" altLang="en-US" dirty="0">
                <a:latin typeface="Times New Roman" pitchFamily="18" charset="0"/>
                <a:ea typeface="黑体" pitchFamily="49" charset="-122"/>
                <a:cs typeface="Times New Roman" pitchFamily="18" charset="0"/>
              </a:rPr>
              <a:t>值属于不同的能带。</a:t>
            </a:r>
          </a:p>
          <a:p>
            <a:pPr marL="342900" indent="-342900">
              <a:lnSpc>
                <a:spcPct val="100000"/>
              </a:lnSpc>
              <a:spcBef>
                <a:spcPct val="20000"/>
              </a:spcBef>
              <a:buClr>
                <a:schemeClr val="hlink"/>
              </a:buClr>
              <a:buSzPct val="80000"/>
              <a:buFont typeface="Arial" charset="0"/>
              <a:buNone/>
            </a:pPr>
            <a:r>
              <a:rPr lang="en-US" altLang="zh-CN" dirty="0">
                <a:latin typeface="Times New Roman" pitchFamily="18" charset="0"/>
                <a:ea typeface="黑体" pitchFamily="49" charset="-122"/>
                <a:cs typeface="Times New Roman" pitchFamily="18" charset="0"/>
              </a:rPr>
              <a:t>E=E</a:t>
            </a:r>
            <a:r>
              <a:rPr lang="en-US" altLang="zh-CN" baseline="-25000" dirty="0">
                <a:latin typeface="Times New Roman" pitchFamily="18" charset="0"/>
                <a:ea typeface="黑体" pitchFamily="49" charset="-122"/>
                <a:cs typeface="Times New Roman" pitchFamily="18" charset="0"/>
              </a:rPr>
              <a:t>n</a:t>
            </a:r>
            <a:r>
              <a:rPr lang="en-US" altLang="zh-CN" dirty="0">
                <a:latin typeface="Times New Roman" pitchFamily="18" charset="0"/>
                <a:ea typeface="黑体" pitchFamily="49" charset="-122"/>
                <a:cs typeface="Times New Roman" pitchFamily="18" charset="0"/>
              </a:rPr>
              <a:t>(k), (n=1,2,3……)</a:t>
            </a:r>
          </a:p>
        </p:txBody>
      </p:sp>
      <p:grpSp>
        <p:nvGrpSpPr>
          <p:cNvPr id="5" name="Group 109"/>
          <p:cNvGrpSpPr>
            <a:grpSpLocks/>
          </p:cNvGrpSpPr>
          <p:nvPr/>
        </p:nvGrpSpPr>
        <p:grpSpPr bwMode="auto">
          <a:xfrm>
            <a:off x="4280475" y="1194663"/>
            <a:ext cx="4000528" cy="5017083"/>
            <a:chOff x="204" y="73"/>
            <a:chExt cx="3085" cy="4131"/>
          </a:xfrm>
        </p:grpSpPr>
        <p:grpSp>
          <p:nvGrpSpPr>
            <p:cNvPr id="6" name="Group 96"/>
            <p:cNvGrpSpPr>
              <a:grpSpLocks/>
            </p:cNvGrpSpPr>
            <p:nvPr/>
          </p:nvGrpSpPr>
          <p:grpSpPr bwMode="auto">
            <a:xfrm>
              <a:off x="476" y="73"/>
              <a:ext cx="2813" cy="1225"/>
              <a:chOff x="385" y="73"/>
              <a:chExt cx="2813" cy="1225"/>
            </a:xfrm>
          </p:grpSpPr>
          <p:sp>
            <p:nvSpPr>
              <p:cNvPr id="35" name="Line 40"/>
              <p:cNvSpPr>
                <a:spLocks noChangeShapeType="1"/>
              </p:cNvSpPr>
              <p:nvPr/>
            </p:nvSpPr>
            <p:spPr bwMode="auto">
              <a:xfrm>
                <a:off x="385" y="230"/>
                <a:ext cx="0" cy="882"/>
              </a:xfrm>
              <a:prstGeom prst="line">
                <a:avLst/>
              </a:prstGeom>
              <a:noFill/>
              <a:ln w="25400">
                <a:solidFill>
                  <a:schemeClr val="tx1"/>
                </a:solidFill>
                <a:round/>
                <a:headEnd/>
                <a:tailEnd/>
              </a:ln>
            </p:spPr>
            <p:txBody>
              <a:bodyPr/>
              <a:lstStyle/>
              <a:p>
                <a:endParaRPr lang="zh-CN" altLang="en-US"/>
              </a:p>
            </p:txBody>
          </p:sp>
          <p:sp>
            <p:nvSpPr>
              <p:cNvPr id="36" name="Line 41"/>
              <p:cNvSpPr>
                <a:spLocks noChangeShapeType="1"/>
              </p:cNvSpPr>
              <p:nvPr/>
            </p:nvSpPr>
            <p:spPr bwMode="auto">
              <a:xfrm>
                <a:off x="385" y="1113"/>
                <a:ext cx="2813" cy="0"/>
              </a:xfrm>
              <a:prstGeom prst="line">
                <a:avLst/>
              </a:prstGeom>
              <a:noFill/>
              <a:ln w="25400">
                <a:solidFill>
                  <a:schemeClr val="tx1"/>
                </a:solidFill>
                <a:round/>
                <a:headEnd/>
                <a:tailEnd type="triangle" w="med" len="med"/>
              </a:ln>
            </p:spPr>
            <p:txBody>
              <a:bodyPr/>
              <a:lstStyle/>
              <a:p>
                <a:endParaRPr lang="zh-CN" altLang="en-US"/>
              </a:p>
            </p:txBody>
          </p:sp>
          <p:sp>
            <p:nvSpPr>
              <p:cNvPr id="37" name="Line 42"/>
              <p:cNvSpPr>
                <a:spLocks noChangeShapeType="1"/>
              </p:cNvSpPr>
              <p:nvPr/>
            </p:nvSpPr>
            <p:spPr bwMode="auto">
              <a:xfrm>
                <a:off x="1020" y="231"/>
                <a:ext cx="0" cy="882"/>
              </a:xfrm>
              <a:prstGeom prst="line">
                <a:avLst/>
              </a:prstGeom>
              <a:noFill/>
              <a:ln w="25400">
                <a:solidFill>
                  <a:schemeClr val="tx1"/>
                </a:solidFill>
                <a:round/>
                <a:headEnd/>
                <a:tailEnd/>
              </a:ln>
            </p:spPr>
            <p:txBody>
              <a:bodyPr/>
              <a:lstStyle/>
              <a:p>
                <a:endParaRPr lang="zh-CN" altLang="en-US"/>
              </a:p>
            </p:txBody>
          </p:sp>
          <p:sp>
            <p:nvSpPr>
              <p:cNvPr id="38" name="Line 43"/>
              <p:cNvSpPr>
                <a:spLocks noChangeShapeType="1"/>
              </p:cNvSpPr>
              <p:nvPr/>
            </p:nvSpPr>
            <p:spPr bwMode="auto">
              <a:xfrm>
                <a:off x="1655" y="199"/>
                <a:ext cx="0" cy="914"/>
              </a:xfrm>
              <a:prstGeom prst="line">
                <a:avLst/>
              </a:prstGeom>
              <a:noFill/>
              <a:ln w="25400">
                <a:solidFill>
                  <a:schemeClr val="tx1"/>
                </a:solidFill>
                <a:round/>
                <a:headEnd type="triangle" w="med" len="med"/>
                <a:tailEnd/>
              </a:ln>
            </p:spPr>
            <p:txBody>
              <a:bodyPr/>
              <a:lstStyle/>
              <a:p>
                <a:endParaRPr lang="zh-CN" altLang="en-US"/>
              </a:p>
            </p:txBody>
          </p:sp>
          <p:sp>
            <p:nvSpPr>
              <p:cNvPr id="39" name="Line 44"/>
              <p:cNvSpPr>
                <a:spLocks noChangeShapeType="1"/>
              </p:cNvSpPr>
              <p:nvPr/>
            </p:nvSpPr>
            <p:spPr bwMode="auto">
              <a:xfrm>
                <a:off x="2290" y="231"/>
                <a:ext cx="0" cy="882"/>
              </a:xfrm>
              <a:prstGeom prst="line">
                <a:avLst/>
              </a:prstGeom>
              <a:noFill/>
              <a:ln w="25400">
                <a:solidFill>
                  <a:schemeClr val="tx1"/>
                </a:solidFill>
                <a:round/>
                <a:headEnd/>
                <a:tailEnd/>
              </a:ln>
            </p:spPr>
            <p:txBody>
              <a:bodyPr/>
              <a:lstStyle/>
              <a:p>
                <a:endParaRPr lang="zh-CN" altLang="en-US"/>
              </a:p>
            </p:txBody>
          </p:sp>
          <p:sp>
            <p:nvSpPr>
              <p:cNvPr id="40" name="Line 45"/>
              <p:cNvSpPr>
                <a:spLocks noChangeShapeType="1"/>
              </p:cNvSpPr>
              <p:nvPr/>
            </p:nvSpPr>
            <p:spPr bwMode="auto">
              <a:xfrm>
                <a:off x="2880" y="231"/>
                <a:ext cx="0" cy="882"/>
              </a:xfrm>
              <a:prstGeom prst="line">
                <a:avLst/>
              </a:prstGeom>
              <a:noFill/>
              <a:ln w="25400">
                <a:solidFill>
                  <a:schemeClr val="tx1"/>
                </a:solidFill>
                <a:round/>
                <a:headEnd/>
                <a:tailEnd/>
              </a:ln>
            </p:spPr>
            <p:txBody>
              <a:bodyPr/>
              <a:lstStyle/>
              <a:p>
                <a:endParaRPr lang="zh-CN" altLang="en-US"/>
              </a:p>
            </p:txBody>
          </p:sp>
          <p:sp>
            <p:nvSpPr>
              <p:cNvPr id="41" name="Freeform 47"/>
              <p:cNvSpPr>
                <a:spLocks/>
              </p:cNvSpPr>
              <p:nvPr/>
            </p:nvSpPr>
            <p:spPr bwMode="auto">
              <a:xfrm>
                <a:off x="1020" y="956"/>
                <a:ext cx="1270" cy="157"/>
              </a:xfrm>
              <a:custGeom>
                <a:avLst/>
                <a:gdLst>
                  <a:gd name="T0" fmla="*/ 0 w 1270"/>
                  <a:gd name="T1" fmla="*/ 30 h 211"/>
                  <a:gd name="T2" fmla="*/ 136 w 1270"/>
                  <a:gd name="T3" fmla="*/ 30 h 211"/>
                  <a:gd name="T4" fmla="*/ 635 w 1270"/>
                  <a:gd name="T5" fmla="*/ 211 h 211"/>
                  <a:gd name="T6" fmla="*/ 1134 w 1270"/>
                  <a:gd name="T7" fmla="*/ 30 h 211"/>
                  <a:gd name="T8" fmla="*/ 1270 w 1270"/>
                  <a:gd name="T9" fmla="*/ 30 h 211"/>
                  <a:gd name="T10" fmla="*/ 0 60000 65536"/>
                  <a:gd name="T11" fmla="*/ 0 60000 65536"/>
                  <a:gd name="T12" fmla="*/ 0 60000 65536"/>
                  <a:gd name="T13" fmla="*/ 0 60000 65536"/>
                  <a:gd name="T14" fmla="*/ 0 60000 65536"/>
                  <a:gd name="T15" fmla="*/ 0 w 1270"/>
                  <a:gd name="T16" fmla="*/ 0 h 211"/>
                  <a:gd name="T17" fmla="*/ 1270 w 1270"/>
                  <a:gd name="T18" fmla="*/ 211 h 211"/>
                </a:gdLst>
                <a:ahLst/>
                <a:cxnLst>
                  <a:cxn ang="T10">
                    <a:pos x="T0" y="T1"/>
                  </a:cxn>
                  <a:cxn ang="T11">
                    <a:pos x="T2" y="T3"/>
                  </a:cxn>
                  <a:cxn ang="T12">
                    <a:pos x="T4" y="T5"/>
                  </a:cxn>
                  <a:cxn ang="T13">
                    <a:pos x="T6" y="T7"/>
                  </a:cxn>
                  <a:cxn ang="T14">
                    <a:pos x="T8" y="T9"/>
                  </a:cxn>
                </a:cxnLst>
                <a:rect l="T15" t="T16" r="T17" b="T18"/>
                <a:pathLst>
                  <a:path w="1270" h="211">
                    <a:moveTo>
                      <a:pt x="0" y="30"/>
                    </a:moveTo>
                    <a:cubicBezTo>
                      <a:pt x="15" y="15"/>
                      <a:pt x="30" y="0"/>
                      <a:pt x="136" y="30"/>
                    </a:cubicBezTo>
                    <a:cubicBezTo>
                      <a:pt x="242" y="60"/>
                      <a:pt x="469" y="211"/>
                      <a:pt x="635" y="211"/>
                    </a:cubicBezTo>
                    <a:cubicBezTo>
                      <a:pt x="801" y="211"/>
                      <a:pt x="1028" y="60"/>
                      <a:pt x="1134" y="30"/>
                    </a:cubicBezTo>
                    <a:cubicBezTo>
                      <a:pt x="1240" y="0"/>
                      <a:pt x="1247" y="30"/>
                      <a:pt x="1270" y="30"/>
                    </a:cubicBezTo>
                  </a:path>
                </a:pathLst>
              </a:custGeom>
              <a:noFill/>
              <a:ln w="38100" cap="flat" cmpd="sng">
                <a:solidFill>
                  <a:schemeClr val="tx1"/>
                </a:solidFill>
                <a:prstDash val="solid"/>
                <a:round/>
                <a:headEnd type="none" w="med" len="med"/>
                <a:tailEnd type="none" w="med" len="med"/>
              </a:ln>
            </p:spPr>
            <p:txBody>
              <a:bodyPr/>
              <a:lstStyle/>
              <a:p>
                <a:endParaRPr lang="zh-CN" altLang="en-US"/>
              </a:p>
            </p:txBody>
          </p:sp>
          <p:sp>
            <p:nvSpPr>
              <p:cNvPr id="42" name="Freeform 49"/>
              <p:cNvSpPr>
                <a:spLocks/>
              </p:cNvSpPr>
              <p:nvPr/>
            </p:nvSpPr>
            <p:spPr bwMode="auto">
              <a:xfrm>
                <a:off x="385" y="431"/>
                <a:ext cx="635" cy="382"/>
              </a:xfrm>
              <a:custGeom>
                <a:avLst/>
                <a:gdLst>
                  <a:gd name="T0" fmla="*/ 0 w 635"/>
                  <a:gd name="T1" fmla="*/ 30 h 551"/>
                  <a:gd name="T2" fmla="*/ 136 w 635"/>
                  <a:gd name="T3" fmla="*/ 75 h 551"/>
                  <a:gd name="T4" fmla="*/ 545 w 635"/>
                  <a:gd name="T5" fmla="*/ 483 h 551"/>
                  <a:gd name="T6" fmla="*/ 635 w 635"/>
                  <a:gd name="T7" fmla="*/ 483 h 551"/>
                  <a:gd name="T8" fmla="*/ 0 60000 65536"/>
                  <a:gd name="T9" fmla="*/ 0 60000 65536"/>
                  <a:gd name="T10" fmla="*/ 0 60000 65536"/>
                  <a:gd name="T11" fmla="*/ 0 60000 65536"/>
                  <a:gd name="T12" fmla="*/ 0 w 635"/>
                  <a:gd name="T13" fmla="*/ 0 h 551"/>
                  <a:gd name="T14" fmla="*/ 635 w 635"/>
                  <a:gd name="T15" fmla="*/ 551 h 551"/>
                </a:gdLst>
                <a:ahLst/>
                <a:cxnLst>
                  <a:cxn ang="T8">
                    <a:pos x="T0" y="T1"/>
                  </a:cxn>
                  <a:cxn ang="T9">
                    <a:pos x="T2" y="T3"/>
                  </a:cxn>
                  <a:cxn ang="T10">
                    <a:pos x="T4" y="T5"/>
                  </a:cxn>
                  <a:cxn ang="T11">
                    <a:pos x="T6" y="T7"/>
                  </a:cxn>
                </a:cxnLst>
                <a:rect l="T12" t="T13" r="T14" b="T15"/>
                <a:pathLst>
                  <a:path w="635" h="551">
                    <a:moveTo>
                      <a:pt x="0" y="30"/>
                    </a:moveTo>
                    <a:cubicBezTo>
                      <a:pt x="22" y="15"/>
                      <a:pt x="45" y="0"/>
                      <a:pt x="136" y="75"/>
                    </a:cubicBezTo>
                    <a:cubicBezTo>
                      <a:pt x="227" y="150"/>
                      <a:pt x="462" y="415"/>
                      <a:pt x="545" y="483"/>
                    </a:cubicBezTo>
                    <a:cubicBezTo>
                      <a:pt x="628" y="551"/>
                      <a:pt x="631" y="517"/>
                      <a:pt x="635" y="483"/>
                    </a:cubicBezTo>
                  </a:path>
                </a:pathLst>
              </a:custGeom>
              <a:noFill/>
              <a:ln w="38100" cap="flat" cmpd="sng">
                <a:solidFill>
                  <a:schemeClr val="tx1"/>
                </a:solidFill>
                <a:prstDash val="solid"/>
                <a:round/>
                <a:headEnd type="none" w="med" len="med"/>
                <a:tailEnd type="none" w="med" len="med"/>
              </a:ln>
            </p:spPr>
            <p:txBody>
              <a:bodyPr/>
              <a:lstStyle/>
              <a:p>
                <a:endParaRPr lang="zh-CN" altLang="en-US"/>
              </a:p>
            </p:txBody>
          </p:sp>
          <p:sp>
            <p:nvSpPr>
              <p:cNvPr id="43" name="Freeform 62"/>
              <p:cNvSpPr>
                <a:spLocks/>
              </p:cNvSpPr>
              <p:nvPr/>
            </p:nvSpPr>
            <p:spPr bwMode="auto">
              <a:xfrm>
                <a:off x="2290" y="436"/>
                <a:ext cx="590" cy="377"/>
              </a:xfrm>
              <a:custGeom>
                <a:avLst/>
                <a:gdLst>
                  <a:gd name="T0" fmla="*/ 0 w 590"/>
                  <a:gd name="T1" fmla="*/ 476 h 544"/>
                  <a:gd name="T2" fmla="*/ 91 w 590"/>
                  <a:gd name="T3" fmla="*/ 476 h 544"/>
                  <a:gd name="T4" fmla="*/ 499 w 590"/>
                  <a:gd name="T5" fmla="*/ 68 h 544"/>
                  <a:gd name="T6" fmla="*/ 590 w 590"/>
                  <a:gd name="T7" fmla="*/ 68 h 544"/>
                  <a:gd name="T8" fmla="*/ 0 60000 65536"/>
                  <a:gd name="T9" fmla="*/ 0 60000 65536"/>
                  <a:gd name="T10" fmla="*/ 0 60000 65536"/>
                  <a:gd name="T11" fmla="*/ 0 60000 65536"/>
                  <a:gd name="T12" fmla="*/ 0 w 590"/>
                  <a:gd name="T13" fmla="*/ 0 h 544"/>
                  <a:gd name="T14" fmla="*/ 590 w 590"/>
                  <a:gd name="T15" fmla="*/ 544 h 544"/>
                </a:gdLst>
                <a:ahLst/>
                <a:cxnLst>
                  <a:cxn ang="T8">
                    <a:pos x="T0" y="T1"/>
                  </a:cxn>
                  <a:cxn ang="T9">
                    <a:pos x="T2" y="T3"/>
                  </a:cxn>
                  <a:cxn ang="T10">
                    <a:pos x="T4" y="T5"/>
                  </a:cxn>
                  <a:cxn ang="T11">
                    <a:pos x="T6" y="T7"/>
                  </a:cxn>
                </a:cxnLst>
                <a:rect l="T12" t="T13" r="T14" b="T15"/>
                <a:pathLst>
                  <a:path w="590" h="544">
                    <a:moveTo>
                      <a:pt x="0" y="476"/>
                    </a:moveTo>
                    <a:cubicBezTo>
                      <a:pt x="4" y="510"/>
                      <a:pt x="8" y="544"/>
                      <a:pt x="91" y="476"/>
                    </a:cubicBezTo>
                    <a:cubicBezTo>
                      <a:pt x="174" y="408"/>
                      <a:pt x="416" y="136"/>
                      <a:pt x="499" y="68"/>
                    </a:cubicBezTo>
                    <a:cubicBezTo>
                      <a:pt x="582" y="0"/>
                      <a:pt x="586" y="34"/>
                      <a:pt x="590" y="68"/>
                    </a:cubicBezTo>
                  </a:path>
                </a:pathLst>
              </a:custGeom>
              <a:noFill/>
              <a:ln w="38100" cap="flat" cmpd="sng">
                <a:solidFill>
                  <a:schemeClr val="tx1"/>
                </a:solidFill>
                <a:prstDash val="solid"/>
                <a:round/>
                <a:headEnd type="none" w="med" len="med"/>
                <a:tailEnd type="none" w="med" len="med"/>
              </a:ln>
            </p:spPr>
            <p:txBody>
              <a:bodyPr/>
              <a:lstStyle/>
              <a:p>
                <a:endParaRPr lang="zh-CN" altLang="en-US"/>
              </a:p>
            </p:txBody>
          </p:sp>
          <p:graphicFrame>
            <p:nvGraphicFramePr>
              <p:cNvPr id="44" name="Object 63"/>
              <p:cNvGraphicFramePr>
                <a:graphicFrameLocks noChangeAspect="1"/>
              </p:cNvGraphicFramePr>
              <p:nvPr/>
            </p:nvGraphicFramePr>
            <p:xfrm>
              <a:off x="1581" y="1176"/>
              <a:ext cx="120" cy="122"/>
            </p:xfrm>
            <a:graphic>
              <a:graphicData uri="http://schemas.openxmlformats.org/presentationml/2006/ole">
                <mc:AlternateContent xmlns:mc="http://schemas.openxmlformats.org/markup-compatibility/2006">
                  <mc:Choice xmlns:v="urn:schemas-microsoft-com:vml" Requires="v">
                    <p:oleObj spid="_x0000_s23567" name="公式" r:id="rId3" imgW="190440" imgH="279360" progId="Equation.3">
                      <p:embed/>
                    </p:oleObj>
                  </mc:Choice>
                  <mc:Fallback>
                    <p:oleObj name="公式" r:id="rId3" imgW="190440" imgH="279360" progId="Equation.3">
                      <p:embed/>
                      <p:pic>
                        <p:nvPicPr>
                          <p:cNvPr id="50" name="Object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1" y="1176"/>
                            <a:ext cx="120" cy="1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 name="Object 64"/>
              <p:cNvGraphicFramePr>
                <a:graphicFrameLocks noChangeAspect="1"/>
              </p:cNvGraphicFramePr>
              <p:nvPr/>
            </p:nvGraphicFramePr>
            <p:xfrm>
              <a:off x="1565" y="73"/>
              <a:ext cx="176" cy="117"/>
            </p:xfrm>
            <a:graphic>
              <a:graphicData uri="http://schemas.openxmlformats.org/presentationml/2006/ole">
                <mc:AlternateContent xmlns:mc="http://schemas.openxmlformats.org/markup-compatibility/2006">
                  <mc:Choice xmlns:v="urn:schemas-microsoft-com:vml" Requires="v">
                    <p:oleObj spid="_x0000_s23568" name="公式" r:id="rId5" imgW="279360" imgH="266400" progId="Equation.3">
                      <p:embed/>
                    </p:oleObj>
                  </mc:Choice>
                  <mc:Fallback>
                    <p:oleObj name="公式" r:id="rId5" imgW="279360" imgH="266400" progId="Equation.3">
                      <p:embed/>
                      <p:pic>
                        <p:nvPicPr>
                          <p:cNvPr id="51" name="Object 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5" y="73"/>
                            <a:ext cx="176" cy="1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 name="Group 97"/>
            <p:cNvGrpSpPr>
              <a:grpSpLocks/>
            </p:cNvGrpSpPr>
            <p:nvPr/>
          </p:nvGrpSpPr>
          <p:grpSpPr bwMode="auto">
            <a:xfrm>
              <a:off x="476" y="1389"/>
              <a:ext cx="2813" cy="1225"/>
              <a:chOff x="385" y="1389"/>
              <a:chExt cx="2813" cy="1225"/>
            </a:xfrm>
          </p:grpSpPr>
          <p:graphicFrame>
            <p:nvGraphicFramePr>
              <p:cNvPr id="25" name="Object 77"/>
              <p:cNvGraphicFramePr>
                <a:graphicFrameLocks noChangeAspect="1"/>
              </p:cNvGraphicFramePr>
              <p:nvPr/>
            </p:nvGraphicFramePr>
            <p:xfrm>
              <a:off x="1701" y="1389"/>
              <a:ext cx="136" cy="130"/>
            </p:xfrm>
            <a:graphic>
              <a:graphicData uri="http://schemas.openxmlformats.org/presentationml/2006/ole">
                <mc:AlternateContent xmlns:mc="http://schemas.openxmlformats.org/markup-compatibility/2006">
                  <mc:Choice xmlns:v="urn:schemas-microsoft-com:vml" Requires="v">
                    <p:oleObj spid="_x0000_s23569" name="公式" r:id="rId7" imgW="279360" imgH="266400" progId="Equation.3">
                      <p:embed/>
                    </p:oleObj>
                  </mc:Choice>
                  <mc:Fallback>
                    <p:oleObj name="公式" r:id="rId7" imgW="279360" imgH="266400" progId="Equation.3">
                      <p:embed/>
                      <p:pic>
                        <p:nvPicPr>
                          <p:cNvPr id="31" name="Object 7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01" y="1389"/>
                            <a:ext cx="136" cy="1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Line 67"/>
              <p:cNvSpPr>
                <a:spLocks noChangeShapeType="1"/>
              </p:cNvSpPr>
              <p:nvPr/>
            </p:nvSpPr>
            <p:spPr bwMode="auto">
              <a:xfrm>
                <a:off x="385" y="1467"/>
                <a:ext cx="0" cy="947"/>
              </a:xfrm>
              <a:prstGeom prst="line">
                <a:avLst/>
              </a:prstGeom>
              <a:noFill/>
              <a:ln w="25400">
                <a:solidFill>
                  <a:schemeClr val="tx1"/>
                </a:solidFill>
                <a:round/>
                <a:headEnd/>
                <a:tailEnd/>
              </a:ln>
            </p:spPr>
            <p:txBody>
              <a:bodyPr/>
              <a:lstStyle/>
              <a:p>
                <a:endParaRPr lang="zh-CN" altLang="en-US"/>
              </a:p>
            </p:txBody>
          </p:sp>
          <p:sp>
            <p:nvSpPr>
              <p:cNvPr id="27" name="Line 68"/>
              <p:cNvSpPr>
                <a:spLocks noChangeShapeType="1"/>
              </p:cNvSpPr>
              <p:nvPr/>
            </p:nvSpPr>
            <p:spPr bwMode="auto">
              <a:xfrm>
                <a:off x="385" y="2415"/>
                <a:ext cx="2813" cy="0"/>
              </a:xfrm>
              <a:prstGeom prst="line">
                <a:avLst/>
              </a:prstGeom>
              <a:noFill/>
              <a:ln w="25400">
                <a:solidFill>
                  <a:schemeClr val="tx1"/>
                </a:solidFill>
                <a:round/>
                <a:headEnd/>
                <a:tailEnd type="triangle" w="med" len="med"/>
              </a:ln>
            </p:spPr>
            <p:txBody>
              <a:bodyPr/>
              <a:lstStyle/>
              <a:p>
                <a:endParaRPr lang="zh-CN" altLang="en-US"/>
              </a:p>
            </p:txBody>
          </p:sp>
          <p:sp>
            <p:nvSpPr>
              <p:cNvPr id="28" name="Line 69"/>
              <p:cNvSpPr>
                <a:spLocks noChangeShapeType="1"/>
              </p:cNvSpPr>
              <p:nvPr/>
            </p:nvSpPr>
            <p:spPr bwMode="auto">
              <a:xfrm>
                <a:off x="1020" y="1468"/>
                <a:ext cx="0" cy="947"/>
              </a:xfrm>
              <a:prstGeom prst="line">
                <a:avLst/>
              </a:prstGeom>
              <a:noFill/>
              <a:ln w="25400">
                <a:solidFill>
                  <a:schemeClr val="tx1"/>
                </a:solidFill>
                <a:round/>
                <a:headEnd/>
                <a:tailEnd/>
              </a:ln>
            </p:spPr>
            <p:txBody>
              <a:bodyPr/>
              <a:lstStyle/>
              <a:p>
                <a:endParaRPr lang="zh-CN" altLang="en-US"/>
              </a:p>
            </p:txBody>
          </p:sp>
          <p:sp>
            <p:nvSpPr>
              <p:cNvPr id="29" name="Line 70"/>
              <p:cNvSpPr>
                <a:spLocks noChangeShapeType="1"/>
              </p:cNvSpPr>
              <p:nvPr/>
            </p:nvSpPr>
            <p:spPr bwMode="auto">
              <a:xfrm>
                <a:off x="1655" y="1434"/>
                <a:ext cx="0" cy="981"/>
              </a:xfrm>
              <a:prstGeom prst="line">
                <a:avLst/>
              </a:prstGeom>
              <a:noFill/>
              <a:ln w="25400">
                <a:solidFill>
                  <a:schemeClr val="tx1"/>
                </a:solidFill>
                <a:round/>
                <a:headEnd type="triangle" w="med" len="med"/>
                <a:tailEnd/>
              </a:ln>
            </p:spPr>
            <p:txBody>
              <a:bodyPr/>
              <a:lstStyle/>
              <a:p>
                <a:endParaRPr lang="zh-CN" altLang="en-US"/>
              </a:p>
            </p:txBody>
          </p:sp>
          <p:sp>
            <p:nvSpPr>
              <p:cNvPr id="30" name="Line 71"/>
              <p:cNvSpPr>
                <a:spLocks noChangeShapeType="1"/>
              </p:cNvSpPr>
              <p:nvPr/>
            </p:nvSpPr>
            <p:spPr bwMode="auto">
              <a:xfrm>
                <a:off x="2290" y="1468"/>
                <a:ext cx="0" cy="947"/>
              </a:xfrm>
              <a:prstGeom prst="line">
                <a:avLst/>
              </a:prstGeom>
              <a:noFill/>
              <a:ln w="25400">
                <a:solidFill>
                  <a:schemeClr val="tx1"/>
                </a:solidFill>
                <a:round/>
                <a:headEnd/>
                <a:tailEnd/>
              </a:ln>
            </p:spPr>
            <p:txBody>
              <a:bodyPr/>
              <a:lstStyle/>
              <a:p>
                <a:endParaRPr lang="zh-CN" altLang="en-US"/>
              </a:p>
            </p:txBody>
          </p:sp>
          <p:sp>
            <p:nvSpPr>
              <p:cNvPr id="31" name="Line 72"/>
              <p:cNvSpPr>
                <a:spLocks noChangeShapeType="1"/>
              </p:cNvSpPr>
              <p:nvPr/>
            </p:nvSpPr>
            <p:spPr bwMode="auto">
              <a:xfrm>
                <a:off x="2880" y="1468"/>
                <a:ext cx="0" cy="947"/>
              </a:xfrm>
              <a:prstGeom prst="line">
                <a:avLst/>
              </a:prstGeom>
              <a:noFill/>
              <a:ln w="25400">
                <a:solidFill>
                  <a:schemeClr val="tx1"/>
                </a:solidFill>
                <a:round/>
                <a:headEnd/>
                <a:tailEnd/>
              </a:ln>
            </p:spPr>
            <p:txBody>
              <a:bodyPr/>
              <a:lstStyle/>
              <a:p>
                <a:endParaRPr lang="zh-CN" altLang="en-US"/>
              </a:p>
            </p:txBody>
          </p:sp>
          <p:graphicFrame>
            <p:nvGraphicFramePr>
              <p:cNvPr id="32" name="Object 76"/>
              <p:cNvGraphicFramePr>
                <a:graphicFrameLocks noChangeAspect="1"/>
              </p:cNvGraphicFramePr>
              <p:nvPr/>
            </p:nvGraphicFramePr>
            <p:xfrm>
              <a:off x="1581" y="2483"/>
              <a:ext cx="120" cy="131"/>
            </p:xfrm>
            <a:graphic>
              <a:graphicData uri="http://schemas.openxmlformats.org/presentationml/2006/ole">
                <mc:AlternateContent xmlns:mc="http://schemas.openxmlformats.org/markup-compatibility/2006">
                  <mc:Choice xmlns:v="urn:schemas-microsoft-com:vml" Requires="v">
                    <p:oleObj spid="_x0000_s23570" name="公式" r:id="rId9" imgW="190440" imgH="279360" progId="Equation.3">
                      <p:embed/>
                    </p:oleObj>
                  </mc:Choice>
                  <mc:Fallback>
                    <p:oleObj name="公式" r:id="rId9" imgW="190440" imgH="279360" progId="Equation.3">
                      <p:embed/>
                      <p:pic>
                        <p:nvPicPr>
                          <p:cNvPr id="38" name="Object 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1" y="2483"/>
                            <a:ext cx="120" cy="1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Freeform 79"/>
              <p:cNvSpPr>
                <a:spLocks/>
              </p:cNvSpPr>
              <p:nvPr/>
            </p:nvSpPr>
            <p:spPr bwMode="auto">
              <a:xfrm>
                <a:off x="385" y="1799"/>
                <a:ext cx="2494" cy="312"/>
              </a:xfrm>
              <a:custGeom>
                <a:avLst/>
                <a:gdLst>
                  <a:gd name="T0" fmla="*/ 0 w 2494"/>
                  <a:gd name="T1" fmla="*/ 0 h 417"/>
                  <a:gd name="T2" fmla="*/ 635 w 2494"/>
                  <a:gd name="T3" fmla="*/ 409 h 417"/>
                  <a:gd name="T4" fmla="*/ 1270 w 2494"/>
                  <a:gd name="T5" fmla="*/ 46 h 417"/>
                  <a:gd name="T6" fmla="*/ 1905 w 2494"/>
                  <a:gd name="T7" fmla="*/ 409 h 417"/>
                  <a:gd name="T8" fmla="*/ 2494 w 2494"/>
                  <a:gd name="T9" fmla="*/ 91 h 417"/>
                  <a:gd name="T10" fmla="*/ 0 60000 65536"/>
                  <a:gd name="T11" fmla="*/ 0 60000 65536"/>
                  <a:gd name="T12" fmla="*/ 0 60000 65536"/>
                  <a:gd name="T13" fmla="*/ 0 60000 65536"/>
                  <a:gd name="T14" fmla="*/ 0 60000 65536"/>
                  <a:gd name="T15" fmla="*/ 0 w 2494"/>
                  <a:gd name="T16" fmla="*/ 0 h 417"/>
                  <a:gd name="T17" fmla="*/ 2494 w 2494"/>
                  <a:gd name="T18" fmla="*/ 417 h 417"/>
                </a:gdLst>
                <a:ahLst/>
                <a:cxnLst>
                  <a:cxn ang="T10">
                    <a:pos x="T0" y="T1"/>
                  </a:cxn>
                  <a:cxn ang="T11">
                    <a:pos x="T2" y="T3"/>
                  </a:cxn>
                  <a:cxn ang="T12">
                    <a:pos x="T4" y="T5"/>
                  </a:cxn>
                  <a:cxn ang="T13">
                    <a:pos x="T6" y="T7"/>
                  </a:cxn>
                  <a:cxn ang="T14">
                    <a:pos x="T8" y="T9"/>
                  </a:cxn>
                </a:cxnLst>
                <a:rect l="T15" t="T16" r="T17" b="T18"/>
                <a:pathLst>
                  <a:path w="2494" h="417">
                    <a:moveTo>
                      <a:pt x="0" y="0"/>
                    </a:moveTo>
                    <a:cubicBezTo>
                      <a:pt x="211" y="200"/>
                      <a:pt x="423" y="401"/>
                      <a:pt x="635" y="409"/>
                    </a:cubicBezTo>
                    <a:cubicBezTo>
                      <a:pt x="847" y="417"/>
                      <a:pt x="1058" y="46"/>
                      <a:pt x="1270" y="46"/>
                    </a:cubicBezTo>
                    <a:cubicBezTo>
                      <a:pt x="1482" y="46"/>
                      <a:pt x="1701" y="401"/>
                      <a:pt x="1905" y="409"/>
                    </a:cubicBezTo>
                    <a:cubicBezTo>
                      <a:pt x="2109" y="417"/>
                      <a:pt x="2301" y="254"/>
                      <a:pt x="2494" y="91"/>
                    </a:cubicBezTo>
                  </a:path>
                </a:pathLst>
              </a:custGeom>
              <a:noFill/>
              <a:ln w="38100" cap="flat" cmpd="sng">
                <a:solidFill>
                  <a:schemeClr val="tx1"/>
                </a:solidFill>
                <a:prstDash val="solid"/>
                <a:round/>
                <a:headEnd type="none" w="med" len="med"/>
                <a:tailEnd type="none" w="med" len="med"/>
              </a:ln>
            </p:spPr>
            <p:txBody>
              <a:bodyPr/>
              <a:lstStyle/>
              <a:p>
                <a:endParaRPr lang="zh-CN" altLang="en-US"/>
              </a:p>
            </p:txBody>
          </p:sp>
          <p:sp>
            <p:nvSpPr>
              <p:cNvPr id="34" name="Freeform 80"/>
              <p:cNvSpPr>
                <a:spLocks/>
              </p:cNvSpPr>
              <p:nvPr/>
            </p:nvSpPr>
            <p:spPr bwMode="auto">
              <a:xfrm>
                <a:off x="385" y="2280"/>
                <a:ext cx="2494" cy="135"/>
              </a:xfrm>
              <a:custGeom>
                <a:avLst/>
                <a:gdLst>
                  <a:gd name="T0" fmla="*/ 0 w 2494"/>
                  <a:gd name="T1" fmla="*/ 181 h 181"/>
                  <a:gd name="T2" fmla="*/ 635 w 2494"/>
                  <a:gd name="T3" fmla="*/ 0 h 181"/>
                  <a:gd name="T4" fmla="*/ 1270 w 2494"/>
                  <a:gd name="T5" fmla="*/ 181 h 181"/>
                  <a:gd name="T6" fmla="*/ 1905 w 2494"/>
                  <a:gd name="T7" fmla="*/ 0 h 181"/>
                  <a:gd name="T8" fmla="*/ 2494 w 2494"/>
                  <a:gd name="T9" fmla="*/ 181 h 181"/>
                  <a:gd name="T10" fmla="*/ 0 60000 65536"/>
                  <a:gd name="T11" fmla="*/ 0 60000 65536"/>
                  <a:gd name="T12" fmla="*/ 0 60000 65536"/>
                  <a:gd name="T13" fmla="*/ 0 60000 65536"/>
                  <a:gd name="T14" fmla="*/ 0 60000 65536"/>
                  <a:gd name="T15" fmla="*/ 0 w 2494"/>
                  <a:gd name="T16" fmla="*/ 0 h 181"/>
                  <a:gd name="T17" fmla="*/ 2494 w 2494"/>
                  <a:gd name="T18" fmla="*/ 181 h 181"/>
                </a:gdLst>
                <a:ahLst/>
                <a:cxnLst>
                  <a:cxn ang="T10">
                    <a:pos x="T0" y="T1"/>
                  </a:cxn>
                  <a:cxn ang="T11">
                    <a:pos x="T2" y="T3"/>
                  </a:cxn>
                  <a:cxn ang="T12">
                    <a:pos x="T4" y="T5"/>
                  </a:cxn>
                  <a:cxn ang="T13">
                    <a:pos x="T6" y="T7"/>
                  </a:cxn>
                  <a:cxn ang="T14">
                    <a:pos x="T8" y="T9"/>
                  </a:cxn>
                </a:cxnLst>
                <a:rect l="T15" t="T16" r="T17" b="T18"/>
                <a:pathLst>
                  <a:path w="2494" h="181">
                    <a:moveTo>
                      <a:pt x="0" y="181"/>
                    </a:moveTo>
                    <a:cubicBezTo>
                      <a:pt x="211" y="90"/>
                      <a:pt x="423" y="0"/>
                      <a:pt x="635" y="0"/>
                    </a:cubicBezTo>
                    <a:cubicBezTo>
                      <a:pt x="847" y="0"/>
                      <a:pt x="1058" y="181"/>
                      <a:pt x="1270" y="181"/>
                    </a:cubicBezTo>
                    <a:cubicBezTo>
                      <a:pt x="1482" y="181"/>
                      <a:pt x="1701" y="0"/>
                      <a:pt x="1905" y="0"/>
                    </a:cubicBezTo>
                    <a:cubicBezTo>
                      <a:pt x="2109" y="0"/>
                      <a:pt x="2301" y="90"/>
                      <a:pt x="2494" y="181"/>
                    </a:cubicBezTo>
                  </a:path>
                </a:pathLst>
              </a:custGeom>
              <a:noFill/>
              <a:ln w="38100" cap="flat" cmpd="sng">
                <a:solidFill>
                  <a:schemeClr val="tx1"/>
                </a:solidFill>
                <a:prstDash val="solid"/>
                <a:round/>
                <a:headEnd type="none" w="med" len="med"/>
                <a:tailEnd type="none" w="med" len="med"/>
              </a:ln>
            </p:spPr>
            <p:txBody>
              <a:bodyPr/>
              <a:lstStyle/>
              <a:p>
                <a:endParaRPr lang="zh-CN" altLang="en-US"/>
              </a:p>
            </p:txBody>
          </p:sp>
        </p:grpSp>
        <p:sp>
          <p:nvSpPr>
            <p:cNvPr id="8" name="Line 84"/>
            <p:cNvSpPr>
              <a:spLocks noChangeShapeType="1"/>
            </p:cNvSpPr>
            <p:nvPr/>
          </p:nvSpPr>
          <p:spPr bwMode="auto">
            <a:xfrm>
              <a:off x="476" y="3702"/>
              <a:ext cx="2813" cy="0"/>
            </a:xfrm>
            <a:prstGeom prst="line">
              <a:avLst/>
            </a:prstGeom>
            <a:noFill/>
            <a:ln w="25400">
              <a:solidFill>
                <a:schemeClr val="tx1"/>
              </a:solidFill>
              <a:round/>
              <a:headEnd/>
              <a:tailEnd type="triangle" w="med" len="med"/>
            </a:ln>
          </p:spPr>
          <p:txBody>
            <a:bodyPr/>
            <a:lstStyle/>
            <a:p>
              <a:endParaRPr lang="zh-CN" altLang="en-US"/>
            </a:p>
          </p:txBody>
        </p:sp>
        <p:sp>
          <p:nvSpPr>
            <p:cNvPr id="9" name="Line 85"/>
            <p:cNvSpPr>
              <a:spLocks noChangeShapeType="1"/>
            </p:cNvSpPr>
            <p:nvPr/>
          </p:nvSpPr>
          <p:spPr bwMode="auto">
            <a:xfrm>
              <a:off x="1111" y="2738"/>
              <a:ext cx="0" cy="947"/>
            </a:xfrm>
            <a:prstGeom prst="line">
              <a:avLst/>
            </a:prstGeom>
            <a:noFill/>
            <a:ln w="25400">
              <a:solidFill>
                <a:schemeClr val="tx1"/>
              </a:solidFill>
              <a:round/>
              <a:headEnd/>
              <a:tailEnd/>
            </a:ln>
          </p:spPr>
          <p:txBody>
            <a:bodyPr/>
            <a:lstStyle/>
            <a:p>
              <a:endParaRPr lang="zh-CN" altLang="en-US"/>
            </a:p>
          </p:txBody>
        </p:sp>
        <p:sp>
          <p:nvSpPr>
            <p:cNvPr id="10" name="Line 86"/>
            <p:cNvSpPr>
              <a:spLocks noChangeShapeType="1"/>
            </p:cNvSpPr>
            <p:nvPr/>
          </p:nvSpPr>
          <p:spPr bwMode="auto">
            <a:xfrm>
              <a:off x="1746" y="2704"/>
              <a:ext cx="0" cy="981"/>
            </a:xfrm>
            <a:prstGeom prst="line">
              <a:avLst/>
            </a:prstGeom>
            <a:noFill/>
            <a:ln w="25400">
              <a:solidFill>
                <a:schemeClr val="tx1"/>
              </a:solidFill>
              <a:round/>
              <a:headEnd type="triangle" w="med" len="med"/>
              <a:tailEnd/>
            </a:ln>
          </p:spPr>
          <p:txBody>
            <a:bodyPr/>
            <a:lstStyle/>
            <a:p>
              <a:endParaRPr lang="zh-CN" altLang="en-US"/>
            </a:p>
          </p:txBody>
        </p:sp>
        <p:sp>
          <p:nvSpPr>
            <p:cNvPr id="11" name="Line 87"/>
            <p:cNvSpPr>
              <a:spLocks noChangeShapeType="1"/>
            </p:cNvSpPr>
            <p:nvPr/>
          </p:nvSpPr>
          <p:spPr bwMode="auto">
            <a:xfrm>
              <a:off x="2381" y="2738"/>
              <a:ext cx="0" cy="947"/>
            </a:xfrm>
            <a:prstGeom prst="line">
              <a:avLst/>
            </a:prstGeom>
            <a:noFill/>
            <a:ln w="25400">
              <a:solidFill>
                <a:schemeClr val="tx1"/>
              </a:solidFill>
              <a:round/>
              <a:headEnd/>
              <a:tailEnd/>
            </a:ln>
          </p:spPr>
          <p:txBody>
            <a:bodyPr/>
            <a:lstStyle/>
            <a:p>
              <a:endParaRPr lang="zh-CN" altLang="en-US"/>
            </a:p>
          </p:txBody>
        </p:sp>
        <p:graphicFrame>
          <p:nvGraphicFramePr>
            <p:cNvPr id="12" name="Object 89"/>
            <p:cNvGraphicFramePr>
              <a:graphicFrameLocks noChangeAspect="1"/>
            </p:cNvGraphicFramePr>
            <p:nvPr/>
          </p:nvGraphicFramePr>
          <p:xfrm>
            <a:off x="1655" y="3838"/>
            <a:ext cx="202" cy="221"/>
          </p:xfrm>
          <a:graphic>
            <a:graphicData uri="http://schemas.openxmlformats.org/presentationml/2006/ole">
              <mc:AlternateContent xmlns:mc="http://schemas.openxmlformats.org/markup-compatibility/2006">
                <mc:Choice xmlns:v="urn:schemas-microsoft-com:vml" Requires="v">
                  <p:oleObj spid="_x0000_s23571" name="公式" r:id="rId10" imgW="190440" imgH="279360" progId="Equation.3">
                    <p:embed/>
                  </p:oleObj>
                </mc:Choice>
                <mc:Fallback>
                  <p:oleObj name="公式" r:id="rId10" imgW="190440" imgH="279360" progId="Equation.3">
                    <p:embed/>
                    <p:pic>
                      <p:nvPicPr>
                        <p:cNvPr id="18" name="Object 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 y="3838"/>
                          <a:ext cx="202" cy="2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92"/>
            <p:cNvGraphicFramePr>
              <a:graphicFrameLocks noChangeAspect="1"/>
            </p:cNvGraphicFramePr>
            <p:nvPr/>
          </p:nvGraphicFramePr>
          <p:xfrm>
            <a:off x="1792" y="2614"/>
            <a:ext cx="136" cy="130"/>
          </p:xfrm>
          <a:graphic>
            <a:graphicData uri="http://schemas.openxmlformats.org/presentationml/2006/ole">
              <mc:AlternateContent xmlns:mc="http://schemas.openxmlformats.org/markup-compatibility/2006">
                <mc:Choice xmlns:v="urn:schemas-microsoft-com:vml" Requires="v">
                  <p:oleObj spid="_x0000_s23572" name="公式" r:id="rId11" imgW="279360" imgH="266400" progId="Equation.3">
                    <p:embed/>
                  </p:oleObj>
                </mc:Choice>
                <mc:Fallback>
                  <p:oleObj name="公式" r:id="rId11" imgW="279360" imgH="266400" progId="Equation.3">
                    <p:embed/>
                    <p:pic>
                      <p:nvPicPr>
                        <p:cNvPr id="19" name="Object 9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2" y="2614"/>
                          <a:ext cx="136" cy="1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Freeform 94"/>
            <p:cNvSpPr>
              <a:spLocks/>
            </p:cNvSpPr>
            <p:nvPr/>
          </p:nvSpPr>
          <p:spPr bwMode="auto">
            <a:xfrm>
              <a:off x="1111" y="3521"/>
              <a:ext cx="1270" cy="181"/>
            </a:xfrm>
            <a:custGeom>
              <a:avLst/>
              <a:gdLst>
                <a:gd name="T0" fmla="*/ 0 w 1270"/>
                <a:gd name="T1" fmla="*/ 0 h 181"/>
                <a:gd name="T2" fmla="*/ 635 w 1270"/>
                <a:gd name="T3" fmla="*/ 181 h 181"/>
                <a:gd name="T4" fmla="*/ 1270 w 1270"/>
                <a:gd name="T5" fmla="*/ 0 h 181"/>
                <a:gd name="T6" fmla="*/ 0 60000 65536"/>
                <a:gd name="T7" fmla="*/ 0 60000 65536"/>
                <a:gd name="T8" fmla="*/ 0 60000 65536"/>
                <a:gd name="T9" fmla="*/ 0 w 1270"/>
                <a:gd name="T10" fmla="*/ 0 h 181"/>
                <a:gd name="T11" fmla="*/ 1270 w 1270"/>
                <a:gd name="T12" fmla="*/ 181 h 181"/>
              </a:gdLst>
              <a:ahLst/>
              <a:cxnLst>
                <a:cxn ang="T6">
                  <a:pos x="T0" y="T1"/>
                </a:cxn>
                <a:cxn ang="T7">
                  <a:pos x="T2" y="T3"/>
                </a:cxn>
                <a:cxn ang="T8">
                  <a:pos x="T4" y="T5"/>
                </a:cxn>
              </a:cxnLst>
              <a:rect l="T9" t="T10" r="T11" b="T12"/>
              <a:pathLst>
                <a:path w="1270" h="181">
                  <a:moveTo>
                    <a:pt x="0" y="0"/>
                  </a:moveTo>
                  <a:cubicBezTo>
                    <a:pt x="211" y="90"/>
                    <a:pt x="423" y="181"/>
                    <a:pt x="635" y="181"/>
                  </a:cubicBezTo>
                  <a:cubicBezTo>
                    <a:pt x="847" y="181"/>
                    <a:pt x="1058" y="90"/>
                    <a:pt x="1270" y="0"/>
                  </a:cubicBezTo>
                </a:path>
              </a:pathLst>
            </a:custGeom>
            <a:noFill/>
            <a:ln w="38100" cap="flat" cmpd="sng">
              <a:solidFill>
                <a:schemeClr val="tx1"/>
              </a:solidFill>
              <a:prstDash val="solid"/>
              <a:round/>
              <a:headEnd type="none" w="med" len="med"/>
              <a:tailEnd type="none" w="med" len="med"/>
            </a:ln>
          </p:spPr>
          <p:txBody>
            <a:bodyPr/>
            <a:lstStyle/>
            <a:p>
              <a:endParaRPr lang="zh-CN" altLang="en-US"/>
            </a:p>
          </p:txBody>
        </p:sp>
        <p:sp>
          <p:nvSpPr>
            <p:cNvPr id="15" name="Freeform 95"/>
            <p:cNvSpPr>
              <a:spLocks/>
            </p:cNvSpPr>
            <p:nvPr/>
          </p:nvSpPr>
          <p:spPr bwMode="auto">
            <a:xfrm>
              <a:off x="1111" y="3089"/>
              <a:ext cx="1301" cy="250"/>
            </a:xfrm>
            <a:custGeom>
              <a:avLst/>
              <a:gdLst>
                <a:gd name="T0" fmla="*/ 15 w 1301"/>
                <a:gd name="T1" fmla="*/ 363 h 477"/>
                <a:gd name="T2" fmla="*/ 106 w 1301"/>
                <a:gd name="T3" fmla="*/ 409 h 477"/>
                <a:gd name="T4" fmla="*/ 650 w 1301"/>
                <a:gd name="T5" fmla="*/ 0 h 477"/>
                <a:gd name="T6" fmla="*/ 1195 w 1301"/>
                <a:gd name="T7" fmla="*/ 409 h 477"/>
                <a:gd name="T8" fmla="*/ 1285 w 1301"/>
                <a:gd name="T9" fmla="*/ 409 h 477"/>
                <a:gd name="T10" fmla="*/ 0 60000 65536"/>
                <a:gd name="T11" fmla="*/ 0 60000 65536"/>
                <a:gd name="T12" fmla="*/ 0 60000 65536"/>
                <a:gd name="T13" fmla="*/ 0 60000 65536"/>
                <a:gd name="T14" fmla="*/ 0 60000 65536"/>
                <a:gd name="T15" fmla="*/ 0 w 1301"/>
                <a:gd name="T16" fmla="*/ 0 h 477"/>
                <a:gd name="T17" fmla="*/ 1301 w 1301"/>
                <a:gd name="T18" fmla="*/ 477 h 477"/>
              </a:gdLst>
              <a:ahLst/>
              <a:cxnLst>
                <a:cxn ang="T10">
                  <a:pos x="T0" y="T1"/>
                </a:cxn>
                <a:cxn ang="T11">
                  <a:pos x="T2" y="T3"/>
                </a:cxn>
                <a:cxn ang="T12">
                  <a:pos x="T4" y="T5"/>
                </a:cxn>
                <a:cxn ang="T13">
                  <a:pos x="T6" y="T7"/>
                </a:cxn>
                <a:cxn ang="T14">
                  <a:pos x="T8" y="T9"/>
                </a:cxn>
              </a:cxnLst>
              <a:rect l="T15" t="T16" r="T17" b="T18"/>
              <a:pathLst>
                <a:path w="1301" h="477">
                  <a:moveTo>
                    <a:pt x="15" y="363"/>
                  </a:moveTo>
                  <a:cubicBezTo>
                    <a:pt x="7" y="416"/>
                    <a:pt x="0" y="470"/>
                    <a:pt x="106" y="409"/>
                  </a:cubicBezTo>
                  <a:cubicBezTo>
                    <a:pt x="212" y="348"/>
                    <a:pt x="469" y="0"/>
                    <a:pt x="650" y="0"/>
                  </a:cubicBezTo>
                  <a:cubicBezTo>
                    <a:pt x="831" y="0"/>
                    <a:pt x="1089" y="341"/>
                    <a:pt x="1195" y="409"/>
                  </a:cubicBezTo>
                  <a:cubicBezTo>
                    <a:pt x="1301" y="477"/>
                    <a:pt x="1270" y="409"/>
                    <a:pt x="1285" y="409"/>
                  </a:cubicBezTo>
                </a:path>
              </a:pathLst>
            </a:custGeom>
            <a:noFill/>
            <a:ln w="38100" cap="flat" cmpd="sng">
              <a:solidFill>
                <a:schemeClr val="tx1"/>
              </a:solidFill>
              <a:prstDash val="solid"/>
              <a:round/>
              <a:headEnd type="none" w="med" len="med"/>
              <a:tailEnd type="none" w="med" len="med"/>
            </a:ln>
          </p:spPr>
          <p:txBody>
            <a:bodyPr/>
            <a:lstStyle/>
            <a:p>
              <a:endParaRPr lang="zh-CN" altLang="en-US"/>
            </a:p>
          </p:txBody>
        </p:sp>
        <p:graphicFrame>
          <p:nvGraphicFramePr>
            <p:cNvPr id="16" name="Object 99"/>
            <p:cNvGraphicFramePr>
              <a:graphicFrameLocks noChangeAspect="1"/>
            </p:cNvGraphicFramePr>
            <p:nvPr/>
          </p:nvGraphicFramePr>
          <p:xfrm>
            <a:off x="204" y="618"/>
            <a:ext cx="128" cy="136"/>
          </p:xfrm>
          <a:graphic>
            <a:graphicData uri="http://schemas.openxmlformats.org/presentationml/2006/ole">
              <mc:AlternateContent xmlns:mc="http://schemas.openxmlformats.org/markup-compatibility/2006">
                <mc:Choice xmlns:v="urn:schemas-microsoft-com:vml" Requires="v">
                  <p:oleObj spid="_x0000_s23573" name="公式" r:id="rId12" imgW="203040" imgH="215640" progId="Equation.3">
                    <p:embed/>
                  </p:oleObj>
                </mc:Choice>
                <mc:Fallback>
                  <p:oleObj name="公式" r:id="rId12" imgW="203040" imgH="215640" progId="Equation.3">
                    <p:embed/>
                    <p:pic>
                      <p:nvPicPr>
                        <p:cNvPr id="22" name="Object 9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4" y="618"/>
                          <a:ext cx="128"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00"/>
            <p:cNvGraphicFramePr>
              <a:graphicFrameLocks noChangeAspect="1"/>
            </p:cNvGraphicFramePr>
            <p:nvPr/>
          </p:nvGraphicFramePr>
          <p:xfrm>
            <a:off x="204" y="1933"/>
            <a:ext cx="120" cy="176"/>
          </p:xfrm>
          <a:graphic>
            <a:graphicData uri="http://schemas.openxmlformats.org/presentationml/2006/ole">
              <mc:AlternateContent xmlns:mc="http://schemas.openxmlformats.org/markup-compatibility/2006">
                <mc:Choice xmlns:v="urn:schemas-microsoft-com:vml" Requires="v">
                  <p:oleObj spid="_x0000_s23574" name="公式" r:id="rId14" imgW="190440" imgH="279360" progId="Equation.3">
                    <p:embed/>
                  </p:oleObj>
                </mc:Choice>
                <mc:Fallback>
                  <p:oleObj name="公式" r:id="rId14" imgW="190440" imgH="279360" progId="Equation.3">
                    <p:embed/>
                    <p:pic>
                      <p:nvPicPr>
                        <p:cNvPr id="23" name="Object 10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4" y="1933"/>
                          <a:ext cx="120" cy="1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01"/>
            <p:cNvGraphicFramePr>
              <a:graphicFrameLocks noChangeAspect="1"/>
            </p:cNvGraphicFramePr>
            <p:nvPr/>
          </p:nvGraphicFramePr>
          <p:xfrm>
            <a:off x="204" y="3294"/>
            <a:ext cx="112" cy="136"/>
          </p:xfrm>
          <a:graphic>
            <a:graphicData uri="http://schemas.openxmlformats.org/presentationml/2006/ole">
              <mc:AlternateContent xmlns:mc="http://schemas.openxmlformats.org/markup-compatibility/2006">
                <mc:Choice xmlns:v="urn:schemas-microsoft-com:vml" Requires="v">
                  <p:oleObj spid="_x0000_s23575" name="公式" r:id="rId16" imgW="177480" imgH="215640" progId="Equation.3">
                    <p:embed/>
                  </p:oleObj>
                </mc:Choice>
                <mc:Fallback>
                  <p:oleObj name="公式" r:id="rId16" imgW="177480" imgH="215640" progId="Equation.3">
                    <p:embed/>
                    <p:pic>
                      <p:nvPicPr>
                        <p:cNvPr id="24" name="Object 10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4" y="3294"/>
                          <a:ext cx="11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Line 102"/>
            <p:cNvSpPr>
              <a:spLocks noChangeShapeType="1"/>
            </p:cNvSpPr>
            <p:nvPr/>
          </p:nvSpPr>
          <p:spPr bwMode="auto">
            <a:xfrm>
              <a:off x="476" y="3612"/>
              <a:ext cx="0" cy="90"/>
            </a:xfrm>
            <a:prstGeom prst="line">
              <a:avLst/>
            </a:prstGeom>
            <a:noFill/>
            <a:ln w="25400">
              <a:solidFill>
                <a:schemeClr val="tx1"/>
              </a:solidFill>
              <a:round/>
              <a:headEnd/>
              <a:tailEnd/>
            </a:ln>
          </p:spPr>
          <p:txBody>
            <a:bodyPr/>
            <a:lstStyle/>
            <a:p>
              <a:endParaRPr lang="zh-CN" altLang="en-US"/>
            </a:p>
          </p:txBody>
        </p:sp>
        <p:sp>
          <p:nvSpPr>
            <p:cNvPr id="20" name="Line 104"/>
            <p:cNvSpPr>
              <a:spLocks noChangeShapeType="1"/>
            </p:cNvSpPr>
            <p:nvPr/>
          </p:nvSpPr>
          <p:spPr bwMode="auto">
            <a:xfrm>
              <a:off x="2971" y="3612"/>
              <a:ext cx="0" cy="91"/>
            </a:xfrm>
            <a:prstGeom prst="line">
              <a:avLst/>
            </a:prstGeom>
            <a:noFill/>
            <a:ln w="25400">
              <a:solidFill>
                <a:schemeClr val="tx1"/>
              </a:solidFill>
              <a:round/>
              <a:headEnd/>
              <a:tailEnd/>
            </a:ln>
          </p:spPr>
          <p:txBody>
            <a:bodyPr/>
            <a:lstStyle/>
            <a:p>
              <a:endParaRPr lang="zh-CN" altLang="en-US"/>
            </a:p>
          </p:txBody>
        </p:sp>
        <p:graphicFrame>
          <p:nvGraphicFramePr>
            <p:cNvPr id="21" name="Object 105"/>
            <p:cNvGraphicFramePr>
              <a:graphicFrameLocks noChangeAspect="1"/>
            </p:cNvGraphicFramePr>
            <p:nvPr/>
          </p:nvGraphicFramePr>
          <p:xfrm>
            <a:off x="249" y="3748"/>
            <a:ext cx="416" cy="456"/>
          </p:xfrm>
          <a:graphic>
            <a:graphicData uri="http://schemas.openxmlformats.org/presentationml/2006/ole">
              <mc:AlternateContent xmlns:mc="http://schemas.openxmlformats.org/markup-compatibility/2006">
                <mc:Choice xmlns:v="urn:schemas-microsoft-com:vml" Requires="v">
                  <p:oleObj spid="_x0000_s23576" name="公式" r:id="rId18" imgW="660240" imgH="723600" progId="Equation.3">
                    <p:embed/>
                  </p:oleObj>
                </mc:Choice>
                <mc:Fallback>
                  <p:oleObj name="公式" r:id="rId18" imgW="660240" imgH="723600" progId="Equation.3">
                    <p:embed/>
                    <p:pic>
                      <p:nvPicPr>
                        <p:cNvPr id="27" name="Object 10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9" y="3748"/>
                          <a:ext cx="416" cy="4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06"/>
            <p:cNvGraphicFramePr>
              <a:graphicFrameLocks noChangeAspect="1"/>
            </p:cNvGraphicFramePr>
            <p:nvPr/>
          </p:nvGraphicFramePr>
          <p:xfrm>
            <a:off x="930" y="3748"/>
            <a:ext cx="312" cy="456"/>
          </p:xfrm>
          <a:graphic>
            <a:graphicData uri="http://schemas.openxmlformats.org/presentationml/2006/ole">
              <mc:AlternateContent xmlns:mc="http://schemas.openxmlformats.org/markup-compatibility/2006">
                <mc:Choice xmlns:v="urn:schemas-microsoft-com:vml" Requires="v">
                  <p:oleObj spid="_x0000_s23577" name="公式" r:id="rId20" imgW="495000" imgH="723600" progId="Equation.3">
                    <p:embed/>
                  </p:oleObj>
                </mc:Choice>
                <mc:Fallback>
                  <p:oleObj name="公式" r:id="rId20" imgW="495000" imgH="723600" progId="Equation.3">
                    <p:embed/>
                    <p:pic>
                      <p:nvPicPr>
                        <p:cNvPr id="28" name="Object 10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30" y="3748"/>
                          <a:ext cx="312" cy="4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107"/>
            <p:cNvGraphicFramePr>
              <a:graphicFrameLocks noChangeAspect="1"/>
            </p:cNvGraphicFramePr>
            <p:nvPr/>
          </p:nvGraphicFramePr>
          <p:xfrm>
            <a:off x="2290" y="3748"/>
            <a:ext cx="168" cy="456"/>
          </p:xfrm>
          <a:graphic>
            <a:graphicData uri="http://schemas.openxmlformats.org/presentationml/2006/ole">
              <mc:AlternateContent xmlns:mc="http://schemas.openxmlformats.org/markup-compatibility/2006">
                <mc:Choice xmlns:v="urn:schemas-microsoft-com:vml" Requires="v">
                  <p:oleObj spid="_x0000_s23578" name="公式" r:id="rId22" imgW="266400" imgH="723600" progId="Equation.3">
                    <p:embed/>
                  </p:oleObj>
                </mc:Choice>
                <mc:Fallback>
                  <p:oleObj name="公式" r:id="rId22" imgW="266400" imgH="723600" progId="Equation.3">
                    <p:embed/>
                    <p:pic>
                      <p:nvPicPr>
                        <p:cNvPr id="29" name="Object 10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290" y="3748"/>
                          <a:ext cx="168" cy="4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108"/>
            <p:cNvGraphicFramePr>
              <a:graphicFrameLocks noChangeAspect="1"/>
            </p:cNvGraphicFramePr>
            <p:nvPr/>
          </p:nvGraphicFramePr>
          <p:xfrm>
            <a:off x="2828" y="3745"/>
            <a:ext cx="272" cy="456"/>
          </p:xfrm>
          <a:graphic>
            <a:graphicData uri="http://schemas.openxmlformats.org/presentationml/2006/ole">
              <mc:AlternateContent xmlns:mc="http://schemas.openxmlformats.org/markup-compatibility/2006">
                <mc:Choice xmlns:v="urn:schemas-microsoft-com:vml" Requires="v">
                  <p:oleObj spid="_x0000_s23579" name="公式" r:id="rId24" imgW="431640" imgH="723600" progId="Equation.3">
                    <p:embed/>
                  </p:oleObj>
                </mc:Choice>
                <mc:Fallback>
                  <p:oleObj name="公式" r:id="rId24" imgW="431640" imgH="723600" progId="Equation.3">
                    <p:embed/>
                    <p:pic>
                      <p:nvPicPr>
                        <p:cNvPr id="30" name="Object 10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828" y="3745"/>
                          <a:ext cx="272" cy="4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6" name="矩形 45"/>
          <p:cNvSpPr/>
          <p:nvPr/>
        </p:nvSpPr>
        <p:spPr>
          <a:xfrm>
            <a:off x="320245" y="176014"/>
            <a:ext cx="1266693"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能带图</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506681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7770" y="1355061"/>
            <a:ext cx="8064896" cy="4247317"/>
          </a:xfrm>
          <a:prstGeom prst="rect">
            <a:avLst/>
          </a:prstGeom>
        </p:spPr>
        <p:txBody>
          <a:bodyPr wrap="square">
            <a:spAutoFit/>
          </a:bodyPr>
          <a:lstStyle/>
          <a:p>
            <a:pPr marL="609600" indent="-609600">
              <a:lnSpc>
                <a:spcPct val="150000"/>
              </a:lnSpc>
              <a:buFontTx/>
              <a:buNone/>
            </a:pPr>
            <a:r>
              <a:rPr lang="zh-CN" altLang="en-US" dirty="0">
                <a:latin typeface="黑体" pitchFamily="49" charset="-122"/>
                <a:ea typeface="黑体" pitchFamily="49" charset="-122"/>
              </a:rPr>
              <a:t>半导体的物理性质，与半导体中的电子状态，特别是与电子的能量谱值有密切关系。</a:t>
            </a:r>
            <a:r>
              <a:rPr lang="zh-CN" altLang="en-US" dirty="0">
                <a:solidFill>
                  <a:srgbClr val="0000CC"/>
                </a:solidFill>
                <a:latin typeface="黑体" pitchFamily="49" charset="-122"/>
                <a:ea typeface="黑体" pitchFamily="49" charset="-122"/>
              </a:rPr>
              <a:t>（能量</a:t>
            </a:r>
            <a:r>
              <a:rPr lang="en-US" altLang="zh-CN" dirty="0">
                <a:solidFill>
                  <a:srgbClr val="0000CC"/>
                </a:solidFill>
                <a:latin typeface="黑体" pitchFamily="49" charset="-122"/>
                <a:ea typeface="黑体" pitchFamily="49" charset="-122"/>
              </a:rPr>
              <a:t>E</a:t>
            </a:r>
            <a:r>
              <a:rPr lang="zh-CN" altLang="en-US" dirty="0">
                <a:solidFill>
                  <a:srgbClr val="0000CC"/>
                </a:solidFill>
                <a:latin typeface="黑体" pitchFamily="49" charset="-122"/>
                <a:ea typeface="黑体" pitchFamily="49" charset="-122"/>
              </a:rPr>
              <a:t>和动量</a:t>
            </a:r>
            <a:r>
              <a:rPr lang="en-US" altLang="zh-CN" dirty="0">
                <a:solidFill>
                  <a:srgbClr val="0000CC"/>
                </a:solidFill>
                <a:latin typeface="黑体" pitchFamily="49" charset="-122"/>
                <a:ea typeface="黑体" pitchFamily="49" charset="-122"/>
              </a:rPr>
              <a:t>P</a:t>
            </a:r>
            <a:r>
              <a:rPr lang="zh-CN" altLang="en-US" dirty="0">
                <a:solidFill>
                  <a:srgbClr val="0000CC"/>
                </a:solidFill>
                <a:latin typeface="黑体" pitchFamily="49" charset="-122"/>
                <a:ea typeface="黑体" pitchFamily="49" charset="-122"/>
              </a:rPr>
              <a:t>）</a:t>
            </a:r>
          </a:p>
          <a:p>
            <a:pPr marL="609600" indent="-609600">
              <a:lnSpc>
                <a:spcPct val="150000"/>
              </a:lnSpc>
              <a:buFontTx/>
              <a:buAutoNum type="arabicPeriod"/>
            </a:pPr>
            <a:r>
              <a:rPr lang="zh-CN" altLang="en-US" dirty="0">
                <a:latin typeface="黑体" pitchFamily="49" charset="-122"/>
                <a:ea typeface="黑体" pitchFamily="49" charset="-122"/>
              </a:rPr>
              <a:t>孤立原子中的电子：只受原子核和该原子其他电子的势场作用，其能量是分立能级；</a:t>
            </a:r>
          </a:p>
          <a:p>
            <a:pPr marL="609600" indent="-609600">
              <a:lnSpc>
                <a:spcPct val="150000"/>
              </a:lnSpc>
              <a:buFontTx/>
              <a:buAutoNum type="arabicPeriod"/>
            </a:pPr>
            <a:r>
              <a:rPr lang="zh-CN" altLang="en-US" dirty="0">
                <a:latin typeface="黑体" pitchFamily="49" charset="-122"/>
                <a:ea typeface="黑体" pitchFamily="49" charset="-122"/>
              </a:rPr>
              <a:t>（完全自由的）自由电子：由于不受任何外力的作用，在恒定为零的势场中运动，能量是连续的。</a:t>
            </a:r>
          </a:p>
          <a:p>
            <a:pPr marL="609600" indent="-609600">
              <a:lnSpc>
                <a:spcPct val="150000"/>
              </a:lnSpc>
              <a:buFontTx/>
              <a:buAutoNum type="arabicPeriod"/>
            </a:pPr>
            <a:r>
              <a:rPr lang="zh-CN" altLang="en-US" dirty="0">
                <a:latin typeface="黑体" pitchFamily="49" charset="-122"/>
                <a:ea typeface="黑体" pitchFamily="49" charset="-122"/>
              </a:rPr>
              <a:t>晶体中的电子：在周期性势场中运动，能量为一系列密集能级组成的能带，能带与能带之间为</a:t>
            </a:r>
            <a:r>
              <a:rPr lang="zh-CN" altLang="en-US" dirty="0">
                <a:solidFill>
                  <a:srgbClr val="0000CC"/>
                </a:solidFill>
                <a:latin typeface="黑体" pitchFamily="49" charset="-122"/>
                <a:ea typeface="黑体" pitchFamily="49" charset="-122"/>
              </a:rPr>
              <a:t>禁带</a:t>
            </a:r>
            <a:r>
              <a:rPr lang="zh-CN" altLang="en-US" dirty="0">
                <a:latin typeface="黑体" pitchFamily="49" charset="-122"/>
                <a:ea typeface="黑体" pitchFamily="49" charset="-122"/>
              </a:rPr>
              <a:t>。</a:t>
            </a:r>
          </a:p>
          <a:p>
            <a:pPr marL="609600" indent="-609600">
              <a:lnSpc>
                <a:spcPct val="150000"/>
              </a:lnSpc>
              <a:buFontTx/>
              <a:buNone/>
            </a:pPr>
            <a:r>
              <a:rPr lang="zh-CN" altLang="en-US" dirty="0">
                <a:solidFill>
                  <a:srgbClr val="0000FF"/>
                </a:solidFill>
                <a:latin typeface="黑体" pitchFamily="49" charset="-122"/>
                <a:ea typeface="黑体" pitchFamily="49" charset="-122"/>
              </a:rPr>
              <a:t>能带理论</a:t>
            </a:r>
            <a:r>
              <a:rPr lang="zh-CN" altLang="en-US" dirty="0">
                <a:latin typeface="黑体" pitchFamily="49" charset="-122"/>
                <a:ea typeface="黑体" pitchFamily="49" charset="-122"/>
              </a:rPr>
              <a:t>：采用</a:t>
            </a:r>
            <a:r>
              <a:rPr lang="zh-CN" altLang="en-US" dirty="0">
                <a:solidFill>
                  <a:srgbClr val="0000CC"/>
                </a:solidFill>
                <a:latin typeface="黑体" pitchFamily="49" charset="-122"/>
                <a:ea typeface="黑体" pitchFamily="49" charset="-122"/>
              </a:rPr>
              <a:t>单电子近似</a:t>
            </a:r>
            <a:r>
              <a:rPr lang="zh-CN" altLang="en-US" dirty="0">
                <a:latin typeface="黑体" pitchFamily="49" charset="-122"/>
                <a:ea typeface="黑体" pitchFamily="49" charset="-122"/>
              </a:rPr>
              <a:t>，来确定半导体中电子状态的理论。得出的电子的能量谱值组成能带</a:t>
            </a:r>
          </a:p>
        </p:txBody>
      </p:sp>
      <p:sp>
        <p:nvSpPr>
          <p:cNvPr id="3" name="矩形 2"/>
          <p:cNvSpPr/>
          <p:nvPr/>
        </p:nvSpPr>
        <p:spPr>
          <a:xfrm>
            <a:off x="247909" y="200029"/>
            <a:ext cx="3416320"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半导体中的电子状态</a:t>
            </a:r>
          </a:p>
        </p:txBody>
      </p:sp>
    </p:spTree>
    <p:extLst>
      <p:ext uri="{BB962C8B-B14F-4D97-AF65-F5344CB8AC3E}">
        <p14:creationId xmlns:p14="http://schemas.microsoft.com/office/powerpoint/2010/main" val="27161159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85076" y="1268760"/>
            <a:ext cx="8607254" cy="4320480"/>
          </a:xfrm>
          <a:prstGeom prst="rect">
            <a:avLst/>
          </a:prstGeom>
        </p:spPr>
        <p:txBody>
          <a:bodyPr/>
          <a:lstStyle/>
          <a:p>
            <a:pPr marL="342900" marR="0" lvl="0" indent="-342900" algn="l" defTabSz="914400" rtl="0" eaLnBrk="1" fontAlgn="base" latinLnBrk="0" hangingPunct="1">
              <a:lnSpc>
                <a:spcPct val="90000"/>
              </a:lnSpc>
              <a:spcBef>
                <a:spcPct val="20000"/>
              </a:spcBef>
              <a:spcAft>
                <a:spcPct val="0"/>
              </a:spcAft>
              <a:buSzTx/>
              <a:buFont typeface="Wingdings" pitchFamily="2" charset="2"/>
              <a:buChar char="l"/>
              <a:tabLst/>
              <a:defRPr/>
            </a:pPr>
            <a:r>
              <a:rPr kumimoji="0" lang="zh-CN" altLang="en-US" sz="2000" i="0" u="none" strike="noStrike" kern="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rPr>
              <a:t>定性理论（物理概念）：晶体中原子之间的相互作用，使能级分裂形成能带。</a:t>
            </a:r>
          </a:p>
          <a:p>
            <a:pPr marL="342900" marR="0" lvl="0" indent="-342900" algn="l" defTabSz="914400" rtl="0" eaLnBrk="1" fontAlgn="base" latinLnBrk="0" hangingPunct="1">
              <a:lnSpc>
                <a:spcPct val="90000"/>
              </a:lnSpc>
              <a:spcBef>
                <a:spcPct val="20000"/>
              </a:spcBef>
              <a:spcAft>
                <a:spcPct val="0"/>
              </a:spcAft>
              <a:buSzTx/>
              <a:buFont typeface="Wingdings" pitchFamily="2" charset="2"/>
              <a:buChar char="l"/>
              <a:tabLst/>
              <a:defRPr/>
            </a:pPr>
            <a:r>
              <a:rPr kumimoji="0" lang="zh-CN" altLang="en-US" sz="2000" i="0" u="none" strike="noStrike" kern="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rPr>
              <a:t>定量理论（量子力学计算）：电子在周期场中运动，其能量不连续形成能带。</a:t>
            </a:r>
          </a:p>
          <a:p>
            <a:pPr marL="342900" marR="0" lvl="0" indent="-342900" algn="l" defTabSz="914400" rtl="0" eaLnBrk="1" fontAlgn="base" latinLnBrk="0" hangingPunct="1">
              <a:lnSpc>
                <a:spcPct val="90000"/>
              </a:lnSpc>
              <a:spcBef>
                <a:spcPct val="20000"/>
              </a:spcBef>
              <a:spcAft>
                <a:spcPct val="0"/>
              </a:spcAft>
              <a:buSzTx/>
              <a:buFont typeface="Wingdings" pitchFamily="2" charset="2"/>
              <a:buChar char="l"/>
              <a:tabLst/>
              <a:defRPr/>
            </a:pPr>
            <a:r>
              <a:rPr kumimoji="0" lang="zh-CN" altLang="en-US" sz="2000" i="0" u="none" strike="noStrike" kern="0" cap="none" spc="0" normalizeH="0" baseline="0" noProof="0" dirty="0">
                <a:ln>
                  <a:noFill/>
                </a:ln>
                <a:solidFill>
                  <a:srgbClr val="0000CC"/>
                </a:solidFill>
                <a:effectLst/>
                <a:uLnTx/>
                <a:uFillTx/>
                <a:latin typeface="Times New Roman" pitchFamily="18" charset="0"/>
                <a:ea typeface="黑体" pitchFamily="49" charset="-122"/>
                <a:cs typeface="Times New Roman" pitchFamily="18" charset="0"/>
              </a:rPr>
              <a:t>能带</a:t>
            </a:r>
            <a:r>
              <a:rPr kumimoji="0" lang="zh-CN" altLang="en-US" sz="2000" i="0" u="none" strike="noStrike" kern="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rPr>
              <a:t>（</a:t>
            </a:r>
            <a:r>
              <a:rPr kumimoji="0" lang="en-US" altLang="zh-CN" sz="2000" i="0" u="none" strike="noStrike" kern="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rPr>
              <a:t>energy band</a:t>
            </a:r>
            <a:r>
              <a:rPr kumimoji="0" lang="zh-CN" altLang="en-US" sz="2000" i="0" u="none" strike="noStrike" kern="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rPr>
              <a:t>）包括允带和禁带。</a:t>
            </a:r>
            <a:endParaRPr kumimoji="0" lang="zh-CN" altLang="en-US" sz="2000" i="0" u="sng" strike="noStrike" kern="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endParaRPr>
          </a:p>
          <a:p>
            <a:pPr marL="342900" marR="0" lvl="0" indent="-342900" algn="l" defTabSz="914400" rtl="0" eaLnBrk="1" fontAlgn="base" latinLnBrk="0" hangingPunct="1">
              <a:lnSpc>
                <a:spcPct val="90000"/>
              </a:lnSpc>
              <a:spcBef>
                <a:spcPct val="20000"/>
              </a:spcBef>
              <a:spcAft>
                <a:spcPct val="0"/>
              </a:spcAft>
              <a:buSzTx/>
              <a:buFont typeface="Wingdings" pitchFamily="2" charset="2"/>
              <a:buChar char="l"/>
              <a:tabLst/>
              <a:defRPr/>
            </a:pPr>
            <a:r>
              <a:rPr kumimoji="0" lang="zh-CN" altLang="en-US" sz="2000" i="0" u="sng" strike="noStrike" kern="0" cap="none" spc="0" normalizeH="0" baseline="0" noProof="0" dirty="0">
                <a:ln>
                  <a:noFill/>
                </a:ln>
                <a:solidFill>
                  <a:srgbClr val="0000FF"/>
                </a:solidFill>
                <a:effectLst/>
                <a:uLnTx/>
                <a:uFillTx/>
                <a:latin typeface="Times New Roman" pitchFamily="18" charset="0"/>
                <a:ea typeface="黑体" pitchFamily="49" charset="-122"/>
                <a:cs typeface="Times New Roman" pitchFamily="18" charset="0"/>
              </a:rPr>
              <a:t>允带</a:t>
            </a:r>
            <a:r>
              <a:rPr kumimoji="0" lang="zh-CN" altLang="en-US" sz="2000" i="0" u="none" strike="noStrike" kern="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rPr>
              <a:t>（</a:t>
            </a:r>
            <a:r>
              <a:rPr kumimoji="0" lang="en-US" altLang="zh-CN" sz="2000" i="0" u="none" strike="noStrike" kern="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rPr>
              <a:t>allowed band</a:t>
            </a:r>
            <a:r>
              <a:rPr kumimoji="0" lang="zh-CN" altLang="en-US" sz="2000" i="0" u="none" strike="noStrike" kern="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rPr>
              <a:t>）：允许电子能量存在的能量范围。</a:t>
            </a:r>
            <a:endParaRPr kumimoji="0" lang="zh-CN" altLang="en-US" sz="2000" i="0" u="sng" strike="noStrike" kern="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endParaRPr>
          </a:p>
          <a:p>
            <a:pPr marL="342900" marR="0" lvl="0" indent="-342900" algn="l" defTabSz="914400" rtl="0" eaLnBrk="1" fontAlgn="base" latinLnBrk="0" hangingPunct="1">
              <a:lnSpc>
                <a:spcPct val="90000"/>
              </a:lnSpc>
              <a:spcBef>
                <a:spcPct val="20000"/>
              </a:spcBef>
              <a:spcAft>
                <a:spcPct val="0"/>
              </a:spcAft>
              <a:buSzTx/>
              <a:buFont typeface="Wingdings" pitchFamily="2" charset="2"/>
              <a:buChar char="l"/>
              <a:tabLst/>
              <a:defRPr/>
            </a:pPr>
            <a:r>
              <a:rPr kumimoji="0" lang="zh-CN" altLang="en-US" sz="2000" i="0" u="sng" strike="noStrike" kern="0" cap="none" spc="0" normalizeH="0" baseline="0" noProof="0" dirty="0">
                <a:ln>
                  <a:noFill/>
                </a:ln>
                <a:solidFill>
                  <a:srgbClr val="0000FF"/>
                </a:solidFill>
                <a:effectLst/>
                <a:uLnTx/>
                <a:uFillTx/>
                <a:latin typeface="Times New Roman" pitchFamily="18" charset="0"/>
                <a:ea typeface="黑体" pitchFamily="49" charset="-122"/>
                <a:cs typeface="Times New Roman" pitchFamily="18" charset="0"/>
              </a:rPr>
              <a:t>禁带</a:t>
            </a:r>
            <a:r>
              <a:rPr kumimoji="0" lang="zh-CN" altLang="en-US" sz="2000" i="0" u="none" strike="noStrike" kern="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rPr>
              <a:t>（</a:t>
            </a:r>
            <a:r>
              <a:rPr kumimoji="0" lang="en-US" altLang="zh-CN" sz="2000" i="0" u="none" strike="noStrike" kern="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rPr>
              <a:t>forbidden band</a:t>
            </a:r>
            <a:r>
              <a:rPr kumimoji="0" lang="zh-CN" altLang="en-US" sz="2000" i="0" u="none" strike="noStrike" kern="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rPr>
              <a:t>）：不允许电子能量存在的能量范围。</a:t>
            </a:r>
          </a:p>
          <a:p>
            <a:pPr marL="342900" marR="0" lvl="0" indent="-342900" algn="l" defTabSz="914400" rtl="0" eaLnBrk="1" fontAlgn="base" latinLnBrk="0" hangingPunct="1">
              <a:lnSpc>
                <a:spcPct val="90000"/>
              </a:lnSpc>
              <a:spcBef>
                <a:spcPct val="20000"/>
              </a:spcBef>
              <a:spcAft>
                <a:spcPct val="0"/>
              </a:spcAft>
              <a:buSzTx/>
              <a:buFont typeface="Wingdings" pitchFamily="2" charset="2"/>
              <a:buChar char="l"/>
              <a:tabLst/>
              <a:defRPr/>
            </a:pPr>
            <a:r>
              <a:rPr kumimoji="0" lang="zh-CN" altLang="en-US" sz="2000" i="0" u="none" strike="noStrike" kern="0" cap="none" spc="0" normalizeH="0" baseline="0" noProof="0" dirty="0">
                <a:ln>
                  <a:noFill/>
                </a:ln>
                <a:solidFill>
                  <a:srgbClr val="0000CC"/>
                </a:solidFill>
                <a:effectLst/>
                <a:uLnTx/>
                <a:uFillTx/>
                <a:latin typeface="Times New Roman" pitchFamily="18" charset="0"/>
                <a:ea typeface="黑体" pitchFamily="49" charset="-122"/>
                <a:cs typeface="Times New Roman" pitchFamily="18" charset="0"/>
              </a:rPr>
              <a:t>允带又分为空带、满带、导带、价带</a:t>
            </a:r>
            <a:r>
              <a:rPr kumimoji="0" lang="zh-CN" altLang="en-US" sz="2000" i="0" u="none" strike="noStrike" kern="0" cap="none" spc="0" normalizeH="0" baseline="0" noProof="0" dirty="0">
                <a:ln>
                  <a:noFill/>
                </a:ln>
                <a:solidFill>
                  <a:srgbClr val="800080"/>
                </a:solidFill>
                <a:effectLst/>
                <a:uLnTx/>
                <a:uFillTx/>
                <a:latin typeface="Times New Roman" pitchFamily="18" charset="0"/>
                <a:ea typeface="黑体" pitchFamily="49" charset="-122"/>
                <a:cs typeface="Times New Roman" pitchFamily="18" charset="0"/>
              </a:rPr>
              <a:t>。</a:t>
            </a:r>
            <a:endParaRPr kumimoji="0" lang="zh-CN" altLang="en-US" sz="2000" i="0" u="sng" strike="noStrike" kern="0" cap="none" spc="0" normalizeH="0" baseline="0" noProof="0" dirty="0">
              <a:ln>
                <a:noFill/>
              </a:ln>
              <a:solidFill>
                <a:srgbClr val="800080"/>
              </a:solidFill>
              <a:effectLst/>
              <a:uLnTx/>
              <a:uFillTx/>
              <a:latin typeface="Times New Roman" pitchFamily="18" charset="0"/>
              <a:ea typeface="黑体" pitchFamily="49" charset="-122"/>
              <a:cs typeface="Times New Roman" pitchFamily="18" charset="0"/>
            </a:endParaRPr>
          </a:p>
          <a:p>
            <a:pPr marL="342900" marR="0" lvl="0" indent="-342900" algn="l" defTabSz="914400" rtl="0" eaLnBrk="1" fontAlgn="base" latinLnBrk="0" hangingPunct="1">
              <a:lnSpc>
                <a:spcPct val="90000"/>
              </a:lnSpc>
              <a:spcBef>
                <a:spcPct val="20000"/>
              </a:spcBef>
              <a:spcAft>
                <a:spcPct val="0"/>
              </a:spcAft>
              <a:buSzTx/>
              <a:buFont typeface="Wingdings" pitchFamily="2" charset="2"/>
              <a:buChar char="l"/>
              <a:tabLst/>
              <a:defRPr/>
            </a:pPr>
            <a:r>
              <a:rPr kumimoji="0" lang="zh-CN" altLang="en-US" sz="2000" i="0" u="sng" strike="noStrike" kern="0" cap="none" spc="0" normalizeH="0" baseline="0" noProof="0" dirty="0">
                <a:ln>
                  <a:noFill/>
                </a:ln>
                <a:solidFill>
                  <a:srgbClr val="0000FF"/>
                </a:solidFill>
                <a:effectLst/>
                <a:uLnTx/>
                <a:uFillTx/>
                <a:latin typeface="Times New Roman" pitchFamily="18" charset="0"/>
                <a:ea typeface="黑体" pitchFamily="49" charset="-122"/>
                <a:cs typeface="Times New Roman" pitchFamily="18" charset="0"/>
              </a:rPr>
              <a:t>空带</a:t>
            </a:r>
            <a:r>
              <a:rPr kumimoji="0" lang="zh-CN" altLang="en-US" sz="2000" i="0" u="none" strike="noStrike" kern="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rPr>
              <a:t>（</a:t>
            </a:r>
            <a:r>
              <a:rPr kumimoji="0" lang="en-US" altLang="zh-CN" sz="2000" i="0" u="none" strike="noStrike" kern="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rPr>
              <a:t>empty band</a:t>
            </a:r>
            <a:r>
              <a:rPr kumimoji="0" lang="zh-CN" altLang="en-US" sz="2000" i="0" u="none" strike="noStrike" kern="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rPr>
              <a:t>）：未被电子占据的允带。</a:t>
            </a:r>
            <a:endParaRPr kumimoji="0" lang="zh-CN" altLang="en-US" sz="2000" i="0" u="sng" strike="noStrike" kern="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endParaRPr>
          </a:p>
          <a:p>
            <a:pPr marL="342900" marR="0" lvl="0" indent="-342900" algn="l" defTabSz="914400" rtl="0" eaLnBrk="1" fontAlgn="base" latinLnBrk="0" hangingPunct="1">
              <a:lnSpc>
                <a:spcPct val="90000"/>
              </a:lnSpc>
              <a:spcBef>
                <a:spcPct val="20000"/>
              </a:spcBef>
              <a:spcAft>
                <a:spcPct val="0"/>
              </a:spcAft>
              <a:buSzTx/>
              <a:buFont typeface="Wingdings" pitchFamily="2" charset="2"/>
              <a:buChar char="l"/>
              <a:tabLst/>
              <a:defRPr/>
            </a:pPr>
            <a:r>
              <a:rPr kumimoji="0" lang="zh-CN" altLang="en-US" sz="2000" i="0" u="sng" strike="noStrike" kern="0" cap="none" spc="0" normalizeH="0" baseline="0" noProof="0" dirty="0">
                <a:ln>
                  <a:noFill/>
                </a:ln>
                <a:solidFill>
                  <a:srgbClr val="0000FF"/>
                </a:solidFill>
                <a:effectLst/>
                <a:uLnTx/>
                <a:uFillTx/>
                <a:latin typeface="Times New Roman" pitchFamily="18" charset="0"/>
                <a:ea typeface="黑体" pitchFamily="49" charset="-122"/>
                <a:cs typeface="Times New Roman" pitchFamily="18" charset="0"/>
              </a:rPr>
              <a:t>满带</a:t>
            </a:r>
            <a:r>
              <a:rPr kumimoji="0" lang="zh-CN" altLang="en-US" sz="2000" i="0" u="none" strike="noStrike" kern="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rPr>
              <a:t>（</a:t>
            </a:r>
            <a:r>
              <a:rPr kumimoji="0" lang="en-US" altLang="zh-CN" sz="2000" i="0" u="none" strike="noStrike" kern="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rPr>
              <a:t>filled band</a:t>
            </a:r>
            <a:r>
              <a:rPr kumimoji="0" lang="zh-CN" altLang="en-US" sz="2000" i="0" u="none" strike="noStrike" kern="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rPr>
              <a:t>）：允带中的能量状态（能级）均被电子占据。</a:t>
            </a:r>
            <a:endParaRPr kumimoji="0" lang="zh-CN" altLang="en-US" sz="2000" i="0" u="sng" strike="noStrike" kern="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endParaRPr>
          </a:p>
          <a:p>
            <a:pPr marL="342900" marR="0" lvl="0" indent="-342900" algn="l" defTabSz="914400" rtl="0" eaLnBrk="1" fontAlgn="base" latinLnBrk="0" hangingPunct="1">
              <a:lnSpc>
                <a:spcPct val="90000"/>
              </a:lnSpc>
              <a:spcBef>
                <a:spcPct val="20000"/>
              </a:spcBef>
              <a:spcAft>
                <a:spcPct val="0"/>
              </a:spcAft>
              <a:buSzTx/>
              <a:buFont typeface="Wingdings" pitchFamily="2" charset="2"/>
              <a:buChar char="l"/>
              <a:tabLst/>
              <a:defRPr/>
            </a:pPr>
            <a:r>
              <a:rPr kumimoji="0" lang="zh-CN" altLang="en-US" sz="2000" i="0" u="sng" strike="noStrike" kern="0" cap="none" spc="0" normalizeH="0" baseline="0" noProof="0" dirty="0">
                <a:ln>
                  <a:noFill/>
                </a:ln>
                <a:solidFill>
                  <a:srgbClr val="0000FF"/>
                </a:solidFill>
                <a:effectLst/>
                <a:uLnTx/>
                <a:uFillTx/>
                <a:latin typeface="Times New Roman" pitchFamily="18" charset="0"/>
                <a:ea typeface="黑体" pitchFamily="49" charset="-122"/>
                <a:cs typeface="Times New Roman" pitchFamily="18" charset="0"/>
              </a:rPr>
              <a:t>导带</a:t>
            </a:r>
            <a:r>
              <a:rPr kumimoji="0" lang="zh-CN" altLang="en-US" sz="2000" i="0" u="none" strike="noStrike" kern="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rPr>
              <a:t>（</a:t>
            </a:r>
            <a:r>
              <a:rPr kumimoji="0" lang="en-US" altLang="zh-CN" sz="2000" i="0" u="none" strike="noStrike" kern="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rPr>
              <a:t>conduction band</a:t>
            </a:r>
            <a:r>
              <a:rPr kumimoji="0" lang="zh-CN" altLang="en-US" sz="2000" i="0" u="none" strike="noStrike" kern="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rPr>
              <a:t>）：电子未占满的允带（有部分电子。）</a:t>
            </a:r>
            <a:endParaRPr kumimoji="0" lang="zh-CN" altLang="en-US" sz="2000" i="0" u="sng" strike="noStrike" kern="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endParaRPr>
          </a:p>
          <a:p>
            <a:pPr marL="342900" marR="0" lvl="0" indent="-342900" algn="l" defTabSz="914400" rtl="0" eaLnBrk="1" fontAlgn="base" latinLnBrk="0" hangingPunct="1">
              <a:lnSpc>
                <a:spcPct val="90000"/>
              </a:lnSpc>
              <a:spcBef>
                <a:spcPct val="20000"/>
              </a:spcBef>
              <a:spcAft>
                <a:spcPct val="0"/>
              </a:spcAft>
              <a:buSzTx/>
              <a:buFont typeface="Wingdings" pitchFamily="2" charset="2"/>
              <a:buChar char="l"/>
              <a:tabLst/>
              <a:defRPr/>
            </a:pPr>
            <a:r>
              <a:rPr kumimoji="0" lang="zh-CN" altLang="en-US" sz="2000" i="0" u="sng" strike="noStrike" kern="0" cap="none" spc="0" normalizeH="0" baseline="0" noProof="0" dirty="0">
                <a:ln>
                  <a:noFill/>
                </a:ln>
                <a:solidFill>
                  <a:srgbClr val="0000FF"/>
                </a:solidFill>
                <a:effectLst/>
                <a:uLnTx/>
                <a:uFillTx/>
                <a:latin typeface="Times New Roman" pitchFamily="18" charset="0"/>
                <a:ea typeface="黑体" pitchFamily="49" charset="-122"/>
                <a:cs typeface="Times New Roman" pitchFamily="18" charset="0"/>
              </a:rPr>
              <a:t>价带</a:t>
            </a:r>
            <a:r>
              <a:rPr kumimoji="0" lang="zh-CN" altLang="en-US" sz="2000" i="0" u="none" strike="noStrike" kern="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rPr>
              <a:t>（</a:t>
            </a:r>
            <a:r>
              <a:rPr kumimoji="0" lang="en-US" altLang="zh-CN" sz="2000" i="0" u="none" strike="noStrike" kern="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rPr>
              <a:t>valence band</a:t>
            </a:r>
            <a:r>
              <a:rPr kumimoji="0" lang="zh-CN" altLang="en-US" sz="2000" i="0" u="none" strike="noStrike" kern="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rPr>
              <a:t>）</a:t>
            </a:r>
            <a:r>
              <a:rPr kumimoji="0" lang="en-US" altLang="zh-CN" sz="2000" i="0" u="none" strike="noStrike" kern="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rPr>
              <a:t>:</a:t>
            </a:r>
            <a:r>
              <a:rPr kumimoji="0" lang="zh-CN" altLang="en-US" sz="2000" i="0" u="none" strike="noStrike" kern="0" cap="none" spc="0" normalizeH="0" baseline="0" noProof="0" dirty="0">
                <a:ln>
                  <a:noFill/>
                </a:ln>
                <a:solidFill>
                  <a:schemeClr val="tx1"/>
                </a:solidFill>
                <a:effectLst/>
                <a:uLnTx/>
                <a:uFillTx/>
                <a:latin typeface="Times New Roman" pitchFamily="18" charset="0"/>
                <a:ea typeface="黑体" pitchFamily="49" charset="-122"/>
                <a:cs typeface="Times New Roman" pitchFamily="18" charset="0"/>
              </a:rPr>
              <a:t>被价电子占据的允带（低温下通常被价电子占满）。</a:t>
            </a:r>
          </a:p>
        </p:txBody>
      </p:sp>
      <p:sp>
        <p:nvSpPr>
          <p:cNvPr id="5" name="矩形 4">
            <a:extLst>
              <a:ext uri="{FF2B5EF4-FFF2-40B4-BE49-F238E27FC236}">
                <a16:creationId xmlns:a16="http://schemas.microsoft.com/office/drawing/2014/main" id="{B50037BD-A7E7-43FD-807B-419720D7E002}"/>
              </a:ext>
            </a:extLst>
          </p:cNvPr>
          <p:cNvSpPr/>
          <p:nvPr/>
        </p:nvSpPr>
        <p:spPr>
          <a:xfrm>
            <a:off x="247909" y="200029"/>
            <a:ext cx="3416320"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半导体中的电子状态</a:t>
            </a:r>
          </a:p>
        </p:txBody>
      </p:sp>
    </p:spTree>
    <p:extLst>
      <p:ext uri="{BB962C8B-B14F-4D97-AF65-F5344CB8AC3E}">
        <p14:creationId xmlns:p14="http://schemas.microsoft.com/office/powerpoint/2010/main" val="27525514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80463" y="1016592"/>
            <a:ext cx="954107" cy="400110"/>
          </a:xfrm>
          <a:prstGeom prst="rect">
            <a:avLst/>
          </a:prstGeom>
          <a:noFill/>
        </p:spPr>
        <p:txBody>
          <a:bodyPr wrap="none" rtlCol="0">
            <a:spAutoFit/>
          </a:bodyPr>
          <a:lstStyle/>
          <a:p>
            <a:r>
              <a:rPr lang="zh-CN" altLang="en-US" sz="2000" dirty="0">
                <a:latin typeface="黑体" pitchFamily="49" charset="-122"/>
                <a:ea typeface="黑体" pitchFamily="49" charset="-122"/>
              </a:rPr>
              <a:t>绝缘体</a:t>
            </a:r>
          </a:p>
        </p:txBody>
      </p:sp>
      <p:sp>
        <p:nvSpPr>
          <p:cNvPr id="3" name="TextBox 3"/>
          <p:cNvSpPr txBox="1"/>
          <p:nvPr/>
        </p:nvSpPr>
        <p:spPr>
          <a:xfrm>
            <a:off x="3694054" y="1016592"/>
            <a:ext cx="954107" cy="400110"/>
          </a:xfrm>
          <a:prstGeom prst="rect">
            <a:avLst/>
          </a:prstGeom>
          <a:noFill/>
        </p:spPr>
        <p:txBody>
          <a:bodyPr wrap="none" rtlCol="0">
            <a:spAutoFit/>
          </a:bodyPr>
          <a:lstStyle/>
          <a:p>
            <a:r>
              <a:rPr lang="zh-CN" altLang="en-US" sz="2000" dirty="0">
                <a:latin typeface="黑体" pitchFamily="49" charset="-122"/>
                <a:ea typeface="黑体" pitchFamily="49" charset="-122"/>
              </a:rPr>
              <a:t>半导体</a:t>
            </a:r>
          </a:p>
        </p:txBody>
      </p:sp>
      <p:sp>
        <p:nvSpPr>
          <p:cNvPr id="4" name="TextBox 4"/>
          <p:cNvSpPr txBox="1"/>
          <p:nvPr/>
        </p:nvSpPr>
        <p:spPr>
          <a:xfrm>
            <a:off x="6790398" y="1088600"/>
            <a:ext cx="697627" cy="400110"/>
          </a:xfrm>
          <a:prstGeom prst="rect">
            <a:avLst/>
          </a:prstGeom>
          <a:noFill/>
        </p:spPr>
        <p:txBody>
          <a:bodyPr wrap="none" rtlCol="0">
            <a:spAutoFit/>
          </a:bodyPr>
          <a:lstStyle/>
          <a:p>
            <a:r>
              <a:rPr lang="zh-CN" altLang="en-US" sz="2000" dirty="0">
                <a:latin typeface="黑体" pitchFamily="49" charset="-122"/>
                <a:ea typeface="黑体" pitchFamily="49" charset="-122"/>
              </a:rPr>
              <a:t>导体</a:t>
            </a:r>
          </a:p>
        </p:txBody>
      </p:sp>
      <p:sp>
        <p:nvSpPr>
          <p:cNvPr id="5" name="矩形 4"/>
          <p:cNvSpPr/>
          <p:nvPr/>
        </p:nvSpPr>
        <p:spPr bwMode="auto">
          <a:xfrm>
            <a:off x="974850" y="1593226"/>
            <a:ext cx="1000132" cy="57150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6" name="矩形 5"/>
          <p:cNvSpPr/>
          <p:nvPr/>
        </p:nvSpPr>
        <p:spPr bwMode="auto">
          <a:xfrm>
            <a:off x="974850" y="2879110"/>
            <a:ext cx="1000132" cy="571504"/>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7" name="矩形 6"/>
          <p:cNvSpPr/>
          <p:nvPr/>
        </p:nvSpPr>
        <p:spPr bwMode="auto">
          <a:xfrm>
            <a:off x="3717994" y="1816660"/>
            <a:ext cx="1000132" cy="57150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8" name="矩形 7"/>
          <p:cNvSpPr/>
          <p:nvPr/>
        </p:nvSpPr>
        <p:spPr bwMode="auto">
          <a:xfrm>
            <a:off x="3717994" y="2745354"/>
            <a:ext cx="1000132" cy="571504"/>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9" name="矩形 8"/>
          <p:cNvSpPr/>
          <p:nvPr/>
        </p:nvSpPr>
        <p:spPr bwMode="auto">
          <a:xfrm>
            <a:off x="6718390" y="1673784"/>
            <a:ext cx="1000132" cy="57150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10" name="矩形 9"/>
          <p:cNvSpPr/>
          <p:nvPr/>
        </p:nvSpPr>
        <p:spPr bwMode="auto">
          <a:xfrm>
            <a:off x="6718390" y="2816792"/>
            <a:ext cx="1000132" cy="571504"/>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11" name="矩形 10"/>
          <p:cNvSpPr/>
          <p:nvPr/>
        </p:nvSpPr>
        <p:spPr bwMode="auto">
          <a:xfrm>
            <a:off x="6718390" y="1959536"/>
            <a:ext cx="1000132" cy="285752"/>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cxnSp>
        <p:nvCxnSpPr>
          <p:cNvPr id="12" name="直接箭头连接符 11"/>
          <p:cNvCxnSpPr/>
          <p:nvPr/>
        </p:nvCxnSpPr>
        <p:spPr bwMode="auto">
          <a:xfrm>
            <a:off x="1694930" y="2169290"/>
            <a:ext cx="0" cy="648072"/>
          </a:xfrm>
          <a:prstGeom prst="straightConnector1">
            <a:avLst/>
          </a:prstGeom>
          <a:solidFill>
            <a:schemeClr val="accent1"/>
          </a:solidFill>
          <a:ln w="19050" cap="flat" cmpd="sng" algn="ctr">
            <a:solidFill>
              <a:schemeClr val="tx1"/>
            </a:solidFill>
            <a:prstDash val="solid"/>
            <a:round/>
            <a:headEnd type="triangle" w="med" len="med"/>
            <a:tailEnd type="triangle" w="med" len="med"/>
          </a:ln>
          <a:effectLst/>
        </p:spPr>
      </p:cxnSp>
      <p:sp>
        <p:nvSpPr>
          <p:cNvPr id="13" name="TextBox 14"/>
          <p:cNvSpPr txBox="1"/>
          <p:nvPr/>
        </p:nvSpPr>
        <p:spPr>
          <a:xfrm>
            <a:off x="1838946" y="2385314"/>
            <a:ext cx="441146" cy="369332"/>
          </a:xfrm>
          <a:prstGeom prst="rect">
            <a:avLst/>
          </a:prstGeom>
          <a:noFill/>
        </p:spPr>
        <p:txBody>
          <a:bodyPr wrap="none" rtlCol="0">
            <a:spAutoFit/>
          </a:bodyPr>
          <a:lstStyle/>
          <a:p>
            <a:r>
              <a:rPr lang="en-US" altLang="zh-CN" dirty="0" err="1">
                <a:latin typeface="Times New Roman" pitchFamily="18" charset="0"/>
                <a:cs typeface="Times New Roman" pitchFamily="18" charset="0"/>
              </a:rPr>
              <a:t>E</a:t>
            </a:r>
            <a:r>
              <a:rPr lang="en-US" altLang="zh-CN" i="1" dirty="0" err="1">
                <a:latin typeface="Times New Roman" pitchFamily="18" charset="0"/>
                <a:cs typeface="Times New Roman" pitchFamily="18" charset="0"/>
              </a:rPr>
              <a:t>g</a:t>
            </a:r>
            <a:endParaRPr lang="zh-CN" altLang="en-US" i="1" dirty="0">
              <a:latin typeface="Times New Roman" pitchFamily="18" charset="0"/>
              <a:cs typeface="Times New Roman" pitchFamily="18" charset="0"/>
            </a:endParaRPr>
          </a:p>
        </p:txBody>
      </p:sp>
      <p:cxnSp>
        <p:nvCxnSpPr>
          <p:cNvPr id="14" name="直接箭头连接符 13"/>
          <p:cNvCxnSpPr/>
          <p:nvPr/>
        </p:nvCxnSpPr>
        <p:spPr bwMode="auto">
          <a:xfrm>
            <a:off x="4359226" y="2413307"/>
            <a:ext cx="0" cy="288032"/>
          </a:xfrm>
          <a:prstGeom prst="straightConnector1">
            <a:avLst/>
          </a:prstGeom>
          <a:solidFill>
            <a:schemeClr val="accent1"/>
          </a:solidFill>
          <a:ln w="19050" cap="flat" cmpd="sng" algn="ctr">
            <a:solidFill>
              <a:schemeClr val="tx1"/>
            </a:solidFill>
            <a:prstDash val="solid"/>
            <a:round/>
            <a:headEnd type="triangle" w="med" len="med"/>
            <a:tailEnd type="triangle" w="med" len="med"/>
          </a:ln>
          <a:effectLst/>
        </p:spPr>
      </p:cxnSp>
      <p:sp>
        <p:nvSpPr>
          <p:cNvPr id="15" name="Text Box 18"/>
          <p:cNvSpPr txBox="1">
            <a:spLocks noChangeArrowheads="1"/>
          </p:cNvSpPr>
          <p:nvPr/>
        </p:nvSpPr>
        <p:spPr bwMode="auto">
          <a:xfrm>
            <a:off x="5895460" y="4144274"/>
            <a:ext cx="3168352" cy="371513"/>
          </a:xfrm>
          <a:prstGeom prst="rect">
            <a:avLst/>
          </a:prstGeom>
          <a:noFill/>
          <a:ln w="9525" algn="ctr">
            <a:noFill/>
            <a:miter lim="800000"/>
            <a:headEnd/>
            <a:tailEnd/>
          </a:ln>
          <a:effectLst/>
        </p:spPr>
        <p:txBody>
          <a:bodyPr wrap="square" lIns="90000" tIns="46800" rIns="90000" bIns="46800">
            <a:spAutoFit/>
          </a:bodyPr>
          <a:lstStyle/>
          <a:p>
            <a:r>
              <a:rPr lang="zh-CN" altLang="en-US" dirty="0">
                <a:latin typeface="微软雅黑" panose="020B0503020204020204" pitchFamily="34" charset="-122"/>
                <a:ea typeface="微软雅黑" panose="020B0503020204020204" pitchFamily="34" charset="-122"/>
              </a:rPr>
              <a:t>价电子数为奇数：半满态</a:t>
            </a:r>
          </a:p>
        </p:txBody>
      </p:sp>
      <p:sp>
        <p:nvSpPr>
          <p:cNvPr id="16" name="Text Box 23"/>
          <p:cNvSpPr txBox="1">
            <a:spLocks noChangeArrowheads="1"/>
          </p:cNvSpPr>
          <p:nvPr/>
        </p:nvSpPr>
        <p:spPr bwMode="auto">
          <a:xfrm>
            <a:off x="5895460" y="4576322"/>
            <a:ext cx="2592387" cy="1202510"/>
          </a:xfrm>
          <a:prstGeom prst="rect">
            <a:avLst/>
          </a:prstGeom>
          <a:noFill/>
          <a:ln w="9525" algn="ctr">
            <a:noFill/>
            <a:miter lim="800000"/>
            <a:headEnd/>
            <a:tailEnd/>
          </a:ln>
          <a:effectLst/>
        </p:spPr>
        <p:txBody>
          <a:bodyPr lIns="90000" tIns="46800" rIns="90000" bIns="46800">
            <a:spAutoFit/>
          </a:bodyPr>
          <a:lstStyle/>
          <a:p>
            <a:r>
              <a:rPr lang="zh-CN" altLang="en-US" dirty="0">
                <a:latin typeface="微软雅黑" panose="020B0503020204020204" pitchFamily="34" charset="-122"/>
                <a:ea typeface="微软雅黑" panose="020B0503020204020204" pitchFamily="34" charset="-122"/>
              </a:rPr>
              <a:t>价电子数为偶数：能带填满但是由于能带交迭，使两个能带都不分填充，形成不满带</a:t>
            </a:r>
            <a:endParaRPr lang="en-US" altLang="zh-CN" dirty="0">
              <a:latin typeface="微软雅黑" panose="020B0503020204020204" pitchFamily="34" charset="-122"/>
              <a:ea typeface="微软雅黑" panose="020B0503020204020204" pitchFamily="34" charset="-122"/>
            </a:endParaRPr>
          </a:p>
        </p:txBody>
      </p:sp>
      <p:grpSp>
        <p:nvGrpSpPr>
          <p:cNvPr id="17" name="Group 114"/>
          <p:cNvGrpSpPr>
            <a:grpSpLocks/>
          </p:cNvGrpSpPr>
          <p:nvPr/>
        </p:nvGrpSpPr>
        <p:grpSpPr bwMode="auto">
          <a:xfrm>
            <a:off x="1669441" y="3192603"/>
            <a:ext cx="4464680" cy="3366139"/>
            <a:chOff x="2200" y="483"/>
            <a:chExt cx="3609" cy="2721"/>
          </a:xfrm>
        </p:grpSpPr>
        <p:sp>
          <p:nvSpPr>
            <p:cNvPr id="18" name="Rectangle 115"/>
            <p:cNvSpPr>
              <a:spLocks noChangeArrowheads="1"/>
            </p:cNvSpPr>
            <p:nvPr/>
          </p:nvSpPr>
          <p:spPr bwMode="auto">
            <a:xfrm>
              <a:off x="2200" y="2190"/>
              <a:ext cx="416" cy="336"/>
            </a:xfrm>
            <a:prstGeom prst="rect">
              <a:avLst/>
            </a:prstGeom>
            <a:solidFill>
              <a:schemeClr val="accent1"/>
            </a:solidFill>
            <a:ln w="9525">
              <a:noFill/>
              <a:miter lim="800000"/>
              <a:headEnd/>
              <a:tailEnd/>
            </a:ln>
            <a:effectLst/>
          </p:spPr>
          <p:txBody>
            <a:bodyPr wrap="none" anchor="ctr"/>
            <a:lstStyle/>
            <a:p>
              <a:pPr fontAlgn="ctr">
                <a:lnSpc>
                  <a:spcPct val="100000"/>
                </a:lnSpc>
                <a:spcBef>
                  <a:spcPct val="0"/>
                </a:spcBef>
                <a:buSzTx/>
              </a:pPr>
              <a:r>
                <a:rPr lang="zh-CN" altLang="en-US" sz="2000" b="0">
                  <a:solidFill>
                    <a:schemeClr val="tx1"/>
                  </a:solidFill>
                  <a:latin typeface="Times New Roman" pitchFamily="18" charset="0"/>
                  <a:ea typeface="楷体_GB2312" pitchFamily="49" charset="-122"/>
                </a:rPr>
                <a:t>价带</a:t>
              </a:r>
            </a:p>
          </p:txBody>
        </p:sp>
        <p:sp>
          <p:nvSpPr>
            <p:cNvPr id="19" name="Line 116"/>
            <p:cNvSpPr>
              <a:spLocks noChangeShapeType="1"/>
            </p:cNvSpPr>
            <p:nvPr/>
          </p:nvSpPr>
          <p:spPr bwMode="auto">
            <a:xfrm flipH="1">
              <a:off x="4864" y="1635"/>
              <a:ext cx="291" cy="0"/>
            </a:xfrm>
            <a:prstGeom prst="line">
              <a:avLst/>
            </a:prstGeom>
            <a:noFill/>
            <a:ln w="28575">
              <a:solidFill>
                <a:schemeClr val="tx1"/>
              </a:solidFill>
              <a:round/>
              <a:headEnd/>
              <a:tailEnd/>
            </a:ln>
            <a:effectLst/>
          </p:spPr>
          <p:txBody>
            <a:bodyPr wrap="none" anchor="ctr"/>
            <a:lstStyle/>
            <a:p>
              <a:endParaRPr lang="zh-CN" altLang="en-US"/>
            </a:p>
          </p:txBody>
        </p:sp>
        <p:sp>
          <p:nvSpPr>
            <p:cNvPr id="20" name="Line 117"/>
            <p:cNvSpPr>
              <a:spLocks noChangeShapeType="1"/>
            </p:cNvSpPr>
            <p:nvPr/>
          </p:nvSpPr>
          <p:spPr bwMode="auto">
            <a:xfrm flipH="1">
              <a:off x="4489" y="1998"/>
              <a:ext cx="666" cy="0"/>
            </a:xfrm>
            <a:prstGeom prst="line">
              <a:avLst/>
            </a:prstGeom>
            <a:noFill/>
            <a:ln w="28575">
              <a:solidFill>
                <a:schemeClr val="tx1"/>
              </a:solidFill>
              <a:round/>
              <a:headEnd/>
              <a:tailEnd/>
            </a:ln>
            <a:effectLst/>
          </p:spPr>
          <p:txBody>
            <a:bodyPr wrap="none" anchor="ctr"/>
            <a:lstStyle/>
            <a:p>
              <a:endParaRPr lang="zh-CN" altLang="en-US"/>
            </a:p>
          </p:txBody>
        </p:sp>
        <p:sp>
          <p:nvSpPr>
            <p:cNvPr id="21" name="Freeform 118"/>
            <p:cNvSpPr>
              <a:spLocks/>
            </p:cNvSpPr>
            <p:nvPr/>
          </p:nvSpPr>
          <p:spPr bwMode="auto">
            <a:xfrm>
              <a:off x="3032" y="842"/>
              <a:ext cx="1911" cy="1726"/>
            </a:xfrm>
            <a:custGeom>
              <a:avLst/>
              <a:gdLst/>
              <a:ahLst/>
              <a:cxnLst>
                <a:cxn ang="0">
                  <a:pos x="0" y="1588"/>
                </a:cxn>
                <a:cxn ang="0">
                  <a:pos x="252" y="1726"/>
                </a:cxn>
                <a:cxn ang="0">
                  <a:pos x="672" y="1588"/>
                </a:cxn>
                <a:cxn ang="0">
                  <a:pos x="1050" y="1384"/>
                </a:cxn>
                <a:cxn ang="0">
                  <a:pos x="1254" y="1258"/>
                </a:cxn>
                <a:cxn ang="0">
                  <a:pos x="1368" y="1198"/>
                </a:cxn>
                <a:cxn ang="0">
                  <a:pos x="1728" y="1156"/>
                </a:cxn>
                <a:cxn ang="0">
                  <a:pos x="1368" y="1060"/>
                </a:cxn>
                <a:cxn ang="0">
                  <a:pos x="1314" y="988"/>
                </a:cxn>
                <a:cxn ang="0">
                  <a:pos x="1500" y="868"/>
                </a:cxn>
                <a:cxn ang="0">
                  <a:pos x="2154" y="784"/>
                </a:cxn>
                <a:cxn ang="0">
                  <a:pos x="1200" y="724"/>
                </a:cxn>
                <a:cxn ang="0">
                  <a:pos x="564" y="436"/>
                </a:cxn>
                <a:cxn ang="0">
                  <a:pos x="288" y="52"/>
                </a:cxn>
                <a:cxn ang="0">
                  <a:pos x="114" y="124"/>
                </a:cxn>
                <a:cxn ang="0">
                  <a:pos x="84" y="238"/>
                </a:cxn>
                <a:cxn ang="0">
                  <a:pos x="438" y="778"/>
                </a:cxn>
                <a:cxn ang="0">
                  <a:pos x="912" y="1012"/>
                </a:cxn>
                <a:cxn ang="0">
                  <a:pos x="576" y="1300"/>
                </a:cxn>
                <a:cxn ang="0">
                  <a:pos x="198" y="1372"/>
                </a:cxn>
                <a:cxn ang="0">
                  <a:pos x="0" y="1204"/>
                </a:cxn>
              </a:cxnLst>
              <a:rect l="0" t="0" r="r" b="b"/>
              <a:pathLst>
                <a:path w="2204" h="1726">
                  <a:moveTo>
                    <a:pt x="0" y="1588"/>
                  </a:moveTo>
                  <a:cubicBezTo>
                    <a:pt x="42" y="1611"/>
                    <a:pt x="140" y="1726"/>
                    <a:pt x="252" y="1726"/>
                  </a:cubicBezTo>
                  <a:cubicBezTo>
                    <a:pt x="364" y="1726"/>
                    <a:pt x="539" y="1645"/>
                    <a:pt x="672" y="1588"/>
                  </a:cubicBezTo>
                  <a:cubicBezTo>
                    <a:pt x="805" y="1531"/>
                    <a:pt x="953" y="1439"/>
                    <a:pt x="1050" y="1384"/>
                  </a:cubicBezTo>
                  <a:cubicBezTo>
                    <a:pt x="1147" y="1329"/>
                    <a:pt x="1201" y="1289"/>
                    <a:pt x="1254" y="1258"/>
                  </a:cubicBezTo>
                  <a:cubicBezTo>
                    <a:pt x="1307" y="1227"/>
                    <a:pt x="1289" y="1215"/>
                    <a:pt x="1368" y="1198"/>
                  </a:cubicBezTo>
                  <a:cubicBezTo>
                    <a:pt x="1447" y="1181"/>
                    <a:pt x="1728" y="1179"/>
                    <a:pt x="1728" y="1156"/>
                  </a:cubicBezTo>
                  <a:cubicBezTo>
                    <a:pt x="1728" y="1133"/>
                    <a:pt x="1437" y="1088"/>
                    <a:pt x="1368" y="1060"/>
                  </a:cubicBezTo>
                  <a:cubicBezTo>
                    <a:pt x="1299" y="1032"/>
                    <a:pt x="1292" y="1020"/>
                    <a:pt x="1314" y="988"/>
                  </a:cubicBezTo>
                  <a:cubicBezTo>
                    <a:pt x="1336" y="956"/>
                    <a:pt x="1360" y="902"/>
                    <a:pt x="1500" y="868"/>
                  </a:cubicBezTo>
                  <a:cubicBezTo>
                    <a:pt x="1640" y="834"/>
                    <a:pt x="2204" y="808"/>
                    <a:pt x="2154" y="784"/>
                  </a:cubicBezTo>
                  <a:cubicBezTo>
                    <a:pt x="2104" y="760"/>
                    <a:pt x="1465" y="782"/>
                    <a:pt x="1200" y="724"/>
                  </a:cubicBezTo>
                  <a:cubicBezTo>
                    <a:pt x="935" y="666"/>
                    <a:pt x="716" y="548"/>
                    <a:pt x="564" y="436"/>
                  </a:cubicBezTo>
                  <a:cubicBezTo>
                    <a:pt x="412" y="324"/>
                    <a:pt x="363" y="104"/>
                    <a:pt x="288" y="52"/>
                  </a:cubicBezTo>
                  <a:cubicBezTo>
                    <a:pt x="213" y="0"/>
                    <a:pt x="148" y="93"/>
                    <a:pt x="114" y="124"/>
                  </a:cubicBezTo>
                  <a:cubicBezTo>
                    <a:pt x="80" y="155"/>
                    <a:pt x="30" y="129"/>
                    <a:pt x="84" y="238"/>
                  </a:cubicBezTo>
                  <a:cubicBezTo>
                    <a:pt x="138" y="347"/>
                    <a:pt x="300" y="649"/>
                    <a:pt x="438" y="778"/>
                  </a:cubicBezTo>
                  <a:cubicBezTo>
                    <a:pt x="576" y="907"/>
                    <a:pt x="889" y="925"/>
                    <a:pt x="912" y="1012"/>
                  </a:cubicBezTo>
                  <a:cubicBezTo>
                    <a:pt x="935" y="1099"/>
                    <a:pt x="695" y="1240"/>
                    <a:pt x="576" y="1300"/>
                  </a:cubicBezTo>
                  <a:cubicBezTo>
                    <a:pt x="457" y="1360"/>
                    <a:pt x="294" y="1388"/>
                    <a:pt x="198" y="1372"/>
                  </a:cubicBezTo>
                  <a:cubicBezTo>
                    <a:pt x="102" y="1356"/>
                    <a:pt x="41" y="1239"/>
                    <a:pt x="0" y="1204"/>
                  </a:cubicBezTo>
                </a:path>
              </a:pathLst>
            </a:custGeom>
            <a:solidFill>
              <a:schemeClr val="accent1"/>
            </a:solidFill>
            <a:ln w="15875" cap="flat" cmpd="sng">
              <a:solidFill>
                <a:schemeClr val="tx1"/>
              </a:solidFill>
              <a:prstDash val="solid"/>
              <a:round/>
              <a:headEnd type="none" w="med" len="med"/>
              <a:tailEnd type="none" w="med" len="med"/>
            </a:ln>
            <a:effectLst/>
          </p:spPr>
          <p:txBody>
            <a:bodyPr wrap="none" anchor="ctr"/>
            <a:lstStyle/>
            <a:p>
              <a:endParaRPr lang="zh-CN" altLang="en-US"/>
            </a:p>
          </p:txBody>
        </p:sp>
        <p:sp>
          <p:nvSpPr>
            <p:cNvPr id="22" name="Line 119"/>
            <p:cNvSpPr>
              <a:spLocks noChangeShapeType="1"/>
            </p:cNvSpPr>
            <p:nvPr/>
          </p:nvSpPr>
          <p:spPr bwMode="auto">
            <a:xfrm flipV="1">
              <a:off x="3449" y="654"/>
              <a:ext cx="0" cy="2276"/>
            </a:xfrm>
            <a:prstGeom prst="line">
              <a:avLst/>
            </a:prstGeom>
            <a:noFill/>
            <a:ln w="12700">
              <a:solidFill>
                <a:schemeClr val="tx1"/>
              </a:solidFill>
              <a:prstDash val="dash"/>
              <a:round/>
              <a:headEnd/>
              <a:tailEnd/>
            </a:ln>
            <a:effectLst/>
          </p:spPr>
          <p:txBody>
            <a:bodyPr wrap="none" anchor="ctr"/>
            <a:lstStyle/>
            <a:p>
              <a:endParaRPr lang="zh-CN" altLang="en-US"/>
            </a:p>
          </p:txBody>
        </p:sp>
        <p:sp>
          <p:nvSpPr>
            <p:cNvPr id="23" name="Line 120"/>
            <p:cNvSpPr>
              <a:spLocks noChangeShapeType="1"/>
            </p:cNvSpPr>
            <p:nvPr/>
          </p:nvSpPr>
          <p:spPr bwMode="auto">
            <a:xfrm flipH="1">
              <a:off x="2200" y="2190"/>
              <a:ext cx="1249" cy="0"/>
            </a:xfrm>
            <a:prstGeom prst="line">
              <a:avLst/>
            </a:prstGeom>
            <a:noFill/>
            <a:ln w="12700">
              <a:solidFill>
                <a:schemeClr val="tx1"/>
              </a:solidFill>
              <a:prstDash val="dash"/>
              <a:round/>
              <a:headEnd/>
              <a:tailEnd/>
            </a:ln>
            <a:effectLst/>
          </p:spPr>
          <p:txBody>
            <a:bodyPr wrap="none" anchor="ctr"/>
            <a:lstStyle/>
            <a:p>
              <a:endParaRPr lang="zh-CN" altLang="en-US"/>
            </a:p>
          </p:txBody>
        </p:sp>
        <p:sp>
          <p:nvSpPr>
            <p:cNvPr id="24" name="Line 121"/>
            <p:cNvSpPr>
              <a:spLocks noChangeShapeType="1"/>
            </p:cNvSpPr>
            <p:nvPr/>
          </p:nvSpPr>
          <p:spPr bwMode="auto">
            <a:xfrm flipH="1">
              <a:off x="2200" y="2526"/>
              <a:ext cx="1249" cy="0"/>
            </a:xfrm>
            <a:prstGeom prst="line">
              <a:avLst/>
            </a:prstGeom>
            <a:noFill/>
            <a:ln w="12700">
              <a:solidFill>
                <a:schemeClr val="tx1"/>
              </a:solidFill>
              <a:prstDash val="dash"/>
              <a:round/>
              <a:headEnd/>
              <a:tailEnd/>
            </a:ln>
            <a:effectLst/>
          </p:spPr>
          <p:txBody>
            <a:bodyPr wrap="none" anchor="ctr"/>
            <a:lstStyle/>
            <a:p>
              <a:endParaRPr lang="zh-CN" altLang="en-US"/>
            </a:p>
          </p:txBody>
        </p:sp>
        <p:sp>
          <p:nvSpPr>
            <p:cNvPr id="25" name="Line 122"/>
            <p:cNvSpPr>
              <a:spLocks noChangeShapeType="1"/>
            </p:cNvSpPr>
            <p:nvPr/>
          </p:nvSpPr>
          <p:spPr bwMode="auto">
            <a:xfrm flipH="1">
              <a:off x="2200" y="1662"/>
              <a:ext cx="1249" cy="0"/>
            </a:xfrm>
            <a:prstGeom prst="line">
              <a:avLst/>
            </a:prstGeom>
            <a:noFill/>
            <a:ln w="12700">
              <a:solidFill>
                <a:schemeClr val="tx1"/>
              </a:solidFill>
              <a:prstDash val="dash"/>
              <a:round/>
              <a:headEnd/>
              <a:tailEnd/>
            </a:ln>
            <a:effectLst/>
          </p:spPr>
          <p:txBody>
            <a:bodyPr wrap="none" anchor="ctr"/>
            <a:lstStyle/>
            <a:p>
              <a:endParaRPr lang="zh-CN" altLang="en-US"/>
            </a:p>
          </p:txBody>
        </p:sp>
        <p:sp>
          <p:nvSpPr>
            <p:cNvPr id="26" name="Line 123"/>
            <p:cNvSpPr>
              <a:spLocks noChangeShapeType="1"/>
            </p:cNvSpPr>
            <p:nvPr/>
          </p:nvSpPr>
          <p:spPr bwMode="auto">
            <a:xfrm>
              <a:off x="2824" y="2930"/>
              <a:ext cx="2664" cy="0"/>
            </a:xfrm>
            <a:prstGeom prst="line">
              <a:avLst/>
            </a:prstGeom>
            <a:noFill/>
            <a:ln w="19050">
              <a:solidFill>
                <a:schemeClr val="tx1"/>
              </a:solidFill>
              <a:round/>
              <a:headEnd/>
              <a:tailEnd type="triangle" w="med" len="med"/>
            </a:ln>
            <a:effectLst/>
          </p:spPr>
          <p:txBody>
            <a:bodyPr wrap="none" anchor="ctr"/>
            <a:lstStyle/>
            <a:p>
              <a:endParaRPr lang="zh-CN" altLang="en-US"/>
            </a:p>
          </p:txBody>
        </p:sp>
        <p:sp>
          <p:nvSpPr>
            <p:cNvPr id="27" name="Line 124"/>
            <p:cNvSpPr>
              <a:spLocks noChangeShapeType="1"/>
            </p:cNvSpPr>
            <p:nvPr/>
          </p:nvSpPr>
          <p:spPr bwMode="auto">
            <a:xfrm flipV="1">
              <a:off x="2824" y="654"/>
              <a:ext cx="0" cy="2276"/>
            </a:xfrm>
            <a:prstGeom prst="line">
              <a:avLst/>
            </a:prstGeom>
            <a:noFill/>
            <a:ln w="19050">
              <a:solidFill>
                <a:schemeClr val="tx1"/>
              </a:solidFill>
              <a:round/>
              <a:headEnd/>
              <a:tailEnd type="triangle" w="med" len="med"/>
            </a:ln>
            <a:effectLst/>
          </p:spPr>
          <p:txBody>
            <a:bodyPr wrap="none" anchor="ctr"/>
            <a:lstStyle/>
            <a:p>
              <a:endParaRPr lang="zh-CN" altLang="en-US"/>
            </a:p>
          </p:txBody>
        </p:sp>
        <p:sp>
          <p:nvSpPr>
            <p:cNvPr id="28" name="Rectangle 125"/>
            <p:cNvSpPr>
              <a:spLocks noChangeArrowheads="1"/>
            </p:cNvSpPr>
            <p:nvPr/>
          </p:nvSpPr>
          <p:spPr bwMode="auto">
            <a:xfrm>
              <a:off x="2200" y="1182"/>
              <a:ext cx="416" cy="480"/>
            </a:xfrm>
            <a:prstGeom prst="rect">
              <a:avLst/>
            </a:prstGeom>
            <a:solidFill>
              <a:schemeClr val="accent1"/>
            </a:solidFill>
            <a:ln w="9525">
              <a:noFill/>
              <a:miter lim="800000"/>
              <a:headEnd/>
              <a:tailEnd/>
            </a:ln>
            <a:effectLst/>
          </p:spPr>
          <p:txBody>
            <a:bodyPr wrap="none" anchor="ctr"/>
            <a:lstStyle/>
            <a:p>
              <a:pPr fontAlgn="ctr">
                <a:lnSpc>
                  <a:spcPct val="100000"/>
                </a:lnSpc>
                <a:spcBef>
                  <a:spcPct val="0"/>
                </a:spcBef>
                <a:buSzTx/>
              </a:pPr>
              <a:r>
                <a:rPr lang="zh-CN" altLang="en-US" sz="2000" b="0">
                  <a:solidFill>
                    <a:schemeClr val="tx1"/>
                  </a:solidFill>
                  <a:latin typeface="Times New Roman" pitchFamily="18" charset="0"/>
                  <a:ea typeface="楷体_GB2312" pitchFamily="49" charset="-122"/>
                </a:rPr>
                <a:t>导带</a:t>
              </a:r>
            </a:p>
          </p:txBody>
        </p:sp>
        <p:sp>
          <p:nvSpPr>
            <p:cNvPr id="29" name="Line 126"/>
            <p:cNvSpPr>
              <a:spLocks noChangeShapeType="1"/>
            </p:cNvSpPr>
            <p:nvPr/>
          </p:nvSpPr>
          <p:spPr bwMode="auto">
            <a:xfrm flipH="1">
              <a:off x="2200" y="1182"/>
              <a:ext cx="1249" cy="0"/>
            </a:xfrm>
            <a:prstGeom prst="line">
              <a:avLst/>
            </a:prstGeom>
            <a:noFill/>
            <a:ln w="12700">
              <a:solidFill>
                <a:schemeClr val="tx1"/>
              </a:solidFill>
              <a:prstDash val="dash"/>
              <a:round/>
              <a:headEnd/>
              <a:tailEnd/>
            </a:ln>
            <a:effectLst/>
          </p:spPr>
          <p:txBody>
            <a:bodyPr wrap="none" anchor="ctr"/>
            <a:lstStyle/>
            <a:p>
              <a:endParaRPr lang="zh-CN" altLang="en-US"/>
            </a:p>
          </p:txBody>
        </p:sp>
        <p:sp>
          <p:nvSpPr>
            <p:cNvPr id="30" name="Text Box 127"/>
            <p:cNvSpPr txBox="1">
              <a:spLocks noChangeArrowheads="1"/>
            </p:cNvSpPr>
            <p:nvPr/>
          </p:nvSpPr>
          <p:spPr bwMode="auto">
            <a:xfrm>
              <a:off x="4586" y="1995"/>
              <a:ext cx="888" cy="672"/>
            </a:xfrm>
            <a:prstGeom prst="rect">
              <a:avLst/>
            </a:prstGeom>
            <a:noFill/>
            <a:ln w="9525">
              <a:noFill/>
              <a:miter lim="800000"/>
              <a:headEnd/>
              <a:tailEnd/>
            </a:ln>
            <a:effectLst/>
          </p:spPr>
          <p:txBody>
            <a:bodyPr wrap="square">
              <a:spAutoFit/>
            </a:bodyPr>
            <a:lstStyle/>
            <a:p>
              <a:pPr fontAlgn="ctr">
                <a:lnSpc>
                  <a:spcPct val="100000"/>
                </a:lnSpc>
                <a:buSzTx/>
              </a:pPr>
              <a:r>
                <a:rPr lang="en-US" altLang="zh-CN" sz="1600" dirty="0">
                  <a:solidFill>
                    <a:schemeClr val="tx1"/>
                  </a:solidFill>
                  <a:latin typeface="楷体_GB2312" pitchFamily="49" charset="-122"/>
                  <a:ea typeface="楷体_GB2312" pitchFamily="49" charset="-122"/>
                </a:rPr>
                <a:t>3s</a:t>
              </a:r>
            </a:p>
            <a:p>
              <a:pPr fontAlgn="ctr">
                <a:lnSpc>
                  <a:spcPct val="100000"/>
                </a:lnSpc>
                <a:buSzTx/>
              </a:pPr>
              <a:r>
                <a:rPr lang="en-US" altLang="zh-CN" sz="1600" dirty="0">
                  <a:solidFill>
                    <a:schemeClr val="tx1"/>
                  </a:solidFill>
                  <a:latin typeface="楷体_GB2312" pitchFamily="49" charset="-122"/>
                  <a:ea typeface="楷体_GB2312" pitchFamily="49" charset="-122"/>
                </a:rPr>
                <a:t>2N</a:t>
              </a:r>
              <a:r>
                <a:rPr lang="zh-CN" altLang="en-US" sz="1600" dirty="0">
                  <a:solidFill>
                    <a:schemeClr val="tx1"/>
                  </a:solidFill>
                  <a:latin typeface="楷体_GB2312" pitchFamily="49" charset="-122"/>
                  <a:ea typeface="楷体_GB2312" pitchFamily="49" charset="-122"/>
                </a:rPr>
                <a:t>个状态</a:t>
              </a:r>
            </a:p>
            <a:p>
              <a:pPr fontAlgn="ctr">
                <a:lnSpc>
                  <a:spcPct val="100000"/>
                </a:lnSpc>
                <a:buSzTx/>
              </a:pPr>
              <a:r>
                <a:rPr lang="en-US" altLang="zh-CN" sz="1600" dirty="0">
                  <a:solidFill>
                    <a:schemeClr val="tx1"/>
                  </a:solidFill>
                  <a:latin typeface="楷体_GB2312" pitchFamily="49" charset="-122"/>
                  <a:ea typeface="楷体_GB2312" pitchFamily="49" charset="-122"/>
                </a:rPr>
                <a:t>2N</a:t>
              </a:r>
              <a:r>
                <a:rPr lang="zh-CN" altLang="en-US" sz="1600" dirty="0">
                  <a:solidFill>
                    <a:schemeClr val="tx1"/>
                  </a:solidFill>
                  <a:latin typeface="楷体_GB2312" pitchFamily="49" charset="-122"/>
                  <a:ea typeface="楷体_GB2312" pitchFamily="49" charset="-122"/>
                </a:rPr>
                <a:t>个电子</a:t>
              </a:r>
            </a:p>
          </p:txBody>
        </p:sp>
        <p:sp>
          <p:nvSpPr>
            <p:cNvPr id="31" name="Text Box 128"/>
            <p:cNvSpPr txBox="1">
              <a:spLocks noChangeArrowheads="1"/>
            </p:cNvSpPr>
            <p:nvPr/>
          </p:nvSpPr>
          <p:spPr bwMode="auto">
            <a:xfrm>
              <a:off x="2782" y="1704"/>
              <a:ext cx="906" cy="423"/>
            </a:xfrm>
            <a:prstGeom prst="rect">
              <a:avLst/>
            </a:prstGeom>
            <a:noFill/>
            <a:ln w="9525">
              <a:noFill/>
              <a:miter lim="800000"/>
              <a:headEnd/>
              <a:tailEnd/>
            </a:ln>
            <a:effectLst/>
          </p:spPr>
          <p:txBody>
            <a:bodyPr wrap="square">
              <a:spAutoFit/>
            </a:bodyPr>
            <a:lstStyle/>
            <a:p>
              <a:pPr fontAlgn="ctr">
                <a:lnSpc>
                  <a:spcPct val="100000"/>
                </a:lnSpc>
                <a:buSzTx/>
              </a:pPr>
              <a:r>
                <a:rPr lang="en-US" altLang="zh-CN" sz="1400" b="0" dirty="0">
                  <a:solidFill>
                    <a:schemeClr val="tx1"/>
                  </a:solidFill>
                  <a:latin typeface="楷体_GB2312" pitchFamily="49" charset="-122"/>
                  <a:ea typeface="楷体_GB2312" pitchFamily="49" charset="-122"/>
                </a:rPr>
                <a:t>4N</a:t>
              </a:r>
              <a:r>
                <a:rPr lang="zh-CN" altLang="en-US" sz="1400" b="0" dirty="0">
                  <a:solidFill>
                    <a:schemeClr val="tx1"/>
                  </a:solidFill>
                  <a:latin typeface="楷体_GB2312" pitchFamily="49" charset="-122"/>
                  <a:ea typeface="楷体_GB2312" pitchFamily="49" charset="-122"/>
                </a:rPr>
                <a:t>个状态</a:t>
              </a:r>
            </a:p>
            <a:p>
              <a:pPr fontAlgn="ctr">
                <a:lnSpc>
                  <a:spcPct val="100000"/>
                </a:lnSpc>
                <a:buSzTx/>
              </a:pPr>
              <a:r>
                <a:rPr lang="en-US" altLang="zh-CN" sz="1400" b="0" dirty="0">
                  <a:solidFill>
                    <a:schemeClr val="tx1"/>
                  </a:solidFill>
                  <a:latin typeface="楷体_GB2312" pitchFamily="49" charset="-122"/>
                  <a:ea typeface="楷体_GB2312" pitchFamily="49" charset="-122"/>
                </a:rPr>
                <a:t>4N</a:t>
              </a:r>
              <a:r>
                <a:rPr lang="zh-CN" altLang="en-US" sz="1400" b="0" dirty="0">
                  <a:solidFill>
                    <a:schemeClr val="tx1"/>
                  </a:solidFill>
                  <a:latin typeface="楷体_GB2312" pitchFamily="49" charset="-122"/>
                  <a:ea typeface="楷体_GB2312" pitchFamily="49" charset="-122"/>
                </a:rPr>
                <a:t>个电子</a:t>
              </a:r>
            </a:p>
          </p:txBody>
        </p:sp>
        <p:sp>
          <p:nvSpPr>
            <p:cNvPr id="32" name="Text Box 129"/>
            <p:cNvSpPr txBox="1">
              <a:spLocks noChangeArrowheads="1"/>
            </p:cNvSpPr>
            <p:nvPr/>
          </p:nvSpPr>
          <p:spPr bwMode="auto">
            <a:xfrm>
              <a:off x="2797" y="483"/>
              <a:ext cx="1216" cy="473"/>
            </a:xfrm>
            <a:prstGeom prst="rect">
              <a:avLst/>
            </a:prstGeom>
            <a:noFill/>
            <a:ln w="9525">
              <a:noFill/>
              <a:miter lim="800000"/>
              <a:headEnd/>
              <a:tailEnd/>
            </a:ln>
            <a:effectLst/>
          </p:spPr>
          <p:txBody>
            <a:bodyPr wrap="square">
              <a:spAutoFit/>
            </a:bodyPr>
            <a:lstStyle/>
            <a:p>
              <a:pPr fontAlgn="ctr">
                <a:lnSpc>
                  <a:spcPct val="100000"/>
                </a:lnSpc>
                <a:buSzTx/>
              </a:pPr>
              <a:r>
                <a:rPr lang="en-US" altLang="zh-CN" sz="1600" b="0" dirty="0">
                  <a:solidFill>
                    <a:schemeClr val="tx1"/>
                  </a:solidFill>
                  <a:latin typeface="楷体_GB2312" pitchFamily="49" charset="-122"/>
                  <a:ea typeface="楷体_GB2312" pitchFamily="49" charset="-122"/>
                </a:rPr>
                <a:t>4N</a:t>
              </a:r>
              <a:r>
                <a:rPr lang="zh-CN" altLang="en-US" sz="1600" b="0" dirty="0">
                  <a:solidFill>
                    <a:schemeClr val="tx1"/>
                  </a:solidFill>
                  <a:latin typeface="楷体_GB2312" pitchFamily="49" charset="-122"/>
                  <a:ea typeface="楷体_GB2312" pitchFamily="49" charset="-122"/>
                </a:rPr>
                <a:t>个状态</a:t>
              </a:r>
            </a:p>
            <a:p>
              <a:pPr fontAlgn="ctr">
                <a:lnSpc>
                  <a:spcPct val="100000"/>
                </a:lnSpc>
                <a:buSzTx/>
              </a:pPr>
              <a:r>
                <a:rPr lang="en-US" altLang="zh-CN" sz="1600" b="0" dirty="0">
                  <a:solidFill>
                    <a:schemeClr val="tx1"/>
                  </a:solidFill>
                  <a:latin typeface="楷体_GB2312" pitchFamily="49" charset="-122"/>
                  <a:ea typeface="楷体_GB2312" pitchFamily="49" charset="-122"/>
                </a:rPr>
                <a:t>0</a:t>
              </a:r>
              <a:r>
                <a:rPr lang="zh-CN" altLang="en-US" sz="1600" b="0" dirty="0">
                  <a:solidFill>
                    <a:schemeClr val="tx1"/>
                  </a:solidFill>
                  <a:latin typeface="楷体_GB2312" pitchFamily="49" charset="-122"/>
                  <a:ea typeface="楷体_GB2312" pitchFamily="49" charset="-122"/>
                </a:rPr>
                <a:t>个电子</a:t>
              </a:r>
            </a:p>
          </p:txBody>
        </p:sp>
        <p:sp>
          <p:nvSpPr>
            <p:cNvPr id="33" name="Text Box 130"/>
            <p:cNvSpPr txBox="1">
              <a:spLocks noChangeArrowheads="1"/>
            </p:cNvSpPr>
            <p:nvPr/>
          </p:nvSpPr>
          <p:spPr bwMode="auto">
            <a:xfrm>
              <a:off x="3032" y="2930"/>
              <a:ext cx="916" cy="192"/>
            </a:xfrm>
            <a:prstGeom prst="rect">
              <a:avLst/>
            </a:prstGeom>
            <a:noFill/>
            <a:ln w="9525">
              <a:noFill/>
              <a:miter lim="800000"/>
              <a:headEnd/>
              <a:tailEnd/>
            </a:ln>
            <a:effectLst/>
          </p:spPr>
          <p:txBody>
            <a:bodyPr>
              <a:spAutoFit/>
            </a:bodyPr>
            <a:lstStyle/>
            <a:p>
              <a:pPr fontAlgn="ctr">
                <a:lnSpc>
                  <a:spcPct val="100000"/>
                </a:lnSpc>
                <a:buSzTx/>
              </a:pPr>
              <a:r>
                <a:rPr lang="en-US" altLang="zh-CN" sz="1400" b="0">
                  <a:solidFill>
                    <a:schemeClr val="tx1"/>
                  </a:solidFill>
                  <a:latin typeface="Times New Roman" pitchFamily="18" charset="0"/>
                </a:rPr>
                <a:t>5.43Å </a:t>
              </a:r>
            </a:p>
          </p:txBody>
        </p:sp>
        <p:sp>
          <p:nvSpPr>
            <p:cNvPr id="34" name="Text Box 131"/>
            <p:cNvSpPr txBox="1">
              <a:spLocks noChangeArrowheads="1"/>
            </p:cNvSpPr>
            <p:nvPr/>
          </p:nvSpPr>
          <p:spPr bwMode="auto">
            <a:xfrm>
              <a:off x="4572" y="2930"/>
              <a:ext cx="1237" cy="274"/>
            </a:xfrm>
            <a:prstGeom prst="rect">
              <a:avLst/>
            </a:prstGeom>
            <a:noFill/>
            <a:ln w="9525">
              <a:noFill/>
              <a:miter lim="800000"/>
              <a:headEnd/>
              <a:tailEnd/>
            </a:ln>
            <a:effectLst/>
          </p:spPr>
          <p:txBody>
            <a:bodyPr wrap="square">
              <a:spAutoFit/>
            </a:bodyPr>
            <a:lstStyle/>
            <a:p>
              <a:pPr fontAlgn="ctr">
                <a:lnSpc>
                  <a:spcPct val="100000"/>
                </a:lnSpc>
                <a:buSzTx/>
              </a:pPr>
              <a:r>
                <a:rPr lang="zh-CN" altLang="en-US" sz="1600" b="0" dirty="0">
                  <a:solidFill>
                    <a:schemeClr val="tx1"/>
                  </a:solidFill>
                  <a:latin typeface="Times New Roman" pitchFamily="18" charset="0"/>
                  <a:ea typeface="楷体_GB2312" pitchFamily="49" charset="-122"/>
                </a:rPr>
                <a:t>晶格原子间距</a:t>
              </a:r>
            </a:p>
          </p:txBody>
        </p:sp>
        <p:sp>
          <p:nvSpPr>
            <p:cNvPr id="35" name="Text Box 132"/>
            <p:cNvSpPr txBox="1">
              <a:spLocks noChangeArrowheads="1"/>
            </p:cNvSpPr>
            <p:nvPr/>
          </p:nvSpPr>
          <p:spPr bwMode="auto">
            <a:xfrm>
              <a:off x="4470" y="948"/>
              <a:ext cx="1164" cy="672"/>
            </a:xfrm>
            <a:prstGeom prst="rect">
              <a:avLst/>
            </a:prstGeom>
            <a:noFill/>
            <a:ln w="9525">
              <a:noFill/>
              <a:miter lim="800000"/>
              <a:headEnd/>
              <a:tailEnd/>
            </a:ln>
            <a:effectLst/>
          </p:spPr>
          <p:txBody>
            <a:bodyPr wrap="square">
              <a:spAutoFit/>
            </a:bodyPr>
            <a:lstStyle/>
            <a:p>
              <a:pPr fontAlgn="ctr">
                <a:lnSpc>
                  <a:spcPct val="100000"/>
                </a:lnSpc>
                <a:buSzTx/>
              </a:pPr>
              <a:r>
                <a:rPr lang="en-US" altLang="zh-CN" sz="1600" dirty="0">
                  <a:solidFill>
                    <a:schemeClr val="tx1"/>
                  </a:solidFill>
                  <a:latin typeface="楷体_GB2312" pitchFamily="49" charset="-122"/>
                  <a:ea typeface="楷体_GB2312" pitchFamily="49" charset="-122"/>
                </a:rPr>
                <a:t>6N</a:t>
              </a:r>
              <a:r>
                <a:rPr lang="zh-CN" altLang="en-US" sz="1600" dirty="0">
                  <a:solidFill>
                    <a:schemeClr val="tx1"/>
                  </a:solidFill>
                  <a:latin typeface="楷体_GB2312" pitchFamily="49" charset="-122"/>
                  <a:ea typeface="楷体_GB2312" pitchFamily="49" charset="-122"/>
                </a:rPr>
                <a:t>个状态</a:t>
              </a:r>
            </a:p>
            <a:p>
              <a:pPr fontAlgn="ctr">
                <a:lnSpc>
                  <a:spcPct val="100000"/>
                </a:lnSpc>
                <a:buSzTx/>
              </a:pPr>
              <a:r>
                <a:rPr lang="en-US" altLang="zh-CN" sz="1600" dirty="0">
                  <a:solidFill>
                    <a:schemeClr val="tx1"/>
                  </a:solidFill>
                  <a:latin typeface="楷体_GB2312" pitchFamily="49" charset="-122"/>
                  <a:ea typeface="楷体_GB2312" pitchFamily="49" charset="-122"/>
                </a:rPr>
                <a:t>2N</a:t>
              </a:r>
              <a:r>
                <a:rPr lang="zh-CN" altLang="en-US" sz="1600" dirty="0">
                  <a:solidFill>
                    <a:schemeClr val="tx1"/>
                  </a:solidFill>
                  <a:latin typeface="楷体_GB2312" pitchFamily="49" charset="-122"/>
                  <a:ea typeface="楷体_GB2312" pitchFamily="49" charset="-122"/>
                </a:rPr>
                <a:t>个电子</a:t>
              </a:r>
            </a:p>
            <a:p>
              <a:pPr fontAlgn="ctr">
                <a:lnSpc>
                  <a:spcPct val="100000"/>
                </a:lnSpc>
                <a:buSzTx/>
              </a:pPr>
              <a:r>
                <a:rPr lang="en-US" altLang="zh-CN" sz="1600" dirty="0">
                  <a:solidFill>
                    <a:schemeClr val="tx1"/>
                  </a:solidFill>
                  <a:latin typeface="楷体_GB2312" pitchFamily="49" charset="-122"/>
                  <a:ea typeface="楷体_GB2312" pitchFamily="49" charset="-122"/>
                </a:rPr>
                <a:t>3p</a:t>
              </a:r>
            </a:p>
          </p:txBody>
        </p:sp>
      </p:grpSp>
      <p:sp>
        <p:nvSpPr>
          <p:cNvPr id="37" name="矩形 36">
            <a:extLst>
              <a:ext uri="{FF2B5EF4-FFF2-40B4-BE49-F238E27FC236}">
                <a16:creationId xmlns:a16="http://schemas.microsoft.com/office/drawing/2014/main" id="{ED7EDAA8-500F-450F-BB32-EBC2D25A6BAC}"/>
              </a:ext>
            </a:extLst>
          </p:cNvPr>
          <p:cNvSpPr/>
          <p:nvPr/>
        </p:nvSpPr>
        <p:spPr>
          <a:xfrm>
            <a:off x="247909" y="200029"/>
            <a:ext cx="3416320"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半导体中的电子状态</a:t>
            </a:r>
          </a:p>
        </p:txBody>
      </p:sp>
    </p:spTree>
    <p:extLst>
      <p:ext uri="{BB962C8B-B14F-4D97-AF65-F5344CB8AC3E}">
        <p14:creationId xmlns:p14="http://schemas.microsoft.com/office/powerpoint/2010/main" val="223428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retype.wenku.bdimg.com/retype/zoom/51fa44d43186bceb19e8bb47?pn=27&amp;o=jpg_6&amp;md5sum=d5b183f0a56d5a9f214ed39f452748ba&amp;sign=2d4800ce5c&amp;png=1867196-1910673&amp;jpg=3836813-3964293"/>
          <p:cNvPicPr>
            <a:picLocks noChangeAspect="1" noChangeArrowheads="1"/>
          </p:cNvPicPr>
          <p:nvPr/>
        </p:nvPicPr>
        <p:blipFill>
          <a:blip r:embed="rId2" cstate="print"/>
          <a:srcRect l="16627" t="18477" r="18646" b="10974"/>
          <a:stretch>
            <a:fillRect/>
          </a:stretch>
        </p:blipFill>
        <p:spPr bwMode="auto">
          <a:xfrm>
            <a:off x="1285852" y="1714488"/>
            <a:ext cx="5929354" cy="4569392"/>
          </a:xfrm>
          <a:prstGeom prst="rect">
            <a:avLst/>
          </a:prstGeom>
          <a:noFill/>
        </p:spPr>
      </p:pic>
      <p:sp>
        <p:nvSpPr>
          <p:cNvPr id="3" name="矩形 2"/>
          <p:cNvSpPr/>
          <p:nvPr/>
        </p:nvSpPr>
        <p:spPr>
          <a:xfrm>
            <a:off x="247909" y="190793"/>
            <a:ext cx="902811"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能隙</a:t>
            </a:r>
          </a:p>
        </p:txBody>
      </p:sp>
    </p:spTree>
    <p:extLst>
      <p:ext uri="{BB962C8B-B14F-4D97-AF65-F5344CB8AC3E}">
        <p14:creationId xmlns:p14="http://schemas.microsoft.com/office/powerpoint/2010/main" val="29995863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242350" y="175205"/>
            <a:ext cx="162736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主要内容</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 name="Text Box 3"/>
          <p:cNvSpPr txBox="1">
            <a:spLocks noChangeArrowheads="1"/>
          </p:cNvSpPr>
          <p:nvPr/>
        </p:nvSpPr>
        <p:spPr bwMode="auto">
          <a:xfrm>
            <a:off x="2924021" y="1700808"/>
            <a:ext cx="3659577" cy="2850011"/>
          </a:xfrm>
          <a:prstGeom prst="rect">
            <a:avLst/>
          </a:prstGeom>
          <a:noFill/>
          <a:ln w="9525">
            <a:noFill/>
            <a:miter lim="800000"/>
            <a:headEnd/>
            <a:tailEnd/>
          </a:ln>
          <a:effectLst/>
        </p:spPr>
        <p:txBody>
          <a:bodyPr wrap="square">
            <a:spAutoFit/>
          </a:bodyPr>
          <a:lstStyle/>
          <a:p>
            <a:pPr marL="342900" marR="0" lvl="0" indent="-342900" algn="l" defTabSz="914400" rtl="0" eaLnBrk="1" fontAlgn="auto" latinLnBrk="0" hangingPunct="1">
              <a:lnSpc>
                <a:spcPct val="160000"/>
              </a:lnSpc>
              <a:spcBef>
                <a:spcPts val="0"/>
              </a:spcBef>
              <a:spcAft>
                <a:spcPts val="0"/>
              </a:spcAft>
              <a:buClrTx/>
              <a:buSzTx/>
              <a:buFontTx/>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量子力学初步</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60000"/>
              </a:lnSpc>
              <a:spcBef>
                <a:spcPts val="0"/>
              </a:spcBef>
              <a:spcAft>
                <a:spcPts val="0"/>
              </a:spcAft>
              <a:buClrTx/>
              <a:buSzTx/>
              <a:buFontTx/>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自由电子气</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60000"/>
              </a:lnSpc>
              <a:spcBef>
                <a:spcPts val="0"/>
              </a:spcBef>
              <a:spcAft>
                <a:spcPts val="0"/>
              </a:spcAft>
              <a:buClrTx/>
              <a:buSzTx/>
              <a:buFontTx/>
              <a:buChar char="•"/>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能带论</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60000"/>
              </a:lnSpc>
              <a:spcBef>
                <a:spcPts val="0"/>
              </a:spcBef>
              <a:spcAft>
                <a:spcPts val="0"/>
              </a:spcAft>
              <a:buClrTx/>
              <a:buSzTx/>
              <a:buFontTx/>
              <a:buChar char="•"/>
              <a:tabLst/>
              <a:defRPr/>
            </a:pPr>
            <a:r>
              <a:rPr lang="zh-CN" altLang="en-US" sz="2800" b="1" dirty="0">
                <a:solidFill>
                  <a:srgbClr val="FF0000"/>
                </a:solidFill>
                <a:latin typeface="微软雅黑" panose="020B0503020204020204" pitchFamily="34" charset="-122"/>
                <a:ea typeface="微软雅黑" panose="020B0503020204020204" pitchFamily="34" charset="-122"/>
              </a:rPr>
              <a:t>半导体能带</a:t>
            </a:r>
            <a:endParaRPr kumimoji="0" lang="en-US" altLang="zh-CN"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63652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5673" y="39668"/>
            <a:ext cx="1980029" cy="694870"/>
          </a:xfrm>
          <a:prstGeom prst="rect">
            <a:avLst/>
          </a:prstGeom>
        </p:spPr>
        <p:txBody>
          <a:bodyPr wrap="none">
            <a:spAutoFit/>
          </a:bodyPr>
          <a:lstStyle/>
          <a:p>
            <a:pPr lvl="0">
              <a:lnSpc>
                <a:spcPct val="160000"/>
              </a:lnSpc>
              <a:defRPr/>
            </a:pPr>
            <a:r>
              <a:rPr lang="zh-CN" altLang="en-US" sz="2800" b="1" dirty="0">
                <a:solidFill>
                  <a:prstClr val="black"/>
                </a:solidFill>
                <a:latin typeface="微软雅黑" panose="020B0503020204020204" pitchFamily="34" charset="-122"/>
                <a:ea typeface="微软雅黑" panose="020B0503020204020204" pitchFamily="34" charset="-122"/>
              </a:rPr>
              <a:t>半导体能带</a:t>
            </a:r>
            <a:endParaRPr lang="en-US" altLang="zh-CN" sz="2800" b="1" dirty="0">
              <a:solidFill>
                <a:prstClr val="black"/>
              </a:solidFill>
              <a:latin typeface="微软雅黑" panose="020B0503020204020204" pitchFamily="34" charset="-122"/>
              <a:ea typeface="微软雅黑" panose="020B0503020204020204" pitchFamily="34" charset="-122"/>
            </a:endParaRPr>
          </a:p>
        </p:txBody>
      </p:sp>
      <p:pic>
        <p:nvPicPr>
          <p:cNvPr id="3" name="Picture 2" descr="http://course.bnu.edu.cn/course/ssphysics/html/5netketang/51fuzhujiaoxue/513202bzbcc.BMP"/>
          <p:cNvPicPr>
            <a:picLocks noChangeAspect="1" noChangeArrowheads="1"/>
          </p:cNvPicPr>
          <p:nvPr/>
        </p:nvPicPr>
        <p:blipFill>
          <a:blip r:embed="rId3" cstate="print"/>
          <a:srcRect/>
          <a:stretch>
            <a:fillRect/>
          </a:stretch>
        </p:blipFill>
        <p:spPr bwMode="auto">
          <a:xfrm>
            <a:off x="6058950" y="1268977"/>
            <a:ext cx="2944868" cy="2808312"/>
          </a:xfrm>
          <a:prstGeom prst="rect">
            <a:avLst/>
          </a:prstGeom>
          <a:noFill/>
        </p:spPr>
      </p:pic>
      <p:graphicFrame>
        <p:nvGraphicFramePr>
          <p:cNvPr id="4" name="表格 3"/>
          <p:cNvGraphicFramePr>
            <a:graphicFrameLocks noGrp="1"/>
          </p:cNvGraphicFramePr>
          <p:nvPr>
            <p:extLst>
              <p:ext uri="{D42A27DB-BD31-4B8C-83A1-F6EECF244321}">
                <p14:modId xmlns:p14="http://schemas.microsoft.com/office/powerpoint/2010/main" val="1963317442"/>
              </p:ext>
            </p:extLst>
          </p:nvPr>
        </p:nvGraphicFramePr>
        <p:xfrm>
          <a:off x="3558620" y="1769043"/>
          <a:ext cx="2255913" cy="2176017"/>
        </p:xfrm>
        <a:graphic>
          <a:graphicData uri="http://schemas.openxmlformats.org/drawingml/2006/table">
            <a:tbl>
              <a:tblPr firstRow="1" bandRow="1">
                <a:tableStyleId>{5940675A-B579-460E-94D1-54222C63F5DA}</a:tableStyleId>
              </a:tblPr>
              <a:tblGrid>
                <a:gridCol w="751971">
                  <a:extLst>
                    <a:ext uri="{9D8B030D-6E8A-4147-A177-3AD203B41FA5}">
                      <a16:colId xmlns:a16="http://schemas.microsoft.com/office/drawing/2014/main" val="20000"/>
                    </a:ext>
                  </a:extLst>
                </a:gridCol>
                <a:gridCol w="751971">
                  <a:extLst>
                    <a:ext uri="{9D8B030D-6E8A-4147-A177-3AD203B41FA5}">
                      <a16:colId xmlns:a16="http://schemas.microsoft.com/office/drawing/2014/main" val="20001"/>
                    </a:ext>
                  </a:extLst>
                </a:gridCol>
                <a:gridCol w="751971">
                  <a:extLst>
                    <a:ext uri="{9D8B030D-6E8A-4147-A177-3AD203B41FA5}">
                      <a16:colId xmlns:a16="http://schemas.microsoft.com/office/drawing/2014/main" val="20002"/>
                    </a:ext>
                  </a:extLst>
                </a:gridCol>
              </a:tblGrid>
              <a:tr h="725339">
                <a:tc>
                  <a:txBody>
                    <a:bodyPr/>
                    <a:lstStyle/>
                    <a:p>
                      <a:endParaRPr lang="zh-CN" altLang="en-US" dirty="0"/>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0"/>
                  </a:ext>
                </a:extLst>
              </a:tr>
              <a:tr h="725339">
                <a:tc>
                  <a:txBody>
                    <a:bodyPr/>
                    <a:lstStyle/>
                    <a:p>
                      <a:endParaRPr lang="zh-CN" altLang="en-US"/>
                    </a:p>
                  </a:txBody>
                  <a:tcPr/>
                </a:tc>
                <a:tc>
                  <a:txBody>
                    <a:bodyPr/>
                    <a:lstStyle/>
                    <a:p>
                      <a:endParaRPr lang="zh-CN" altLang="en-US" dirty="0"/>
                    </a:p>
                  </a:txBody>
                  <a:tcPr>
                    <a:solidFill>
                      <a:srgbClr val="FFC000"/>
                    </a:solidFill>
                  </a:tcPr>
                </a:tc>
                <a:tc>
                  <a:txBody>
                    <a:bodyPr/>
                    <a:lstStyle/>
                    <a:p>
                      <a:endParaRPr lang="zh-CN" altLang="en-US" dirty="0"/>
                    </a:p>
                  </a:txBody>
                  <a:tcPr/>
                </a:tc>
                <a:extLst>
                  <a:ext uri="{0D108BD9-81ED-4DB2-BD59-A6C34878D82A}">
                    <a16:rowId xmlns:a16="http://schemas.microsoft.com/office/drawing/2014/main" val="10001"/>
                  </a:ext>
                </a:extLst>
              </a:tr>
              <a:tr h="725339">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0002"/>
                  </a:ext>
                </a:extLst>
              </a:tr>
            </a:tbl>
          </a:graphicData>
        </a:graphic>
      </p:graphicFrame>
      <p:sp>
        <p:nvSpPr>
          <p:cNvPr id="5" name="流程图: 联系 13"/>
          <p:cNvSpPr/>
          <p:nvPr/>
        </p:nvSpPr>
        <p:spPr bwMode="auto">
          <a:xfrm>
            <a:off x="4592085" y="2777155"/>
            <a:ext cx="180000" cy="180000"/>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6" name="流程图: 联系 14"/>
          <p:cNvSpPr/>
          <p:nvPr/>
        </p:nvSpPr>
        <p:spPr bwMode="auto">
          <a:xfrm>
            <a:off x="5358820" y="2793177"/>
            <a:ext cx="180000" cy="180000"/>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7" name="流程图: 联系 15"/>
          <p:cNvSpPr/>
          <p:nvPr/>
        </p:nvSpPr>
        <p:spPr bwMode="auto">
          <a:xfrm>
            <a:off x="3846652" y="2777155"/>
            <a:ext cx="180000" cy="180000"/>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8" name="流程图: 联系 16"/>
          <p:cNvSpPr/>
          <p:nvPr/>
        </p:nvSpPr>
        <p:spPr bwMode="auto">
          <a:xfrm>
            <a:off x="5358820" y="3497235"/>
            <a:ext cx="180000" cy="180000"/>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9" name="流程图: 联系 17"/>
          <p:cNvSpPr/>
          <p:nvPr/>
        </p:nvSpPr>
        <p:spPr bwMode="auto">
          <a:xfrm>
            <a:off x="4592085" y="2041053"/>
            <a:ext cx="180000" cy="180000"/>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10" name="流程图: 联系 18"/>
          <p:cNvSpPr/>
          <p:nvPr/>
        </p:nvSpPr>
        <p:spPr bwMode="auto">
          <a:xfrm>
            <a:off x="5358820" y="2057075"/>
            <a:ext cx="180000" cy="180000"/>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11" name="流程图: 联系 19"/>
          <p:cNvSpPr/>
          <p:nvPr/>
        </p:nvSpPr>
        <p:spPr bwMode="auto">
          <a:xfrm>
            <a:off x="3846652" y="2041053"/>
            <a:ext cx="180000" cy="180000"/>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12" name="流程图: 联系 20"/>
          <p:cNvSpPr/>
          <p:nvPr/>
        </p:nvSpPr>
        <p:spPr bwMode="auto">
          <a:xfrm>
            <a:off x="4604056" y="3497235"/>
            <a:ext cx="180000" cy="180000"/>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13" name="流程图: 联系 21"/>
          <p:cNvSpPr/>
          <p:nvPr/>
        </p:nvSpPr>
        <p:spPr bwMode="auto">
          <a:xfrm>
            <a:off x="3846652" y="3497235"/>
            <a:ext cx="180000" cy="180000"/>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14" name="矩形 13"/>
          <p:cNvSpPr>
            <a:spLocks noChangeAspect="1"/>
          </p:cNvSpPr>
          <p:nvPr/>
        </p:nvSpPr>
        <p:spPr bwMode="auto">
          <a:xfrm rot="18902847">
            <a:off x="4158092" y="2319323"/>
            <a:ext cx="1071957" cy="1071957"/>
          </a:xfrm>
          <a:prstGeom prst="rect">
            <a:avLst/>
          </a:prstGeom>
          <a:solidFill>
            <a:schemeClr val="accent6">
              <a:lumMod val="75000"/>
              <a:alpha val="41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15" name="矩形 14"/>
          <p:cNvSpPr/>
          <p:nvPr/>
        </p:nvSpPr>
        <p:spPr bwMode="auto">
          <a:xfrm>
            <a:off x="4313384" y="2129083"/>
            <a:ext cx="756000" cy="1512168"/>
          </a:xfrm>
          <a:prstGeom prst="rect">
            <a:avLst/>
          </a:prstGeom>
          <a:solidFill>
            <a:srgbClr val="C00000">
              <a:alpha val="16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16" name="矩形 15"/>
          <p:cNvSpPr/>
          <p:nvPr/>
        </p:nvSpPr>
        <p:spPr bwMode="auto">
          <a:xfrm rot="5400000">
            <a:off x="4324075" y="2093039"/>
            <a:ext cx="720000" cy="1512168"/>
          </a:xfrm>
          <a:prstGeom prst="rect">
            <a:avLst/>
          </a:prstGeom>
          <a:solidFill>
            <a:srgbClr val="C00000">
              <a:alpha val="16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17" name="TextBox 29"/>
          <p:cNvSpPr txBox="1"/>
          <p:nvPr/>
        </p:nvSpPr>
        <p:spPr>
          <a:xfrm>
            <a:off x="4710748" y="2633139"/>
            <a:ext cx="332142" cy="369332"/>
          </a:xfrm>
          <a:prstGeom prst="rect">
            <a:avLst/>
          </a:prstGeom>
          <a:noFill/>
        </p:spPr>
        <p:txBody>
          <a:bodyPr wrap="none" rtlCol="0">
            <a:spAutoFit/>
          </a:bodyPr>
          <a:lstStyle/>
          <a:p>
            <a:r>
              <a:rPr lang="en-US" altLang="zh-CN" dirty="0"/>
              <a:t>1</a:t>
            </a:r>
            <a:endParaRPr lang="zh-CN" altLang="en-US" dirty="0"/>
          </a:p>
        </p:txBody>
      </p:sp>
      <p:sp>
        <p:nvSpPr>
          <p:cNvPr id="18" name="TextBox 31"/>
          <p:cNvSpPr txBox="1"/>
          <p:nvPr/>
        </p:nvSpPr>
        <p:spPr>
          <a:xfrm>
            <a:off x="4998780" y="2633139"/>
            <a:ext cx="332142" cy="369332"/>
          </a:xfrm>
          <a:prstGeom prst="rect">
            <a:avLst/>
          </a:prstGeom>
          <a:noFill/>
        </p:spPr>
        <p:txBody>
          <a:bodyPr wrap="none" rtlCol="0">
            <a:spAutoFit/>
          </a:bodyPr>
          <a:lstStyle/>
          <a:p>
            <a:r>
              <a:rPr lang="en-US" altLang="zh-CN" dirty="0"/>
              <a:t>2</a:t>
            </a:r>
            <a:endParaRPr lang="zh-CN" altLang="en-US" dirty="0"/>
          </a:p>
        </p:txBody>
      </p:sp>
      <p:sp>
        <p:nvSpPr>
          <p:cNvPr id="19" name="TextBox 32"/>
          <p:cNvSpPr txBox="1"/>
          <p:nvPr/>
        </p:nvSpPr>
        <p:spPr>
          <a:xfrm>
            <a:off x="5142796" y="2417115"/>
            <a:ext cx="332142" cy="369332"/>
          </a:xfrm>
          <a:prstGeom prst="rect">
            <a:avLst/>
          </a:prstGeom>
          <a:noFill/>
        </p:spPr>
        <p:txBody>
          <a:bodyPr wrap="none" rtlCol="0">
            <a:spAutoFit/>
          </a:bodyPr>
          <a:lstStyle/>
          <a:p>
            <a:r>
              <a:rPr lang="en-US" altLang="zh-CN" dirty="0"/>
              <a:t>3</a:t>
            </a:r>
            <a:endParaRPr lang="zh-CN" altLang="en-US" dirty="0"/>
          </a:p>
        </p:txBody>
      </p:sp>
      <p:sp>
        <p:nvSpPr>
          <p:cNvPr id="20" name="TextBox 22"/>
          <p:cNvSpPr txBox="1"/>
          <p:nvPr/>
        </p:nvSpPr>
        <p:spPr>
          <a:xfrm>
            <a:off x="3415744" y="1126101"/>
            <a:ext cx="1415772" cy="461665"/>
          </a:xfrm>
          <a:prstGeom prst="rect">
            <a:avLst/>
          </a:prstGeom>
          <a:noFill/>
        </p:spPr>
        <p:txBody>
          <a:bodyPr wrap="none" rtlCol="0">
            <a:spAutoFit/>
          </a:bodyPr>
          <a:lstStyle/>
          <a:p>
            <a:r>
              <a:rPr lang="zh-CN" altLang="en-US" sz="2400" dirty="0"/>
              <a:t>布里渊区</a:t>
            </a:r>
          </a:p>
        </p:txBody>
      </p:sp>
      <p:grpSp>
        <p:nvGrpSpPr>
          <p:cNvPr id="21" name="Group 109"/>
          <p:cNvGrpSpPr>
            <a:grpSpLocks/>
          </p:cNvGrpSpPr>
          <p:nvPr/>
        </p:nvGrpSpPr>
        <p:grpSpPr bwMode="auto">
          <a:xfrm>
            <a:off x="272472" y="1554729"/>
            <a:ext cx="2934088" cy="4089636"/>
            <a:chOff x="204" y="73"/>
            <a:chExt cx="3085" cy="4131"/>
          </a:xfrm>
        </p:grpSpPr>
        <p:grpSp>
          <p:nvGrpSpPr>
            <p:cNvPr id="22" name="Group 96"/>
            <p:cNvGrpSpPr>
              <a:grpSpLocks/>
            </p:cNvGrpSpPr>
            <p:nvPr/>
          </p:nvGrpSpPr>
          <p:grpSpPr bwMode="auto">
            <a:xfrm>
              <a:off x="476" y="73"/>
              <a:ext cx="2813" cy="1225"/>
              <a:chOff x="385" y="73"/>
              <a:chExt cx="2813" cy="1225"/>
            </a:xfrm>
          </p:grpSpPr>
          <p:sp>
            <p:nvSpPr>
              <p:cNvPr id="51" name="Line 40"/>
              <p:cNvSpPr>
                <a:spLocks noChangeShapeType="1"/>
              </p:cNvSpPr>
              <p:nvPr/>
            </p:nvSpPr>
            <p:spPr bwMode="auto">
              <a:xfrm>
                <a:off x="385" y="230"/>
                <a:ext cx="0" cy="882"/>
              </a:xfrm>
              <a:prstGeom prst="line">
                <a:avLst/>
              </a:prstGeom>
              <a:noFill/>
              <a:ln w="25400">
                <a:solidFill>
                  <a:schemeClr val="tx1"/>
                </a:solidFill>
                <a:round/>
                <a:headEnd/>
                <a:tailEnd/>
              </a:ln>
            </p:spPr>
            <p:txBody>
              <a:bodyPr/>
              <a:lstStyle/>
              <a:p>
                <a:endParaRPr lang="zh-CN" altLang="en-US"/>
              </a:p>
            </p:txBody>
          </p:sp>
          <p:sp>
            <p:nvSpPr>
              <p:cNvPr id="52" name="Line 41"/>
              <p:cNvSpPr>
                <a:spLocks noChangeShapeType="1"/>
              </p:cNvSpPr>
              <p:nvPr/>
            </p:nvSpPr>
            <p:spPr bwMode="auto">
              <a:xfrm>
                <a:off x="385" y="1113"/>
                <a:ext cx="2813" cy="0"/>
              </a:xfrm>
              <a:prstGeom prst="line">
                <a:avLst/>
              </a:prstGeom>
              <a:noFill/>
              <a:ln w="25400">
                <a:solidFill>
                  <a:schemeClr val="tx1"/>
                </a:solidFill>
                <a:round/>
                <a:headEnd/>
                <a:tailEnd type="triangle" w="med" len="med"/>
              </a:ln>
            </p:spPr>
            <p:txBody>
              <a:bodyPr/>
              <a:lstStyle/>
              <a:p>
                <a:endParaRPr lang="zh-CN" altLang="en-US"/>
              </a:p>
            </p:txBody>
          </p:sp>
          <p:sp>
            <p:nvSpPr>
              <p:cNvPr id="53" name="Line 42"/>
              <p:cNvSpPr>
                <a:spLocks noChangeShapeType="1"/>
              </p:cNvSpPr>
              <p:nvPr/>
            </p:nvSpPr>
            <p:spPr bwMode="auto">
              <a:xfrm>
                <a:off x="1020" y="231"/>
                <a:ext cx="0" cy="882"/>
              </a:xfrm>
              <a:prstGeom prst="line">
                <a:avLst/>
              </a:prstGeom>
              <a:noFill/>
              <a:ln w="25400">
                <a:solidFill>
                  <a:schemeClr val="tx1"/>
                </a:solidFill>
                <a:round/>
                <a:headEnd/>
                <a:tailEnd/>
              </a:ln>
            </p:spPr>
            <p:txBody>
              <a:bodyPr/>
              <a:lstStyle/>
              <a:p>
                <a:endParaRPr lang="zh-CN" altLang="en-US"/>
              </a:p>
            </p:txBody>
          </p:sp>
          <p:sp>
            <p:nvSpPr>
              <p:cNvPr id="54" name="Line 43"/>
              <p:cNvSpPr>
                <a:spLocks noChangeShapeType="1"/>
              </p:cNvSpPr>
              <p:nvPr/>
            </p:nvSpPr>
            <p:spPr bwMode="auto">
              <a:xfrm>
                <a:off x="1655" y="199"/>
                <a:ext cx="0" cy="914"/>
              </a:xfrm>
              <a:prstGeom prst="line">
                <a:avLst/>
              </a:prstGeom>
              <a:noFill/>
              <a:ln w="25400">
                <a:solidFill>
                  <a:schemeClr val="tx1"/>
                </a:solidFill>
                <a:round/>
                <a:headEnd type="triangle" w="med" len="med"/>
                <a:tailEnd/>
              </a:ln>
            </p:spPr>
            <p:txBody>
              <a:bodyPr/>
              <a:lstStyle/>
              <a:p>
                <a:endParaRPr lang="zh-CN" altLang="en-US"/>
              </a:p>
            </p:txBody>
          </p:sp>
          <p:sp>
            <p:nvSpPr>
              <p:cNvPr id="55" name="Line 44"/>
              <p:cNvSpPr>
                <a:spLocks noChangeShapeType="1"/>
              </p:cNvSpPr>
              <p:nvPr/>
            </p:nvSpPr>
            <p:spPr bwMode="auto">
              <a:xfrm>
                <a:off x="2290" y="231"/>
                <a:ext cx="0" cy="882"/>
              </a:xfrm>
              <a:prstGeom prst="line">
                <a:avLst/>
              </a:prstGeom>
              <a:noFill/>
              <a:ln w="25400">
                <a:solidFill>
                  <a:schemeClr val="tx1"/>
                </a:solidFill>
                <a:round/>
                <a:headEnd/>
                <a:tailEnd/>
              </a:ln>
            </p:spPr>
            <p:txBody>
              <a:bodyPr/>
              <a:lstStyle/>
              <a:p>
                <a:endParaRPr lang="zh-CN" altLang="en-US"/>
              </a:p>
            </p:txBody>
          </p:sp>
          <p:sp>
            <p:nvSpPr>
              <p:cNvPr id="56" name="Line 45"/>
              <p:cNvSpPr>
                <a:spLocks noChangeShapeType="1"/>
              </p:cNvSpPr>
              <p:nvPr/>
            </p:nvSpPr>
            <p:spPr bwMode="auto">
              <a:xfrm>
                <a:off x="2880" y="231"/>
                <a:ext cx="0" cy="882"/>
              </a:xfrm>
              <a:prstGeom prst="line">
                <a:avLst/>
              </a:prstGeom>
              <a:noFill/>
              <a:ln w="25400">
                <a:solidFill>
                  <a:schemeClr val="tx1"/>
                </a:solidFill>
                <a:round/>
                <a:headEnd/>
                <a:tailEnd/>
              </a:ln>
            </p:spPr>
            <p:txBody>
              <a:bodyPr/>
              <a:lstStyle/>
              <a:p>
                <a:endParaRPr lang="zh-CN" altLang="en-US"/>
              </a:p>
            </p:txBody>
          </p:sp>
          <p:sp>
            <p:nvSpPr>
              <p:cNvPr id="57" name="Freeform 47"/>
              <p:cNvSpPr>
                <a:spLocks/>
              </p:cNvSpPr>
              <p:nvPr/>
            </p:nvSpPr>
            <p:spPr bwMode="auto">
              <a:xfrm>
                <a:off x="1020" y="956"/>
                <a:ext cx="1270" cy="157"/>
              </a:xfrm>
              <a:custGeom>
                <a:avLst/>
                <a:gdLst>
                  <a:gd name="T0" fmla="*/ 0 w 1270"/>
                  <a:gd name="T1" fmla="*/ 30 h 211"/>
                  <a:gd name="T2" fmla="*/ 136 w 1270"/>
                  <a:gd name="T3" fmla="*/ 30 h 211"/>
                  <a:gd name="T4" fmla="*/ 635 w 1270"/>
                  <a:gd name="T5" fmla="*/ 211 h 211"/>
                  <a:gd name="T6" fmla="*/ 1134 w 1270"/>
                  <a:gd name="T7" fmla="*/ 30 h 211"/>
                  <a:gd name="T8" fmla="*/ 1270 w 1270"/>
                  <a:gd name="T9" fmla="*/ 30 h 211"/>
                  <a:gd name="T10" fmla="*/ 0 60000 65536"/>
                  <a:gd name="T11" fmla="*/ 0 60000 65536"/>
                  <a:gd name="T12" fmla="*/ 0 60000 65536"/>
                  <a:gd name="T13" fmla="*/ 0 60000 65536"/>
                  <a:gd name="T14" fmla="*/ 0 60000 65536"/>
                  <a:gd name="T15" fmla="*/ 0 w 1270"/>
                  <a:gd name="T16" fmla="*/ 0 h 211"/>
                  <a:gd name="T17" fmla="*/ 1270 w 1270"/>
                  <a:gd name="T18" fmla="*/ 211 h 211"/>
                </a:gdLst>
                <a:ahLst/>
                <a:cxnLst>
                  <a:cxn ang="T10">
                    <a:pos x="T0" y="T1"/>
                  </a:cxn>
                  <a:cxn ang="T11">
                    <a:pos x="T2" y="T3"/>
                  </a:cxn>
                  <a:cxn ang="T12">
                    <a:pos x="T4" y="T5"/>
                  </a:cxn>
                  <a:cxn ang="T13">
                    <a:pos x="T6" y="T7"/>
                  </a:cxn>
                  <a:cxn ang="T14">
                    <a:pos x="T8" y="T9"/>
                  </a:cxn>
                </a:cxnLst>
                <a:rect l="T15" t="T16" r="T17" b="T18"/>
                <a:pathLst>
                  <a:path w="1270" h="211">
                    <a:moveTo>
                      <a:pt x="0" y="30"/>
                    </a:moveTo>
                    <a:cubicBezTo>
                      <a:pt x="15" y="15"/>
                      <a:pt x="30" y="0"/>
                      <a:pt x="136" y="30"/>
                    </a:cubicBezTo>
                    <a:cubicBezTo>
                      <a:pt x="242" y="60"/>
                      <a:pt x="469" y="211"/>
                      <a:pt x="635" y="211"/>
                    </a:cubicBezTo>
                    <a:cubicBezTo>
                      <a:pt x="801" y="211"/>
                      <a:pt x="1028" y="60"/>
                      <a:pt x="1134" y="30"/>
                    </a:cubicBezTo>
                    <a:cubicBezTo>
                      <a:pt x="1240" y="0"/>
                      <a:pt x="1247" y="30"/>
                      <a:pt x="1270" y="30"/>
                    </a:cubicBezTo>
                  </a:path>
                </a:pathLst>
              </a:custGeom>
              <a:noFill/>
              <a:ln w="38100" cap="flat" cmpd="sng">
                <a:solidFill>
                  <a:schemeClr val="tx1"/>
                </a:solidFill>
                <a:prstDash val="solid"/>
                <a:round/>
                <a:headEnd type="none" w="med" len="med"/>
                <a:tailEnd type="none" w="med" len="med"/>
              </a:ln>
            </p:spPr>
            <p:txBody>
              <a:bodyPr/>
              <a:lstStyle/>
              <a:p>
                <a:endParaRPr lang="zh-CN" altLang="en-US"/>
              </a:p>
            </p:txBody>
          </p:sp>
          <p:sp>
            <p:nvSpPr>
              <p:cNvPr id="58" name="Freeform 49"/>
              <p:cNvSpPr>
                <a:spLocks/>
              </p:cNvSpPr>
              <p:nvPr/>
            </p:nvSpPr>
            <p:spPr bwMode="auto">
              <a:xfrm>
                <a:off x="385" y="431"/>
                <a:ext cx="635" cy="382"/>
              </a:xfrm>
              <a:custGeom>
                <a:avLst/>
                <a:gdLst>
                  <a:gd name="T0" fmla="*/ 0 w 635"/>
                  <a:gd name="T1" fmla="*/ 30 h 551"/>
                  <a:gd name="T2" fmla="*/ 136 w 635"/>
                  <a:gd name="T3" fmla="*/ 75 h 551"/>
                  <a:gd name="T4" fmla="*/ 545 w 635"/>
                  <a:gd name="T5" fmla="*/ 483 h 551"/>
                  <a:gd name="T6" fmla="*/ 635 w 635"/>
                  <a:gd name="T7" fmla="*/ 483 h 551"/>
                  <a:gd name="T8" fmla="*/ 0 60000 65536"/>
                  <a:gd name="T9" fmla="*/ 0 60000 65536"/>
                  <a:gd name="T10" fmla="*/ 0 60000 65536"/>
                  <a:gd name="T11" fmla="*/ 0 60000 65536"/>
                  <a:gd name="T12" fmla="*/ 0 w 635"/>
                  <a:gd name="T13" fmla="*/ 0 h 551"/>
                  <a:gd name="T14" fmla="*/ 635 w 635"/>
                  <a:gd name="T15" fmla="*/ 551 h 551"/>
                </a:gdLst>
                <a:ahLst/>
                <a:cxnLst>
                  <a:cxn ang="T8">
                    <a:pos x="T0" y="T1"/>
                  </a:cxn>
                  <a:cxn ang="T9">
                    <a:pos x="T2" y="T3"/>
                  </a:cxn>
                  <a:cxn ang="T10">
                    <a:pos x="T4" y="T5"/>
                  </a:cxn>
                  <a:cxn ang="T11">
                    <a:pos x="T6" y="T7"/>
                  </a:cxn>
                </a:cxnLst>
                <a:rect l="T12" t="T13" r="T14" b="T15"/>
                <a:pathLst>
                  <a:path w="635" h="551">
                    <a:moveTo>
                      <a:pt x="0" y="30"/>
                    </a:moveTo>
                    <a:cubicBezTo>
                      <a:pt x="22" y="15"/>
                      <a:pt x="45" y="0"/>
                      <a:pt x="136" y="75"/>
                    </a:cubicBezTo>
                    <a:cubicBezTo>
                      <a:pt x="227" y="150"/>
                      <a:pt x="462" y="415"/>
                      <a:pt x="545" y="483"/>
                    </a:cubicBezTo>
                    <a:cubicBezTo>
                      <a:pt x="628" y="551"/>
                      <a:pt x="631" y="517"/>
                      <a:pt x="635" y="483"/>
                    </a:cubicBezTo>
                  </a:path>
                </a:pathLst>
              </a:custGeom>
              <a:noFill/>
              <a:ln w="38100" cap="flat" cmpd="sng">
                <a:solidFill>
                  <a:schemeClr val="tx1"/>
                </a:solidFill>
                <a:prstDash val="solid"/>
                <a:round/>
                <a:headEnd type="none" w="med" len="med"/>
                <a:tailEnd type="none" w="med" len="med"/>
              </a:ln>
            </p:spPr>
            <p:txBody>
              <a:bodyPr/>
              <a:lstStyle/>
              <a:p>
                <a:endParaRPr lang="zh-CN" altLang="en-US"/>
              </a:p>
            </p:txBody>
          </p:sp>
          <p:sp>
            <p:nvSpPr>
              <p:cNvPr id="59" name="Freeform 62"/>
              <p:cNvSpPr>
                <a:spLocks/>
              </p:cNvSpPr>
              <p:nvPr/>
            </p:nvSpPr>
            <p:spPr bwMode="auto">
              <a:xfrm>
                <a:off x="2290" y="436"/>
                <a:ext cx="590" cy="377"/>
              </a:xfrm>
              <a:custGeom>
                <a:avLst/>
                <a:gdLst>
                  <a:gd name="T0" fmla="*/ 0 w 590"/>
                  <a:gd name="T1" fmla="*/ 476 h 544"/>
                  <a:gd name="T2" fmla="*/ 91 w 590"/>
                  <a:gd name="T3" fmla="*/ 476 h 544"/>
                  <a:gd name="T4" fmla="*/ 499 w 590"/>
                  <a:gd name="T5" fmla="*/ 68 h 544"/>
                  <a:gd name="T6" fmla="*/ 590 w 590"/>
                  <a:gd name="T7" fmla="*/ 68 h 544"/>
                  <a:gd name="T8" fmla="*/ 0 60000 65536"/>
                  <a:gd name="T9" fmla="*/ 0 60000 65536"/>
                  <a:gd name="T10" fmla="*/ 0 60000 65536"/>
                  <a:gd name="T11" fmla="*/ 0 60000 65536"/>
                  <a:gd name="T12" fmla="*/ 0 w 590"/>
                  <a:gd name="T13" fmla="*/ 0 h 544"/>
                  <a:gd name="T14" fmla="*/ 590 w 590"/>
                  <a:gd name="T15" fmla="*/ 544 h 544"/>
                </a:gdLst>
                <a:ahLst/>
                <a:cxnLst>
                  <a:cxn ang="T8">
                    <a:pos x="T0" y="T1"/>
                  </a:cxn>
                  <a:cxn ang="T9">
                    <a:pos x="T2" y="T3"/>
                  </a:cxn>
                  <a:cxn ang="T10">
                    <a:pos x="T4" y="T5"/>
                  </a:cxn>
                  <a:cxn ang="T11">
                    <a:pos x="T6" y="T7"/>
                  </a:cxn>
                </a:cxnLst>
                <a:rect l="T12" t="T13" r="T14" b="T15"/>
                <a:pathLst>
                  <a:path w="590" h="544">
                    <a:moveTo>
                      <a:pt x="0" y="476"/>
                    </a:moveTo>
                    <a:cubicBezTo>
                      <a:pt x="4" y="510"/>
                      <a:pt x="8" y="544"/>
                      <a:pt x="91" y="476"/>
                    </a:cubicBezTo>
                    <a:cubicBezTo>
                      <a:pt x="174" y="408"/>
                      <a:pt x="416" y="136"/>
                      <a:pt x="499" y="68"/>
                    </a:cubicBezTo>
                    <a:cubicBezTo>
                      <a:pt x="582" y="0"/>
                      <a:pt x="586" y="34"/>
                      <a:pt x="590" y="68"/>
                    </a:cubicBezTo>
                  </a:path>
                </a:pathLst>
              </a:custGeom>
              <a:noFill/>
              <a:ln w="38100" cap="flat" cmpd="sng">
                <a:solidFill>
                  <a:schemeClr val="tx1"/>
                </a:solidFill>
                <a:prstDash val="solid"/>
                <a:round/>
                <a:headEnd type="none" w="med" len="med"/>
                <a:tailEnd type="none" w="med" len="med"/>
              </a:ln>
            </p:spPr>
            <p:txBody>
              <a:bodyPr/>
              <a:lstStyle/>
              <a:p>
                <a:endParaRPr lang="zh-CN" altLang="en-US"/>
              </a:p>
            </p:txBody>
          </p:sp>
          <p:graphicFrame>
            <p:nvGraphicFramePr>
              <p:cNvPr id="60" name="Object 63"/>
              <p:cNvGraphicFramePr>
                <a:graphicFrameLocks noChangeAspect="1"/>
              </p:cNvGraphicFramePr>
              <p:nvPr/>
            </p:nvGraphicFramePr>
            <p:xfrm>
              <a:off x="1581" y="1176"/>
              <a:ext cx="120" cy="122"/>
            </p:xfrm>
            <a:graphic>
              <a:graphicData uri="http://schemas.openxmlformats.org/presentationml/2006/ole">
                <mc:AlternateContent xmlns:mc="http://schemas.openxmlformats.org/markup-compatibility/2006">
                  <mc:Choice xmlns:v="urn:schemas-microsoft-com:vml" Requires="v">
                    <p:oleObj spid="_x0000_s24591" name="公式" r:id="rId4" imgW="190440" imgH="279360" progId="Equation.3">
                      <p:embed/>
                    </p:oleObj>
                  </mc:Choice>
                  <mc:Fallback>
                    <p:oleObj name="公式" r:id="rId4" imgW="190440" imgH="279360" progId="Equation.3">
                      <p:embed/>
                      <p:pic>
                        <p:nvPicPr>
                          <p:cNvPr id="69" name="Object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1" y="1176"/>
                            <a:ext cx="120" cy="1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 name="Object 64"/>
              <p:cNvGraphicFramePr>
                <a:graphicFrameLocks noChangeAspect="1"/>
              </p:cNvGraphicFramePr>
              <p:nvPr/>
            </p:nvGraphicFramePr>
            <p:xfrm>
              <a:off x="1565" y="73"/>
              <a:ext cx="176" cy="117"/>
            </p:xfrm>
            <a:graphic>
              <a:graphicData uri="http://schemas.openxmlformats.org/presentationml/2006/ole">
                <mc:AlternateContent xmlns:mc="http://schemas.openxmlformats.org/markup-compatibility/2006">
                  <mc:Choice xmlns:v="urn:schemas-microsoft-com:vml" Requires="v">
                    <p:oleObj spid="_x0000_s24592" name="公式" r:id="rId6" imgW="279360" imgH="266400" progId="Equation.3">
                      <p:embed/>
                    </p:oleObj>
                  </mc:Choice>
                  <mc:Fallback>
                    <p:oleObj name="公式" r:id="rId6" imgW="279360" imgH="266400" progId="Equation.3">
                      <p:embed/>
                      <p:pic>
                        <p:nvPicPr>
                          <p:cNvPr id="70" name="Object 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5" y="73"/>
                            <a:ext cx="176" cy="1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3" name="Group 97"/>
            <p:cNvGrpSpPr>
              <a:grpSpLocks/>
            </p:cNvGrpSpPr>
            <p:nvPr/>
          </p:nvGrpSpPr>
          <p:grpSpPr bwMode="auto">
            <a:xfrm>
              <a:off x="476" y="1389"/>
              <a:ext cx="2813" cy="1225"/>
              <a:chOff x="385" y="1389"/>
              <a:chExt cx="2813" cy="1225"/>
            </a:xfrm>
          </p:grpSpPr>
          <p:graphicFrame>
            <p:nvGraphicFramePr>
              <p:cNvPr id="41" name="Object 77"/>
              <p:cNvGraphicFramePr>
                <a:graphicFrameLocks noChangeAspect="1"/>
              </p:cNvGraphicFramePr>
              <p:nvPr/>
            </p:nvGraphicFramePr>
            <p:xfrm>
              <a:off x="1701" y="1389"/>
              <a:ext cx="136" cy="130"/>
            </p:xfrm>
            <a:graphic>
              <a:graphicData uri="http://schemas.openxmlformats.org/presentationml/2006/ole">
                <mc:AlternateContent xmlns:mc="http://schemas.openxmlformats.org/markup-compatibility/2006">
                  <mc:Choice xmlns:v="urn:schemas-microsoft-com:vml" Requires="v">
                    <p:oleObj spid="_x0000_s24593" name="公式" r:id="rId8" imgW="279360" imgH="266400" progId="Equation.3">
                      <p:embed/>
                    </p:oleObj>
                  </mc:Choice>
                  <mc:Fallback>
                    <p:oleObj name="公式" r:id="rId8" imgW="279360" imgH="266400" progId="Equation.3">
                      <p:embed/>
                      <p:pic>
                        <p:nvPicPr>
                          <p:cNvPr id="50" name="Object 7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1" y="1389"/>
                            <a:ext cx="136" cy="1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 name="Line 67"/>
              <p:cNvSpPr>
                <a:spLocks noChangeShapeType="1"/>
              </p:cNvSpPr>
              <p:nvPr/>
            </p:nvSpPr>
            <p:spPr bwMode="auto">
              <a:xfrm>
                <a:off x="385" y="1467"/>
                <a:ext cx="0" cy="947"/>
              </a:xfrm>
              <a:prstGeom prst="line">
                <a:avLst/>
              </a:prstGeom>
              <a:noFill/>
              <a:ln w="25400">
                <a:solidFill>
                  <a:schemeClr val="tx1"/>
                </a:solidFill>
                <a:round/>
                <a:headEnd/>
                <a:tailEnd/>
              </a:ln>
            </p:spPr>
            <p:txBody>
              <a:bodyPr/>
              <a:lstStyle/>
              <a:p>
                <a:endParaRPr lang="zh-CN" altLang="en-US"/>
              </a:p>
            </p:txBody>
          </p:sp>
          <p:sp>
            <p:nvSpPr>
              <p:cNvPr id="43" name="Line 68"/>
              <p:cNvSpPr>
                <a:spLocks noChangeShapeType="1"/>
              </p:cNvSpPr>
              <p:nvPr/>
            </p:nvSpPr>
            <p:spPr bwMode="auto">
              <a:xfrm>
                <a:off x="385" y="2415"/>
                <a:ext cx="2813" cy="0"/>
              </a:xfrm>
              <a:prstGeom prst="line">
                <a:avLst/>
              </a:prstGeom>
              <a:noFill/>
              <a:ln w="25400">
                <a:solidFill>
                  <a:schemeClr val="tx1"/>
                </a:solidFill>
                <a:round/>
                <a:headEnd/>
                <a:tailEnd type="triangle" w="med" len="med"/>
              </a:ln>
            </p:spPr>
            <p:txBody>
              <a:bodyPr/>
              <a:lstStyle/>
              <a:p>
                <a:endParaRPr lang="zh-CN" altLang="en-US"/>
              </a:p>
            </p:txBody>
          </p:sp>
          <p:sp>
            <p:nvSpPr>
              <p:cNvPr id="44" name="Line 69"/>
              <p:cNvSpPr>
                <a:spLocks noChangeShapeType="1"/>
              </p:cNvSpPr>
              <p:nvPr/>
            </p:nvSpPr>
            <p:spPr bwMode="auto">
              <a:xfrm>
                <a:off x="1020" y="1468"/>
                <a:ext cx="0" cy="947"/>
              </a:xfrm>
              <a:prstGeom prst="line">
                <a:avLst/>
              </a:prstGeom>
              <a:noFill/>
              <a:ln w="25400">
                <a:solidFill>
                  <a:schemeClr val="tx1"/>
                </a:solidFill>
                <a:round/>
                <a:headEnd/>
                <a:tailEnd/>
              </a:ln>
            </p:spPr>
            <p:txBody>
              <a:bodyPr/>
              <a:lstStyle/>
              <a:p>
                <a:endParaRPr lang="zh-CN" altLang="en-US"/>
              </a:p>
            </p:txBody>
          </p:sp>
          <p:sp>
            <p:nvSpPr>
              <p:cNvPr id="45" name="Line 70"/>
              <p:cNvSpPr>
                <a:spLocks noChangeShapeType="1"/>
              </p:cNvSpPr>
              <p:nvPr/>
            </p:nvSpPr>
            <p:spPr bwMode="auto">
              <a:xfrm>
                <a:off x="1655" y="1434"/>
                <a:ext cx="0" cy="981"/>
              </a:xfrm>
              <a:prstGeom prst="line">
                <a:avLst/>
              </a:prstGeom>
              <a:noFill/>
              <a:ln w="25400">
                <a:solidFill>
                  <a:schemeClr val="tx1"/>
                </a:solidFill>
                <a:round/>
                <a:headEnd type="triangle" w="med" len="med"/>
                <a:tailEnd/>
              </a:ln>
            </p:spPr>
            <p:txBody>
              <a:bodyPr/>
              <a:lstStyle/>
              <a:p>
                <a:endParaRPr lang="zh-CN" altLang="en-US"/>
              </a:p>
            </p:txBody>
          </p:sp>
          <p:sp>
            <p:nvSpPr>
              <p:cNvPr id="46" name="Line 71"/>
              <p:cNvSpPr>
                <a:spLocks noChangeShapeType="1"/>
              </p:cNvSpPr>
              <p:nvPr/>
            </p:nvSpPr>
            <p:spPr bwMode="auto">
              <a:xfrm>
                <a:off x="2290" y="1468"/>
                <a:ext cx="0" cy="947"/>
              </a:xfrm>
              <a:prstGeom prst="line">
                <a:avLst/>
              </a:prstGeom>
              <a:noFill/>
              <a:ln w="25400">
                <a:solidFill>
                  <a:schemeClr val="tx1"/>
                </a:solidFill>
                <a:round/>
                <a:headEnd/>
                <a:tailEnd/>
              </a:ln>
            </p:spPr>
            <p:txBody>
              <a:bodyPr/>
              <a:lstStyle/>
              <a:p>
                <a:endParaRPr lang="zh-CN" altLang="en-US"/>
              </a:p>
            </p:txBody>
          </p:sp>
          <p:sp>
            <p:nvSpPr>
              <p:cNvPr id="47" name="Line 72"/>
              <p:cNvSpPr>
                <a:spLocks noChangeShapeType="1"/>
              </p:cNvSpPr>
              <p:nvPr/>
            </p:nvSpPr>
            <p:spPr bwMode="auto">
              <a:xfrm>
                <a:off x="2880" y="1468"/>
                <a:ext cx="0" cy="947"/>
              </a:xfrm>
              <a:prstGeom prst="line">
                <a:avLst/>
              </a:prstGeom>
              <a:noFill/>
              <a:ln w="25400">
                <a:solidFill>
                  <a:schemeClr val="tx1"/>
                </a:solidFill>
                <a:round/>
                <a:headEnd/>
                <a:tailEnd/>
              </a:ln>
            </p:spPr>
            <p:txBody>
              <a:bodyPr/>
              <a:lstStyle/>
              <a:p>
                <a:endParaRPr lang="zh-CN" altLang="en-US"/>
              </a:p>
            </p:txBody>
          </p:sp>
          <p:graphicFrame>
            <p:nvGraphicFramePr>
              <p:cNvPr id="48" name="Object 76"/>
              <p:cNvGraphicFramePr>
                <a:graphicFrameLocks noChangeAspect="1"/>
              </p:cNvGraphicFramePr>
              <p:nvPr/>
            </p:nvGraphicFramePr>
            <p:xfrm>
              <a:off x="1581" y="2483"/>
              <a:ext cx="120" cy="131"/>
            </p:xfrm>
            <a:graphic>
              <a:graphicData uri="http://schemas.openxmlformats.org/presentationml/2006/ole">
                <mc:AlternateContent xmlns:mc="http://schemas.openxmlformats.org/markup-compatibility/2006">
                  <mc:Choice xmlns:v="urn:schemas-microsoft-com:vml" Requires="v">
                    <p:oleObj spid="_x0000_s24594" name="公式" r:id="rId10" imgW="190440" imgH="279360" progId="Equation.3">
                      <p:embed/>
                    </p:oleObj>
                  </mc:Choice>
                  <mc:Fallback>
                    <p:oleObj name="公式" r:id="rId10" imgW="190440" imgH="279360" progId="Equation.3">
                      <p:embed/>
                      <p:pic>
                        <p:nvPicPr>
                          <p:cNvPr id="57" name="Object 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1" y="2483"/>
                            <a:ext cx="120" cy="1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 name="Freeform 79"/>
              <p:cNvSpPr>
                <a:spLocks/>
              </p:cNvSpPr>
              <p:nvPr/>
            </p:nvSpPr>
            <p:spPr bwMode="auto">
              <a:xfrm>
                <a:off x="385" y="1799"/>
                <a:ext cx="2494" cy="312"/>
              </a:xfrm>
              <a:custGeom>
                <a:avLst/>
                <a:gdLst>
                  <a:gd name="T0" fmla="*/ 0 w 2494"/>
                  <a:gd name="T1" fmla="*/ 0 h 417"/>
                  <a:gd name="T2" fmla="*/ 635 w 2494"/>
                  <a:gd name="T3" fmla="*/ 409 h 417"/>
                  <a:gd name="T4" fmla="*/ 1270 w 2494"/>
                  <a:gd name="T5" fmla="*/ 46 h 417"/>
                  <a:gd name="T6" fmla="*/ 1905 w 2494"/>
                  <a:gd name="T7" fmla="*/ 409 h 417"/>
                  <a:gd name="T8" fmla="*/ 2494 w 2494"/>
                  <a:gd name="T9" fmla="*/ 91 h 417"/>
                  <a:gd name="T10" fmla="*/ 0 60000 65536"/>
                  <a:gd name="T11" fmla="*/ 0 60000 65536"/>
                  <a:gd name="T12" fmla="*/ 0 60000 65536"/>
                  <a:gd name="T13" fmla="*/ 0 60000 65536"/>
                  <a:gd name="T14" fmla="*/ 0 60000 65536"/>
                  <a:gd name="T15" fmla="*/ 0 w 2494"/>
                  <a:gd name="T16" fmla="*/ 0 h 417"/>
                  <a:gd name="T17" fmla="*/ 2494 w 2494"/>
                  <a:gd name="T18" fmla="*/ 417 h 417"/>
                </a:gdLst>
                <a:ahLst/>
                <a:cxnLst>
                  <a:cxn ang="T10">
                    <a:pos x="T0" y="T1"/>
                  </a:cxn>
                  <a:cxn ang="T11">
                    <a:pos x="T2" y="T3"/>
                  </a:cxn>
                  <a:cxn ang="T12">
                    <a:pos x="T4" y="T5"/>
                  </a:cxn>
                  <a:cxn ang="T13">
                    <a:pos x="T6" y="T7"/>
                  </a:cxn>
                  <a:cxn ang="T14">
                    <a:pos x="T8" y="T9"/>
                  </a:cxn>
                </a:cxnLst>
                <a:rect l="T15" t="T16" r="T17" b="T18"/>
                <a:pathLst>
                  <a:path w="2494" h="417">
                    <a:moveTo>
                      <a:pt x="0" y="0"/>
                    </a:moveTo>
                    <a:cubicBezTo>
                      <a:pt x="211" y="200"/>
                      <a:pt x="423" y="401"/>
                      <a:pt x="635" y="409"/>
                    </a:cubicBezTo>
                    <a:cubicBezTo>
                      <a:pt x="847" y="417"/>
                      <a:pt x="1058" y="46"/>
                      <a:pt x="1270" y="46"/>
                    </a:cubicBezTo>
                    <a:cubicBezTo>
                      <a:pt x="1482" y="46"/>
                      <a:pt x="1701" y="401"/>
                      <a:pt x="1905" y="409"/>
                    </a:cubicBezTo>
                    <a:cubicBezTo>
                      <a:pt x="2109" y="417"/>
                      <a:pt x="2301" y="254"/>
                      <a:pt x="2494" y="91"/>
                    </a:cubicBezTo>
                  </a:path>
                </a:pathLst>
              </a:custGeom>
              <a:noFill/>
              <a:ln w="38100" cap="flat" cmpd="sng">
                <a:solidFill>
                  <a:schemeClr val="tx1"/>
                </a:solidFill>
                <a:prstDash val="solid"/>
                <a:round/>
                <a:headEnd type="none" w="med" len="med"/>
                <a:tailEnd type="none" w="med" len="med"/>
              </a:ln>
            </p:spPr>
            <p:txBody>
              <a:bodyPr/>
              <a:lstStyle/>
              <a:p>
                <a:endParaRPr lang="zh-CN" altLang="en-US"/>
              </a:p>
            </p:txBody>
          </p:sp>
          <p:sp>
            <p:nvSpPr>
              <p:cNvPr id="50" name="Freeform 80"/>
              <p:cNvSpPr>
                <a:spLocks/>
              </p:cNvSpPr>
              <p:nvPr/>
            </p:nvSpPr>
            <p:spPr bwMode="auto">
              <a:xfrm>
                <a:off x="385" y="2280"/>
                <a:ext cx="2494" cy="135"/>
              </a:xfrm>
              <a:custGeom>
                <a:avLst/>
                <a:gdLst>
                  <a:gd name="T0" fmla="*/ 0 w 2494"/>
                  <a:gd name="T1" fmla="*/ 181 h 181"/>
                  <a:gd name="T2" fmla="*/ 635 w 2494"/>
                  <a:gd name="T3" fmla="*/ 0 h 181"/>
                  <a:gd name="T4" fmla="*/ 1270 w 2494"/>
                  <a:gd name="T5" fmla="*/ 181 h 181"/>
                  <a:gd name="T6" fmla="*/ 1905 w 2494"/>
                  <a:gd name="T7" fmla="*/ 0 h 181"/>
                  <a:gd name="T8" fmla="*/ 2494 w 2494"/>
                  <a:gd name="T9" fmla="*/ 181 h 181"/>
                  <a:gd name="T10" fmla="*/ 0 60000 65536"/>
                  <a:gd name="T11" fmla="*/ 0 60000 65536"/>
                  <a:gd name="T12" fmla="*/ 0 60000 65536"/>
                  <a:gd name="T13" fmla="*/ 0 60000 65536"/>
                  <a:gd name="T14" fmla="*/ 0 60000 65536"/>
                  <a:gd name="T15" fmla="*/ 0 w 2494"/>
                  <a:gd name="T16" fmla="*/ 0 h 181"/>
                  <a:gd name="T17" fmla="*/ 2494 w 2494"/>
                  <a:gd name="T18" fmla="*/ 181 h 181"/>
                </a:gdLst>
                <a:ahLst/>
                <a:cxnLst>
                  <a:cxn ang="T10">
                    <a:pos x="T0" y="T1"/>
                  </a:cxn>
                  <a:cxn ang="T11">
                    <a:pos x="T2" y="T3"/>
                  </a:cxn>
                  <a:cxn ang="T12">
                    <a:pos x="T4" y="T5"/>
                  </a:cxn>
                  <a:cxn ang="T13">
                    <a:pos x="T6" y="T7"/>
                  </a:cxn>
                  <a:cxn ang="T14">
                    <a:pos x="T8" y="T9"/>
                  </a:cxn>
                </a:cxnLst>
                <a:rect l="T15" t="T16" r="T17" b="T18"/>
                <a:pathLst>
                  <a:path w="2494" h="181">
                    <a:moveTo>
                      <a:pt x="0" y="181"/>
                    </a:moveTo>
                    <a:cubicBezTo>
                      <a:pt x="211" y="90"/>
                      <a:pt x="423" y="0"/>
                      <a:pt x="635" y="0"/>
                    </a:cubicBezTo>
                    <a:cubicBezTo>
                      <a:pt x="847" y="0"/>
                      <a:pt x="1058" y="181"/>
                      <a:pt x="1270" y="181"/>
                    </a:cubicBezTo>
                    <a:cubicBezTo>
                      <a:pt x="1482" y="181"/>
                      <a:pt x="1701" y="0"/>
                      <a:pt x="1905" y="0"/>
                    </a:cubicBezTo>
                    <a:cubicBezTo>
                      <a:pt x="2109" y="0"/>
                      <a:pt x="2301" y="90"/>
                      <a:pt x="2494" y="181"/>
                    </a:cubicBezTo>
                  </a:path>
                </a:pathLst>
              </a:custGeom>
              <a:noFill/>
              <a:ln w="38100" cap="flat" cmpd="sng">
                <a:solidFill>
                  <a:schemeClr val="tx1"/>
                </a:solidFill>
                <a:prstDash val="solid"/>
                <a:round/>
                <a:headEnd type="none" w="med" len="med"/>
                <a:tailEnd type="none" w="med" len="med"/>
              </a:ln>
            </p:spPr>
            <p:txBody>
              <a:bodyPr/>
              <a:lstStyle/>
              <a:p>
                <a:endParaRPr lang="zh-CN" altLang="en-US"/>
              </a:p>
            </p:txBody>
          </p:sp>
        </p:grpSp>
        <p:sp>
          <p:nvSpPr>
            <p:cNvPr id="24" name="Line 84"/>
            <p:cNvSpPr>
              <a:spLocks noChangeShapeType="1"/>
            </p:cNvSpPr>
            <p:nvPr/>
          </p:nvSpPr>
          <p:spPr bwMode="auto">
            <a:xfrm>
              <a:off x="476" y="3702"/>
              <a:ext cx="2813" cy="0"/>
            </a:xfrm>
            <a:prstGeom prst="line">
              <a:avLst/>
            </a:prstGeom>
            <a:noFill/>
            <a:ln w="25400">
              <a:solidFill>
                <a:schemeClr val="tx1"/>
              </a:solidFill>
              <a:round/>
              <a:headEnd/>
              <a:tailEnd type="triangle" w="med" len="med"/>
            </a:ln>
          </p:spPr>
          <p:txBody>
            <a:bodyPr/>
            <a:lstStyle/>
            <a:p>
              <a:endParaRPr lang="zh-CN" altLang="en-US"/>
            </a:p>
          </p:txBody>
        </p:sp>
        <p:sp>
          <p:nvSpPr>
            <p:cNvPr id="25" name="Line 85"/>
            <p:cNvSpPr>
              <a:spLocks noChangeShapeType="1"/>
            </p:cNvSpPr>
            <p:nvPr/>
          </p:nvSpPr>
          <p:spPr bwMode="auto">
            <a:xfrm>
              <a:off x="1111" y="2738"/>
              <a:ext cx="0" cy="947"/>
            </a:xfrm>
            <a:prstGeom prst="line">
              <a:avLst/>
            </a:prstGeom>
            <a:noFill/>
            <a:ln w="25400">
              <a:solidFill>
                <a:schemeClr val="tx1"/>
              </a:solidFill>
              <a:round/>
              <a:headEnd/>
              <a:tailEnd/>
            </a:ln>
          </p:spPr>
          <p:txBody>
            <a:bodyPr/>
            <a:lstStyle/>
            <a:p>
              <a:endParaRPr lang="zh-CN" altLang="en-US"/>
            </a:p>
          </p:txBody>
        </p:sp>
        <p:sp>
          <p:nvSpPr>
            <p:cNvPr id="26" name="Line 86"/>
            <p:cNvSpPr>
              <a:spLocks noChangeShapeType="1"/>
            </p:cNvSpPr>
            <p:nvPr/>
          </p:nvSpPr>
          <p:spPr bwMode="auto">
            <a:xfrm>
              <a:off x="1746" y="2704"/>
              <a:ext cx="0" cy="981"/>
            </a:xfrm>
            <a:prstGeom prst="line">
              <a:avLst/>
            </a:prstGeom>
            <a:noFill/>
            <a:ln w="25400">
              <a:solidFill>
                <a:schemeClr val="tx1"/>
              </a:solidFill>
              <a:round/>
              <a:headEnd type="triangle" w="med" len="med"/>
              <a:tailEnd/>
            </a:ln>
          </p:spPr>
          <p:txBody>
            <a:bodyPr/>
            <a:lstStyle/>
            <a:p>
              <a:endParaRPr lang="zh-CN" altLang="en-US"/>
            </a:p>
          </p:txBody>
        </p:sp>
        <p:sp>
          <p:nvSpPr>
            <p:cNvPr id="27" name="Line 87"/>
            <p:cNvSpPr>
              <a:spLocks noChangeShapeType="1"/>
            </p:cNvSpPr>
            <p:nvPr/>
          </p:nvSpPr>
          <p:spPr bwMode="auto">
            <a:xfrm>
              <a:off x="2381" y="2738"/>
              <a:ext cx="0" cy="947"/>
            </a:xfrm>
            <a:prstGeom prst="line">
              <a:avLst/>
            </a:prstGeom>
            <a:noFill/>
            <a:ln w="25400">
              <a:solidFill>
                <a:schemeClr val="tx1"/>
              </a:solidFill>
              <a:round/>
              <a:headEnd/>
              <a:tailEnd/>
            </a:ln>
          </p:spPr>
          <p:txBody>
            <a:bodyPr/>
            <a:lstStyle/>
            <a:p>
              <a:endParaRPr lang="zh-CN" altLang="en-US"/>
            </a:p>
          </p:txBody>
        </p:sp>
        <p:graphicFrame>
          <p:nvGraphicFramePr>
            <p:cNvPr id="28" name="Object 89"/>
            <p:cNvGraphicFramePr>
              <a:graphicFrameLocks noChangeAspect="1"/>
            </p:cNvGraphicFramePr>
            <p:nvPr/>
          </p:nvGraphicFramePr>
          <p:xfrm>
            <a:off x="1655" y="3838"/>
            <a:ext cx="202" cy="221"/>
          </p:xfrm>
          <a:graphic>
            <a:graphicData uri="http://schemas.openxmlformats.org/presentationml/2006/ole">
              <mc:AlternateContent xmlns:mc="http://schemas.openxmlformats.org/markup-compatibility/2006">
                <mc:Choice xmlns:v="urn:schemas-microsoft-com:vml" Requires="v">
                  <p:oleObj spid="_x0000_s24595" name="公式" r:id="rId11" imgW="190440" imgH="279360" progId="Equation.3">
                    <p:embed/>
                  </p:oleObj>
                </mc:Choice>
                <mc:Fallback>
                  <p:oleObj name="公式" r:id="rId11" imgW="190440" imgH="279360" progId="Equation.3">
                    <p:embed/>
                    <p:pic>
                      <p:nvPicPr>
                        <p:cNvPr id="37" name="Object 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5" y="3838"/>
                          <a:ext cx="202" cy="2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92"/>
            <p:cNvGraphicFramePr>
              <a:graphicFrameLocks noChangeAspect="1"/>
            </p:cNvGraphicFramePr>
            <p:nvPr/>
          </p:nvGraphicFramePr>
          <p:xfrm>
            <a:off x="1792" y="2614"/>
            <a:ext cx="136" cy="130"/>
          </p:xfrm>
          <a:graphic>
            <a:graphicData uri="http://schemas.openxmlformats.org/presentationml/2006/ole">
              <mc:AlternateContent xmlns:mc="http://schemas.openxmlformats.org/markup-compatibility/2006">
                <mc:Choice xmlns:v="urn:schemas-microsoft-com:vml" Requires="v">
                  <p:oleObj spid="_x0000_s24596" name="公式" r:id="rId12" imgW="279360" imgH="266400" progId="Equation.3">
                    <p:embed/>
                  </p:oleObj>
                </mc:Choice>
                <mc:Fallback>
                  <p:oleObj name="公式" r:id="rId12" imgW="279360" imgH="266400" progId="Equation.3">
                    <p:embed/>
                    <p:pic>
                      <p:nvPicPr>
                        <p:cNvPr id="38" name="Object 9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2" y="2614"/>
                          <a:ext cx="136" cy="1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Freeform 94"/>
            <p:cNvSpPr>
              <a:spLocks/>
            </p:cNvSpPr>
            <p:nvPr/>
          </p:nvSpPr>
          <p:spPr bwMode="auto">
            <a:xfrm>
              <a:off x="1111" y="3521"/>
              <a:ext cx="1270" cy="181"/>
            </a:xfrm>
            <a:custGeom>
              <a:avLst/>
              <a:gdLst>
                <a:gd name="T0" fmla="*/ 0 w 1270"/>
                <a:gd name="T1" fmla="*/ 0 h 181"/>
                <a:gd name="T2" fmla="*/ 635 w 1270"/>
                <a:gd name="T3" fmla="*/ 181 h 181"/>
                <a:gd name="T4" fmla="*/ 1270 w 1270"/>
                <a:gd name="T5" fmla="*/ 0 h 181"/>
                <a:gd name="T6" fmla="*/ 0 60000 65536"/>
                <a:gd name="T7" fmla="*/ 0 60000 65536"/>
                <a:gd name="T8" fmla="*/ 0 60000 65536"/>
                <a:gd name="T9" fmla="*/ 0 w 1270"/>
                <a:gd name="T10" fmla="*/ 0 h 181"/>
                <a:gd name="T11" fmla="*/ 1270 w 1270"/>
                <a:gd name="T12" fmla="*/ 181 h 181"/>
              </a:gdLst>
              <a:ahLst/>
              <a:cxnLst>
                <a:cxn ang="T6">
                  <a:pos x="T0" y="T1"/>
                </a:cxn>
                <a:cxn ang="T7">
                  <a:pos x="T2" y="T3"/>
                </a:cxn>
                <a:cxn ang="T8">
                  <a:pos x="T4" y="T5"/>
                </a:cxn>
              </a:cxnLst>
              <a:rect l="T9" t="T10" r="T11" b="T12"/>
              <a:pathLst>
                <a:path w="1270" h="181">
                  <a:moveTo>
                    <a:pt x="0" y="0"/>
                  </a:moveTo>
                  <a:cubicBezTo>
                    <a:pt x="211" y="90"/>
                    <a:pt x="423" y="181"/>
                    <a:pt x="635" y="181"/>
                  </a:cubicBezTo>
                  <a:cubicBezTo>
                    <a:pt x="847" y="181"/>
                    <a:pt x="1058" y="90"/>
                    <a:pt x="1270" y="0"/>
                  </a:cubicBezTo>
                </a:path>
              </a:pathLst>
            </a:custGeom>
            <a:noFill/>
            <a:ln w="38100" cap="flat" cmpd="sng">
              <a:solidFill>
                <a:schemeClr val="tx1"/>
              </a:solidFill>
              <a:prstDash val="solid"/>
              <a:round/>
              <a:headEnd type="none" w="med" len="med"/>
              <a:tailEnd type="none" w="med" len="med"/>
            </a:ln>
          </p:spPr>
          <p:txBody>
            <a:bodyPr/>
            <a:lstStyle/>
            <a:p>
              <a:endParaRPr lang="zh-CN" altLang="en-US"/>
            </a:p>
          </p:txBody>
        </p:sp>
        <p:sp>
          <p:nvSpPr>
            <p:cNvPr id="31" name="Freeform 95"/>
            <p:cNvSpPr>
              <a:spLocks/>
            </p:cNvSpPr>
            <p:nvPr/>
          </p:nvSpPr>
          <p:spPr bwMode="auto">
            <a:xfrm>
              <a:off x="1111" y="3089"/>
              <a:ext cx="1301" cy="250"/>
            </a:xfrm>
            <a:custGeom>
              <a:avLst/>
              <a:gdLst>
                <a:gd name="T0" fmla="*/ 15 w 1301"/>
                <a:gd name="T1" fmla="*/ 363 h 477"/>
                <a:gd name="T2" fmla="*/ 106 w 1301"/>
                <a:gd name="T3" fmla="*/ 409 h 477"/>
                <a:gd name="T4" fmla="*/ 650 w 1301"/>
                <a:gd name="T5" fmla="*/ 0 h 477"/>
                <a:gd name="T6" fmla="*/ 1195 w 1301"/>
                <a:gd name="T7" fmla="*/ 409 h 477"/>
                <a:gd name="T8" fmla="*/ 1285 w 1301"/>
                <a:gd name="T9" fmla="*/ 409 h 477"/>
                <a:gd name="T10" fmla="*/ 0 60000 65536"/>
                <a:gd name="T11" fmla="*/ 0 60000 65536"/>
                <a:gd name="T12" fmla="*/ 0 60000 65536"/>
                <a:gd name="T13" fmla="*/ 0 60000 65536"/>
                <a:gd name="T14" fmla="*/ 0 60000 65536"/>
                <a:gd name="T15" fmla="*/ 0 w 1301"/>
                <a:gd name="T16" fmla="*/ 0 h 477"/>
                <a:gd name="T17" fmla="*/ 1301 w 1301"/>
                <a:gd name="T18" fmla="*/ 477 h 477"/>
              </a:gdLst>
              <a:ahLst/>
              <a:cxnLst>
                <a:cxn ang="T10">
                  <a:pos x="T0" y="T1"/>
                </a:cxn>
                <a:cxn ang="T11">
                  <a:pos x="T2" y="T3"/>
                </a:cxn>
                <a:cxn ang="T12">
                  <a:pos x="T4" y="T5"/>
                </a:cxn>
                <a:cxn ang="T13">
                  <a:pos x="T6" y="T7"/>
                </a:cxn>
                <a:cxn ang="T14">
                  <a:pos x="T8" y="T9"/>
                </a:cxn>
              </a:cxnLst>
              <a:rect l="T15" t="T16" r="T17" b="T18"/>
              <a:pathLst>
                <a:path w="1301" h="477">
                  <a:moveTo>
                    <a:pt x="15" y="363"/>
                  </a:moveTo>
                  <a:cubicBezTo>
                    <a:pt x="7" y="416"/>
                    <a:pt x="0" y="470"/>
                    <a:pt x="106" y="409"/>
                  </a:cubicBezTo>
                  <a:cubicBezTo>
                    <a:pt x="212" y="348"/>
                    <a:pt x="469" y="0"/>
                    <a:pt x="650" y="0"/>
                  </a:cubicBezTo>
                  <a:cubicBezTo>
                    <a:pt x="831" y="0"/>
                    <a:pt x="1089" y="341"/>
                    <a:pt x="1195" y="409"/>
                  </a:cubicBezTo>
                  <a:cubicBezTo>
                    <a:pt x="1301" y="477"/>
                    <a:pt x="1270" y="409"/>
                    <a:pt x="1285" y="409"/>
                  </a:cubicBezTo>
                </a:path>
              </a:pathLst>
            </a:custGeom>
            <a:noFill/>
            <a:ln w="38100" cap="flat" cmpd="sng">
              <a:solidFill>
                <a:schemeClr val="tx1"/>
              </a:solidFill>
              <a:prstDash val="solid"/>
              <a:round/>
              <a:headEnd type="none" w="med" len="med"/>
              <a:tailEnd type="none" w="med" len="med"/>
            </a:ln>
          </p:spPr>
          <p:txBody>
            <a:bodyPr/>
            <a:lstStyle/>
            <a:p>
              <a:endParaRPr lang="zh-CN" altLang="en-US"/>
            </a:p>
          </p:txBody>
        </p:sp>
        <p:graphicFrame>
          <p:nvGraphicFramePr>
            <p:cNvPr id="32" name="Object 99"/>
            <p:cNvGraphicFramePr>
              <a:graphicFrameLocks noChangeAspect="1"/>
            </p:cNvGraphicFramePr>
            <p:nvPr/>
          </p:nvGraphicFramePr>
          <p:xfrm>
            <a:off x="204" y="618"/>
            <a:ext cx="128" cy="136"/>
          </p:xfrm>
          <a:graphic>
            <a:graphicData uri="http://schemas.openxmlformats.org/presentationml/2006/ole">
              <mc:AlternateContent xmlns:mc="http://schemas.openxmlformats.org/markup-compatibility/2006">
                <mc:Choice xmlns:v="urn:schemas-microsoft-com:vml" Requires="v">
                  <p:oleObj spid="_x0000_s24597" name="公式" r:id="rId13" imgW="203040" imgH="215640" progId="Equation.3">
                    <p:embed/>
                  </p:oleObj>
                </mc:Choice>
                <mc:Fallback>
                  <p:oleObj name="公式" r:id="rId13" imgW="203040" imgH="215640" progId="Equation.3">
                    <p:embed/>
                    <p:pic>
                      <p:nvPicPr>
                        <p:cNvPr id="41" name="Object 9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4" y="618"/>
                          <a:ext cx="128"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100"/>
            <p:cNvGraphicFramePr>
              <a:graphicFrameLocks noChangeAspect="1"/>
            </p:cNvGraphicFramePr>
            <p:nvPr/>
          </p:nvGraphicFramePr>
          <p:xfrm>
            <a:off x="204" y="1933"/>
            <a:ext cx="120" cy="176"/>
          </p:xfrm>
          <a:graphic>
            <a:graphicData uri="http://schemas.openxmlformats.org/presentationml/2006/ole">
              <mc:AlternateContent xmlns:mc="http://schemas.openxmlformats.org/markup-compatibility/2006">
                <mc:Choice xmlns:v="urn:schemas-microsoft-com:vml" Requires="v">
                  <p:oleObj spid="_x0000_s24598" name="公式" r:id="rId15" imgW="190440" imgH="279360" progId="Equation.3">
                    <p:embed/>
                  </p:oleObj>
                </mc:Choice>
                <mc:Fallback>
                  <p:oleObj name="公式" r:id="rId15" imgW="190440" imgH="279360" progId="Equation.3">
                    <p:embed/>
                    <p:pic>
                      <p:nvPicPr>
                        <p:cNvPr id="42" name="Object 10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4" y="1933"/>
                          <a:ext cx="120" cy="1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Object 101"/>
            <p:cNvGraphicFramePr>
              <a:graphicFrameLocks noChangeAspect="1"/>
            </p:cNvGraphicFramePr>
            <p:nvPr/>
          </p:nvGraphicFramePr>
          <p:xfrm>
            <a:off x="204" y="3294"/>
            <a:ext cx="112" cy="136"/>
          </p:xfrm>
          <a:graphic>
            <a:graphicData uri="http://schemas.openxmlformats.org/presentationml/2006/ole">
              <mc:AlternateContent xmlns:mc="http://schemas.openxmlformats.org/markup-compatibility/2006">
                <mc:Choice xmlns:v="urn:schemas-microsoft-com:vml" Requires="v">
                  <p:oleObj spid="_x0000_s24599" name="公式" r:id="rId17" imgW="177480" imgH="215640" progId="Equation.3">
                    <p:embed/>
                  </p:oleObj>
                </mc:Choice>
                <mc:Fallback>
                  <p:oleObj name="公式" r:id="rId17" imgW="177480" imgH="215640" progId="Equation.3">
                    <p:embed/>
                    <p:pic>
                      <p:nvPicPr>
                        <p:cNvPr id="43" name="Object 10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4" y="3294"/>
                          <a:ext cx="11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 name="Line 102"/>
            <p:cNvSpPr>
              <a:spLocks noChangeShapeType="1"/>
            </p:cNvSpPr>
            <p:nvPr/>
          </p:nvSpPr>
          <p:spPr bwMode="auto">
            <a:xfrm>
              <a:off x="476" y="3612"/>
              <a:ext cx="0" cy="90"/>
            </a:xfrm>
            <a:prstGeom prst="line">
              <a:avLst/>
            </a:prstGeom>
            <a:noFill/>
            <a:ln w="25400">
              <a:solidFill>
                <a:schemeClr val="tx1"/>
              </a:solidFill>
              <a:round/>
              <a:headEnd/>
              <a:tailEnd/>
            </a:ln>
          </p:spPr>
          <p:txBody>
            <a:bodyPr/>
            <a:lstStyle/>
            <a:p>
              <a:endParaRPr lang="zh-CN" altLang="en-US"/>
            </a:p>
          </p:txBody>
        </p:sp>
        <p:sp>
          <p:nvSpPr>
            <p:cNvPr id="36" name="Line 104"/>
            <p:cNvSpPr>
              <a:spLocks noChangeShapeType="1"/>
            </p:cNvSpPr>
            <p:nvPr/>
          </p:nvSpPr>
          <p:spPr bwMode="auto">
            <a:xfrm>
              <a:off x="2971" y="3612"/>
              <a:ext cx="0" cy="91"/>
            </a:xfrm>
            <a:prstGeom prst="line">
              <a:avLst/>
            </a:prstGeom>
            <a:noFill/>
            <a:ln w="25400">
              <a:solidFill>
                <a:schemeClr val="tx1"/>
              </a:solidFill>
              <a:round/>
              <a:headEnd/>
              <a:tailEnd/>
            </a:ln>
          </p:spPr>
          <p:txBody>
            <a:bodyPr/>
            <a:lstStyle/>
            <a:p>
              <a:endParaRPr lang="zh-CN" altLang="en-US"/>
            </a:p>
          </p:txBody>
        </p:sp>
        <p:graphicFrame>
          <p:nvGraphicFramePr>
            <p:cNvPr id="37" name="Object 105"/>
            <p:cNvGraphicFramePr>
              <a:graphicFrameLocks noChangeAspect="1"/>
            </p:cNvGraphicFramePr>
            <p:nvPr/>
          </p:nvGraphicFramePr>
          <p:xfrm>
            <a:off x="249" y="3748"/>
            <a:ext cx="416" cy="456"/>
          </p:xfrm>
          <a:graphic>
            <a:graphicData uri="http://schemas.openxmlformats.org/presentationml/2006/ole">
              <mc:AlternateContent xmlns:mc="http://schemas.openxmlformats.org/markup-compatibility/2006">
                <mc:Choice xmlns:v="urn:schemas-microsoft-com:vml" Requires="v">
                  <p:oleObj spid="_x0000_s24600" name="公式" r:id="rId19" imgW="660240" imgH="723600" progId="Equation.3">
                    <p:embed/>
                  </p:oleObj>
                </mc:Choice>
                <mc:Fallback>
                  <p:oleObj name="公式" r:id="rId19" imgW="660240" imgH="723600" progId="Equation.3">
                    <p:embed/>
                    <p:pic>
                      <p:nvPicPr>
                        <p:cNvPr id="46" name="Object 10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9" y="3748"/>
                          <a:ext cx="416" cy="4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 name="Object 106"/>
            <p:cNvGraphicFramePr>
              <a:graphicFrameLocks noChangeAspect="1"/>
            </p:cNvGraphicFramePr>
            <p:nvPr/>
          </p:nvGraphicFramePr>
          <p:xfrm>
            <a:off x="930" y="3748"/>
            <a:ext cx="312" cy="456"/>
          </p:xfrm>
          <a:graphic>
            <a:graphicData uri="http://schemas.openxmlformats.org/presentationml/2006/ole">
              <mc:AlternateContent xmlns:mc="http://schemas.openxmlformats.org/markup-compatibility/2006">
                <mc:Choice xmlns:v="urn:schemas-microsoft-com:vml" Requires="v">
                  <p:oleObj spid="_x0000_s24601" name="公式" r:id="rId21" imgW="495000" imgH="723600" progId="Equation.3">
                    <p:embed/>
                  </p:oleObj>
                </mc:Choice>
                <mc:Fallback>
                  <p:oleObj name="公式" r:id="rId21" imgW="495000" imgH="723600" progId="Equation.3">
                    <p:embed/>
                    <p:pic>
                      <p:nvPicPr>
                        <p:cNvPr id="47" name="Object 10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30" y="3748"/>
                          <a:ext cx="312" cy="4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 name="Object 107"/>
            <p:cNvGraphicFramePr>
              <a:graphicFrameLocks noChangeAspect="1"/>
            </p:cNvGraphicFramePr>
            <p:nvPr/>
          </p:nvGraphicFramePr>
          <p:xfrm>
            <a:off x="2290" y="3748"/>
            <a:ext cx="168" cy="456"/>
          </p:xfrm>
          <a:graphic>
            <a:graphicData uri="http://schemas.openxmlformats.org/presentationml/2006/ole">
              <mc:AlternateContent xmlns:mc="http://schemas.openxmlformats.org/markup-compatibility/2006">
                <mc:Choice xmlns:v="urn:schemas-microsoft-com:vml" Requires="v">
                  <p:oleObj spid="_x0000_s24602" name="公式" r:id="rId23" imgW="266400" imgH="723600" progId="Equation.3">
                    <p:embed/>
                  </p:oleObj>
                </mc:Choice>
                <mc:Fallback>
                  <p:oleObj name="公式" r:id="rId23" imgW="266400" imgH="723600" progId="Equation.3">
                    <p:embed/>
                    <p:pic>
                      <p:nvPicPr>
                        <p:cNvPr id="48" name="Object 10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90" y="3748"/>
                          <a:ext cx="168" cy="4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 name="Object 108"/>
            <p:cNvGraphicFramePr>
              <a:graphicFrameLocks noChangeAspect="1"/>
            </p:cNvGraphicFramePr>
            <p:nvPr/>
          </p:nvGraphicFramePr>
          <p:xfrm>
            <a:off x="2828" y="3745"/>
            <a:ext cx="272" cy="456"/>
          </p:xfrm>
          <a:graphic>
            <a:graphicData uri="http://schemas.openxmlformats.org/presentationml/2006/ole">
              <mc:AlternateContent xmlns:mc="http://schemas.openxmlformats.org/markup-compatibility/2006">
                <mc:Choice xmlns:v="urn:schemas-microsoft-com:vml" Requires="v">
                  <p:oleObj spid="_x0000_s24603" name="公式" r:id="rId25" imgW="431640" imgH="723600" progId="Equation.3">
                    <p:embed/>
                  </p:oleObj>
                </mc:Choice>
                <mc:Fallback>
                  <p:oleObj name="公式" r:id="rId25" imgW="431640" imgH="723600" progId="Equation.3">
                    <p:embed/>
                    <p:pic>
                      <p:nvPicPr>
                        <p:cNvPr id="49" name="Object 10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828" y="3745"/>
                          <a:ext cx="272" cy="4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2" name="TextBox 70"/>
          <p:cNvSpPr txBox="1"/>
          <p:nvPr/>
        </p:nvSpPr>
        <p:spPr>
          <a:xfrm>
            <a:off x="3844372" y="4626563"/>
            <a:ext cx="4891083" cy="1015663"/>
          </a:xfrm>
          <a:prstGeom prst="rect">
            <a:avLst/>
          </a:prstGeom>
          <a:noFill/>
        </p:spPr>
        <p:txBody>
          <a:bodyPr wrap="none" rtlCol="0">
            <a:spAutoFit/>
          </a:bodyPr>
          <a:lstStyle/>
          <a:p>
            <a:r>
              <a:rPr lang="zh-CN" altLang="en-US" sz="2000" dirty="0">
                <a:latin typeface="黑体" pitchFamily="49" charset="-122"/>
                <a:ea typeface="黑体" pitchFamily="49" charset="-122"/>
              </a:rPr>
              <a:t>求解出</a:t>
            </a:r>
            <a:r>
              <a:rPr lang="en-US" altLang="zh-CN" sz="2000" dirty="0">
                <a:latin typeface="黑体" pitchFamily="49" charset="-122"/>
                <a:ea typeface="黑体" pitchFamily="49" charset="-122"/>
              </a:rPr>
              <a:t>E(k)</a:t>
            </a:r>
            <a:r>
              <a:rPr lang="zh-CN" altLang="en-US" sz="2000" dirty="0">
                <a:latin typeface="黑体" pitchFamily="49" charset="-122"/>
                <a:ea typeface="黑体" pitchFamily="49" charset="-122"/>
              </a:rPr>
              <a:t>与</a:t>
            </a:r>
            <a:r>
              <a:rPr lang="en-US" altLang="zh-CN" sz="2000" dirty="0">
                <a:latin typeface="黑体" pitchFamily="49" charset="-122"/>
                <a:ea typeface="黑体" pitchFamily="49" charset="-122"/>
              </a:rPr>
              <a:t>k</a:t>
            </a:r>
            <a:r>
              <a:rPr lang="zh-CN" altLang="en-US" sz="2000" dirty="0">
                <a:latin typeface="黑体" pitchFamily="49" charset="-122"/>
                <a:ea typeface="黑体" pitchFamily="49" charset="-122"/>
              </a:rPr>
              <a:t>的关系</a:t>
            </a:r>
            <a:endParaRPr lang="en-US" altLang="zh-CN" sz="2000" dirty="0">
              <a:latin typeface="黑体" pitchFamily="49" charset="-122"/>
              <a:ea typeface="黑体" pitchFamily="49" charset="-122"/>
            </a:endParaRPr>
          </a:p>
          <a:p>
            <a:endParaRPr lang="en-US" altLang="zh-CN" sz="2000" dirty="0">
              <a:latin typeface="黑体" pitchFamily="49" charset="-122"/>
              <a:ea typeface="黑体" pitchFamily="49" charset="-122"/>
            </a:endParaRPr>
          </a:p>
          <a:p>
            <a:r>
              <a:rPr lang="zh-CN" altLang="en-US" sz="2000" dirty="0">
                <a:latin typeface="黑体" pitchFamily="49" charset="-122"/>
                <a:ea typeface="黑体" pitchFamily="49" charset="-122"/>
              </a:rPr>
              <a:t>实验结合理论 得出具体半导体材料的能带</a:t>
            </a:r>
          </a:p>
        </p:txBody>
      </p:sp>
    </p:spTree>
    <p:extLst>
      <p:ext uri="{BB962C8B-B14F-4D97-AF65-F5344CB8AC3E}">
        <p14:creationId xmlns:p14="http://schemas.microsoft.com/office/powerpoint/2010/main" val="25813275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44488" y="1422400"/>
            <a:ext cx="3948112" cy="4621213"/>
            <a:chOff x="3035" y="1106"/>
            <a:chExt cx="2487" cy="2911"/>
          </a:xfrm>
        </p:grpSpPr>
        <p:pic>
          <p:nvPicPr>
            <p:cNvPr id="3" name="Picture 5"/>
            <p:cNvPicPr>
              <a:picLocks noChangeAspect="1" noChangeArrowheads="1"/>
            </p:cNvPicPr>
            <p:nvPr/>
          </p:nvPicPr>
          <p:blipFill>
            <a:blip r:embed="rId2" cstate="print"/>
            <a:srcRect/>
            <a:stretch>
              <a:fillRect/>
            </a:stretch>
          </p:blipFill>
          <p:spPr bwMode="auto">
            <a:xfrm>
              <a:off x="3035" y="1106"/>
              <a:ext cx="2487" cy="2324"/>
            </a:xfrm>
            <a:prstGeom prst="rect">
              <a:avLst/>
            </a:prstGeom>
            <a:noFill/>
            <a:ln w="9525">
              <a:noFill/>
              <a:miter lim="800000"/>
              <a:headEnd/>
              <a:tailEnd/>
            </a:ln>
          </p:spPr>
        </p:pic>
        <p:sp>
          <p:nvSpPr>
            <p:cNvPr id="4" name="Rectangle 6"/>
            <p:cNvSpPr>
              <a:spLocks noChangeArrowheads="1"/>
            </p:cNvSpPr>
            <p:nvPr/>
          </p:nvSpPr>
          <p:spPr bwMode="auto">
            <a:xfrm>
              <a:off x="3941" y="3649"/>
              <a:ext cx="410" cy="368"/>
            </a:xfrm>
            <a:prstGeom prst="rect">
              <a:avLst/>
            </a:prstGeom>
            <a:noFill/>
            <a:ln w="9525">
              <a:noFill/>
              <a:miter lim="800000"/>
              <a:headEnd/>
              <a:tailEnd/>
            </a:ln>
          </p:spPr>
          <p:txBody>
            <a:bodyPr wrap="none">
              <a:spAutoFit/>
            </a:bodyPr>
            <a:lstStyle/>
            <a:p>
              <a:r>
                <a:rPr lang="en-US" altLang="zh-CN" sz="3200" b="1" dirty="0" err="1"/>
                <a:t>fcc</a:t>
              </a:r>
              <a:endParaRPr lang="en-US" altLang="zh-CN" sz="3200" b="1" dirty="0"/>
            </a:p>
          </p:txBody>
        </p:sp>
      </p:grpSp>
      <p:pic>
        <p:nvPicPr>
          <p:cNvPr id="5" name="Picture 8"/>
          <p:cNvPicPr>
            <a:picLocks noChangeAspect="1" noChangeArrowheads="1"/>
          </p:cNvPicPr>
          <p:nvPr/>
        </p:nvPicPr>
        <p:blipFill>
          <a:blip r:embed="rId3" cstate="print"/>
          <a:srcRect/>
          <a:stretch>
            <a:fillRect/>
          </a:stretch>
        </p:blipFill>
        <p:spPr bwMode="auto">
          <a:xfrm>
            <a:off x="4355976" y="1628800"/>
            <a:ext cx="4122737" cy="3222625"/>
          </a:xfrm>
          <a:prstGeom prst="rect">
            <a:avLst/>
          </a:prstGeom>
          <a:noFill/>
          <a:ln w="9525">
            <a:noFill/>
            <a:miter lim="800000"/>
            <a:headEnd/>
            <a:tailEnd/>
          </a:ln>
        </p:spPr>
      </p:pic>
      <p:sp>
        <p:nvSpPr>
          <p:cNvPr id="6" name="矩形 5"/>
          <p:cNvSpPr/>
          <p:nvPr/>
        </p:nvSpPr>
        <p:spPr>
          <a:xfrm>
            <a:off x="4427984" y="5517232"/>
            <a:ext cx="1731564" cy="461665"/>
          </a:xfrm>
          <a:prstGeom prst="rect">
            <a:avLst/>
          </a:prstGeom>
        </p:spPr>
        <p:txBody>
          <a:bodyPr wrap="none">
            <a:spAutoFit/>
          </a:bodyPr>
          <a:lstStyle/>
          <a:p>
            <a:r>
              <a:rPr lang="zh-CN" altLang="en-US" sz="2400" b="1" dirty="0"/>
              <a:t>截角八面体</a:t>
            </a:r>
          </a:p>
        </p:txBody>
      </p:sp>
      <p:sp>
        <p:nvSpPr>
          <p:cNvPr id="8" name="矩形 7">
            <a:extLst>
              <a:ext uri="{FF2B5EF4-FFF2-40B4-BE49-F238E27FC236}">
                <a16:creationId xmlns:a16="http://schemas.microsoft.com/office/drawing/2014/main" id="{7A78323B-2EE3-4441-B40C-EFDD2290ECF0}"/>
              </a:ext>
            </a:extLst>
          </p:cNvPr>
          <p:cNvSpPr/>
          <p:nvPr/>
        </p:nvSpPr>
        <p:spPr>
          <a:xfrm>
            <a:off x="265673" y="39668"/>
            <a:ext cx="1980029" cy="694870"/>
          </a:xfrm>
          <a:prstGeom prst="rect">
            <a:avLst/>
          </a:prstGeom>
        </p:spPr>
        <p:txBody>
          <a:bodyPr wrap="none">
            <a:spAutoFit/>
          </a:bodyPr>
          <a:lstStyle/>
          <a:p>
            <a:pPr lvl="0">
              <a:lnSpc>
                <a:spcPct val="160000"/>
              </a:lnSpc>
              <a:defRPr/>
            </a:pPr>
            <a:r>
              <a:rPr lang="zh-CN" altLang="en-US" sz="2800" b="1" dirty="0">
                <a:solidFill>
                  <a:prstClr val="black"/>
                </a:solidFill>
                <a:latin typeface="微软雅黑" panose="020B0503020204020204" pitchFamily="34" charset="-122"/>
                <a:ea typeface="微软雅黑" panose="020B0503020204020204" pitchFamily="34" charset="-122"/>
              </a:rPr>
              <a:t>半导体能带</a:t>
            </a:r>
            <a:endParaRPr lang="en-US" altLang="zh-CN" sz="28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3619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a:extLst>
              <a:ext uri="{FF2B5EF4-FFF2-40B4-BE49-F238E27FC236}">
                <a16:creationId xmlns:a16="http://schemas.microsoft.com/office/drawing/2014/main" id="{D56589C5-C9C1-4897-4677-2892228D3366}"/>
              </a:ext>
            </a:extLst>
          </p:cNvPr>
          <p:cNvSpPr txBox="1"/>
          <p:nvPr/>
        </p:nvSpPr>
        <p:spPr>
          <a:xfrm>
            <a:off x="0" y="206496"/>
            <a:ext cx="9143999"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晶体衍射和倒易点阵</a:t>
            </a:r>
            <a:endParaRPr lang="en-US" altLang="zh-CN" sz="2800" b="1" dirty="0">
              <a:latin typeface="微软雅黑" panose="020B0503020204020204" pitchFamily="34" charset="-122"/>
              <a:ea typeface="微软雅黑" panose="020B0503020204020204" pitchFamily="34" charset="-122"/>
            </a:endParaRPr>
          </a:p>
        </p:txBody>
      </p:sp>
      <p:grpSp>
        <p:nvGrpSpPr>
          <p:cNvPr id="63" name="组合 62">
            <a:extLst>
              <a:ext uri="{FF2B5EF4-FFF2-40B4-BE49-F238E27FC236}">
                <a16:creationId xmlns:a16="http://schemas.microsoft.com/office/drawing/2014/main" id="{A77AB1B7-42A0-7E14-8DAF-A9A1ABD6A463}"/>
              </a:ext>
            </a:extLst>
          </p:cNvPr>
          <p:cNvGrpSpPr/>
          <p:nvPr/>
        </p:nvGrpSpPr>
        <p:grpSpPr>
          <a:xfrm>
            <a:off x="216977" y="1255362"/>
            <a:ext cx="5135081" cy="4145797"/>
            <a:chOff x="240224" y="991891"/>
            <a:chExt cx="5135081" cy="4145797"/>
          </a:xfrm>
        </p:grpSpPr>
        <p:grpSp>
          <p:nvGrpSpPr>
            <p:cNvPr id="45" name="组合 44">
              <a:extLst>
                <a:ext uri="{FF2B5EF4-FFF2-40B4-BE49-F238E27FC236}">
                  <a16:creationId xmlns:a16="http://schemas.microsoft.com/office/drawing/2014/main" id="{F54374E9-9F82-8775-0A4B-D6D795878958}"/>
                </a:ext>
              </a:extLst>
            </p:cNvPr>
            <p:cNvGrpSpPr/>
            <p:nvPr/>
          </p:nvGrpSpPr>
          <p:grpSpPr>
            <a:xfrm>
              <a:off x="471082" y="1070007"/>
              <a:ext cx="4904223" cy="2530098"/>
              <a:chOff x="192113" y="898902"/>
              <a:chExt cx="4904223" cy="2530098"/>
            </a:xfrm>
          </p:grpSpPr>
          <p:sp>
            <p:nvSpPr>
              <p:cNvPr id="3" name="椭圆 2">
                <a:extLst>
                  <a:ext uri="{FF2B5EF4-FFF2-40B4-BE49-F238E27FC236}">
                    <a16:creationId xmlns:a16="http://schemas.microsoft.com/office/drawing/2014/main" id="{3AD761FC-D99B-F9C2-AD0A-A8B223877ED5}"/>
                  </a:ext>
                </a:extLst>
              </p:cNvPr>
              <p:cNvSpPr/>
              <p:nvPr/>
            </p:nvSpPr>
            <p:spPr>
              <a:xfrm>
                <a:off x="1070674" y="1849790"/>
                <a:ext cx="144000" cy="144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92731A0-5A90-1430-E63A-9D53B6A04D64}"/>
                  </a:ext>
                </a:extLst>
              </p:cNvPr>
              <p:cNvSpPr/>
              <p:nvPr/>
            </p:nvSpPr>
            <p:spPr>
              <a:xfrm>
                <a:off x="1676399" y="1849790"/>
                <a:ext cx="144000" cy="144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32B1721-9A3A-891C-6C1E-CA8C6457BFDA}"/>
                  </a:ext>
                </a:extLst>
              </p:cNvPr>
              <p:cNvSpPr/>
              <p:nvPr/>
            </p:nvSpPr>
            <p:spPr>
              <a:xfrm>
                <a:off x="2282125" y="1849790"/>
                <a:ext cx="144000" cy="144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ED2E14E7-2024-FB56-CC9C-B4E79CDD2714}"/>
                  </a:ext>
                </a:extLst>
              </p:cNvPr>
              <p:cNvSpPr/>
              <p:nvPr/>
            </p:nvSpPr>
            <p:spPr>
              <a:xfrm>
                <a:off x="2887850" y="1849790"/>
                <a:ext cx="144000" cy="144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BE3D4523-568D-44C1-F8B4-00E91652EAE2}"/>
                  </a:ext>
                </a:extLst>
              </p:cNvPr>
              <p:cNvSpPr/>
              <p:nvPr/>
            </p:nvSpPr>
            <p:spPr>
              <a:xfrm>
                <a:off x="3493576" y="1849790"/>
                <a:ext cx="144000" cy="144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CC1F40B1-F561-FBFE-4E53-0FE502E58143}"/>
                  </a:ext>
                </a:extLst>
              </p:cNvPr>
              <p:cNvSpPr/>
              <p:nvPr/>
            </p:nvSpPr>
            <p:spPr>
              <a:xfrm>
                <a:off x="1070674" y="2647628"/>
                <a:ext cx="144000" cy="144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FC1EFCC0-B623-EED6-4C90-BB347413B5BF}"/>
                  </a:ext>
                </a:extLst>
              </p:cNvPr>
              <p:cNvSpPr/>
              <p:nvPr/>
            </p:nvSpPr>
            <p:spPr>
              <a:xfrm>
                <a:off x="1676399" y="2647628"/>
                <a:ext cx="144000" cy="144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031B37D0-8A21-F727-47C3-6B471271CB20}"/>
                  </a:ext>
                </a:extLst>
              </p:cNvPr>
              <p:cNvSpPr/>
              <p:nvPr/>
            </p:nvSpPr>
            <p:spPr>
              <a:xfrm>
                <a:off x="2282125" y="2647628"/>
                <a:ext cx="144000" cy="144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7C62997-8E37-B9D0-9B8B-57E9774C2C59}"/>
                  </a:ext>
                </a:extLst>
              </p:cNvPr>
              <p:cNvSpPr/>
              <p:nvPr/>
            </p:nvSpPr>
            <p:spPr>
              <a:xfrm>
                <a:off x="2887850" y="2647628"/>
                <a:ext cx="144000" cy="144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5CDC7BF2-2946-0EC6-42AC-09C28DF3D8F2}"/>
                  </a:ext>
                </a:extLst>
              </p:cNvPr>
              <p:cNvSpPr/>
              <p:nvPr/>
            </p:nvSpPr>
            <p:spPr>
              <a:xfrm>
                <a:off x="3493576" y="2647628"/>
                <a:ext cx="144000" cy="144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4FD7942C-CFBE-4359-ADEC-C00EB8A08ACF}"/>
                  </a:ext>
                </a:extLst>
              </p:cNvPr>
              <p:cNvCxnSpPr>
                <a:cxnSpLocks/>
              </p:cNvCxnSpPr>
              <p:nvPr/>
            </p:nvCxnSpPr>
            <p:spPr>
              <a:xfrm>
                <a:off x="263471" y="1921790"/>
                <a:ext cx="4107051" cy="0"/>
              </a:xfrm>
              <a:prstGeom prst="line">
                <a:avLst/>
              </a:prstGeom>
              <a:ln w="28575">
                <a:solidFill>
                  <a:schemeClr val="tx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47A15C26-1B45-C230-4BB4-DF7103D7D690}"/>
                  </a:ext>
                </a:extLst>
              </p:cNvPr>
              <p:cNvCxnSpPr>
                <a:cxnSpLocks/>
              </p:cNvCxnSpPr>
              <p:nvPr/>
            </p:nvCxnSpPr>
            <p:spPr>
              <a:xfrm>
                <a:off x="263471" y="2725119"/>
                <a:ext cx="4107051" cy="0"/>
              </a:xfrm>
              <a:prstGeom prst="line">
                <a:avLst/>
              </a:prstGeom>
              <a:ln w="28575">
                <a:solidFill>
                  <a:schemeClr val="tx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19" name="文本框 18">
                <a:extLst>
                  <a:ext uri="{FF2B5EF4-FFF2-40B4-BE49-F238E27FC236}">
                    <a16:creationId xmlns:a16="http://schemas.microsoft.com/office/drawing/2014/main" id="{3F60CA3B-4F26-B180-EDC4-500263243E21}"/>
                  </a:ext>
                </a:extLst>
              </p:cNvPr>
              <p:cNvSpPr txBox="1"/>
              <p:nvPr/>
            </p:nvSpPr>
            <p:spPr>
              <a:xfrm>
                <a:off x="4030950" y="2153202"/>
                <a:ext cx="1065386" cy="369332"/>
              </a:xfrm>
              <a:prstGeom prst="rect">
                <a:avLst/>
              </a:prstGeom>
              <a:noFill/>
            </p:spPr>
            <p:txBody>
              <a:bodyPr wrap="square" rtlCol="0">
                <a:spAutoFit/>
              </a:bodyPr>
              <a:lstStyle/>
              <a:p>
                <a:r>
                  <a:rPr lang="zh-CN" altLang="en-US" b="1" dirty="0"/>
                  <a:t>晶面</a:t>
                </a:r>
              </a:p>
            </p:txBody>
          </p:sp>
          <p:cxnSp>
            <p:nvCxnSpPr>
              <p:cNvPr id="21" name="直接连接符 20">
                <a:extLst>
                  <a:ext uri="{FF2B5EF4-FFF2-40B4-BE49-F238E27FC236}">
                    <a16:creationId xmlns:a16="http://schemas.microsoft.com/office/drawing/2014/main" id="{BE503674-152A-DB52-41A4-73AB2A8FB99D}"/>
                  </a:ext>
                </a:extLst>
              </p:cNvPr>
              <p:cNvCxnSpPr/>
              <p:nvPr/>
            </p:nvCxnSpPr>
            <p:spPr>
              <a:xfrm>
                <a:off x="2354766" y="898902"/>
                <a:ext cx="0" cy="25300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D7EE009C-A0AC-25CB-ADE5-91E148EB1FD3}"/>
                  </a:ext>
                </a:extLst>
              </p:cNvPr>
              <p:cNvCxnSpPr>
                <a:cxnSpLocks/>
              </p:cNvCxnSpPr>
              <p:nvPr/>
            </p:nvCxnSpPr>
            <p:spPr>
              <a:xfrm>
                <a:off x="192113" y="1809124"/>
                <a:ext cx="2136877" cy="8705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886E04AF-76EE-F889-3319-B01E19427878}"/>
                  </a:ext>
                </a:extLst>
              </p:cNvPr>
              <p:cNvCxnSpPr>
                <a:cxnSpLocks/>
              </p:cNvCxnSpPr>
              <p:nvPr/>
            </p:nvCxnSpPr>
            <p:spPr>
              <a:xfrm>
                <a:off x="217248" y="1048839"/>
                <a:ext cx="2136877" cy="8705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C417E8A-7442-4952-7B78-B5131178B5A8}"/>
                  </a:ext>
                </a:extLst>
              </p:cNvPr>
              <p:cNvCxnSpPr>
                <a:cxnSpLocks/>
              </p:cNvCxnSpPr>
              <p:nvPr/>
            </p:nvCxnSpPr>
            <p:spPr>
              <a:xfrm flipV="1">
                <a:off x="2354125" y="1046918"/>
                <a:ext cx="2136877" cy="8705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0D85EF33-A99D-23A1-A3EC-5AD2176C0F76}"/>
                  </a:ext>
                </a:extLst>
              </p:cNvPr>
              <p:cNvCxnSpPr>
                <a:cxnSpLocks/>
              </p:cNvCxnSpPr>
              <p:nvPr/>
            </p:nvCxnSpPr>
            <p:spPr>
              <a:xfrm flipV="1">
                <a:off x="2354125" y="1809124"/>
                <a:ext cx="2136877" cy="8705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67732B49-9EA8-2235-1C11-E21485A7D5AA}"/>
                  </a:ext>
                </a:extLst>
              </p:cNvPr>
              <p:cNvCxnSpPr>
                <a:cxnSpLocks/>
              </p:cNvCxnSpPr>
              <p:nvPr/>
            </p:nvCxnSpPr>
            <p:spPr>
              <a:xfrm flipH="1">
                <a:off x="1980458" y="1896397"/>
                <a:ext cx="374759" cy="663095"/>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443C7A1-31C4-4D73-F241-6C15B42AC2EA}"/>
                  </a:ext>
                </a:extLst>
              </p:cNvPr>
              <p:cNvCxnSpPr>
                <a:cxnSpLocks/>
              </p:cNvCxnSpPr>
              <p:nvPr/>
            </p:nvCxnSpPr>
            <p:spPr>
              <a:xfrm flipH="1" flipV="1">
                <a:off x="2345838" y="1883536"/>
                <a:ext cx="374759" cy="663095"/>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5" name="右大括号 34">
                <a:extLst>
                  <a:ext uri="{FF2B5EF4-FFF2-40B4-BE49-F238E27FC236}">
                    <a16:creationId xmlns:a16="http://schemas.microsoft.com/office/drawing/2014/main" id="{C7DF8258-F72B-BF59-FA57-A8732D677A0D}"/>
                  </a:ext>
                </a:extLst>
              </p:cNvPr>
              <p:cNvSpPr/>
              <p:nvPr/>
            </p:nvSpPr>
            <p:spPr>
              <a:xfrm rot="4056634">
                <a:off x="2488833" y="2574618"/>
                <a:ext cx="241785" cy="379704"/>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897C189B-DB20-6D0F-4CE4-3929B376C137}"/>
                  </a:ext>
                </a:extLst>
              </p:cNvPr>
              <p:cNvSpPr txBox="1"/>
              <p:nvPr/>
            </p:nvSpPr>
            <p:spPr>
              <a:xfrm rot="20006382">
                <a:off x="2348070" y="2878012"/>
                <a:ext cx="691215" cy="369332"/>
              </a:xfrm>
              <a:prstGeom prst="rect">
                <a:avLst/>
              </a:prstGeom>
              <a:noFill/>
            </p:spPr>
            <p:txBody>
              <a:bodyPr wrap="none" rtlCol="0">
                <a:spAutoFit/>
              </a:bodyPr>
              <a:lstStyle/>
              <a:p>
                <a:r>
                  <a:rPr lang="en-US" altLang="zh-CN" i="1" dirty="0" err="1">
                    <a:latin typeface="Times New Roman" panose="02020603050405020304" pitchFamily="18" charset="0"/>
                    <a:cs typeface="Times New Roman" panose="02020603050405020304" pitchFamily="18" charset="0"/>
                  </a:rPr>
                  <a:t>d</a:t>
                </a:r>
                <a:r>
                  <a:rPr lang="en-US" altLang="zh-CN" dirty="0" err="1">
                    <a:latin typeface="Times New Roman" panose="02020603050405020304" pitchFamily="18" charset="0"/>
                    <a:cs typeface="Times New Roman" panose="02020603050405020304" pitchFamily="18" charset="0"/>
                  </a:rPr>
                  <a:t>sin</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endParaRPr lang="zh-CN" altLang="en-US" dirty="0">
                  <a:latin typeface="Times New Roman" panose="02020603050405020304" pitchFamily="18" charset="0"/>
                  <a:cs typeface="Times New Roman" panose="02020603050405020304" pitchFamily="18" charset="0"/>
                </a:endParaRPr>
              </a:p>
            </p:txBody>
          </p:sp>
          <p:cxnSp>
            <p:nvCxnSpPr>
              <p:cNvPr id="38" name="直接箭头连接符 37">
                <a:extLst>
                  <a:ext uri="{FF2B5EF4-FFF2-40B4-BE49-F238E27FC236}">
                    <a16:creationId xmlns:a16="http://schemas.microsoft.com/office/drawing/2014/main" id="{76BF0BFB-2A2D-B83C-6600-A9E95EBDBD4F}"/>
                  </a:ext>
                </a:extLst>
              </p:cNvPr>
              <p:cNvCxnSpPr/>
              <p:nvPr/>
            </p:nvCxnSpPr>
            <p:spPr>
              <a:xfrm>
                <a:off x="263471" y="1993790"/>
                <a:ext cx="0" cy="65383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83E1D3A7-CE90-C62B-3106-E624F3BE3371}"/>
                  </a:ext>
                </a:extLst>
              </p:cNvPr>
              <p:cNvSpPr txBox="1"/>
              <p:nvPr/>
            </p:nvSpPr>
            <p:spPr>
              <a:xfrm>
                <a:off x="268939" y="2146719"/>
                <a:ext cx="306494"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d</a:t>
                </a:r>
                <a:endParaRPr lang="zh-CN" altLang="en-US" i="1" dirty="0">
                  <a:latin typeface="Times New Roman" panose="02020603050405020304" pitchFamily="18" charset="0"/>
                  <a:cs typeface="Times New Roman" panose="02020603050405020304" pitchFamily="18" charset="0"/>
                </a:endParaRPr>
              </a:p>
            </p:txBody>
          </p:sp>
        </p:grpSp>
        <p:sp>
          <p:nvSpPr>
            <p:cNvPr id="40" name="文本框 39">
              <a:extLst>
                <a:ext uri="{FF2B5EF4-FFF2-40B4-BE49-F238E27FC236}">
                  <a16:creationId xmlns:a16="http://schemas.microsoft.com/office/drawing/2014/main" id="{865E0214-8F84-0A01-8A10-A12F1582649F}"/>
                </a:ext>
              </a:extLst>
            </p:cNvPr>
            <p:cNvSpPr txBox="1"/>
            <p:nvPr/>
          </p:nvSpPr>
          <p:spPr>
            <a:xfrm>
              <a:off x="2477731" y="3900933"/>
              <a:ext cx="1773242" cy="523220"/>
            </a:xfrm>
            <a:prstGeom prst="rect">
              <a:avLst/>
            </a:prstGeom>
            <a:noFill/>
          </p:spPr>
          <p:txBody>
            <a:bodyPr wrap="none" rtlCol="0">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2</a:t>
              </a:r>
              <a:r>
                <a:rPr lang="en-US" altLang="zh-CN" sz="2800" b="1" i="1" dirty="0">
                  <a:solidFill>
                    <a:srgbClr val="FF0000"/>
                  </a:solidFill>
                  <a:latin typeface="Times New Roman" panose="02020603050405020304" pitchFamily="18" charset="0"/>
                  <a:cs typeface="Times New Roman" panose="02020603050405020304" pitchFamily="18" charset="0"/>
                </a:rPr>
                <a:t>d</a:t>
              </a:r>
              <a:r>
                <a:rPr lang="en-US" altLang="zh-CN" sz="2800" b="1" dirty="0">
                  <a:solidFill>
                    <a:srgbClr val="FF0000"/>
                  </a:solidFill>
                  <a:latin typeface="Times New Roman" panose="02020603050405020304" pitchFamily="18" charset="0"/>
                  <a:cs typeface="Times New Roman" panose="02020603050405020304" pitchFamily="18" charset="0"/>
                </a:rPr>
                <a:t>sin</a:t>
              </a:r>
              <a:r>
                <a:rPr lang="en-US" altLang="zh-CN" sz="28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800" b="1" dirty="0">
                  <a:solidFill>
                    <a:srgbClr val="FF0000"/>
                  </a:solidFill>
                  <a:latin typeface="Times New Roman" panose="02020603050405020304" pitchFamily="18" charset="0"/>
                  <a:cs typeface="Times New Roman" panose="02020603050405020304" pitchFamily="18" charset="0"/>
                </a:rPr>
                <a:t>=n</a:t>
              </a:r>
              <a:r>
                <a:rPr lang="en-US" altLang="zh-CN" sz="2800" b="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99DDE4D2-BFA1-38BF-8CB8-93392D08297E}"/>
                </a:ext>
              </a:extLst>
            </p:cNvPr>
            <p:cNvSpPr txBox="1"/>
            <p:nvPr/>
          </p:nvSpPr>
          <p:spPr>
            <a:xfrm>
              <a:off x="921339" y="3977877"/>
              <a:ext cx="1410964"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Bragg </a:t>
              </a:r>
              <a:r>
                <a:rPr lang="zh-CN" altLang="en-US" b="1" dirty="0">
                  <a:latin typeface="微软雅黑" panose="020B0503020204020204" pitchFamily="34" charset="-122"/>
                  <a:ea typeface="微软雅黑" panose="020B0503020204020204" pitchFamily="34" charset="-122"/>
                </a:rPr>
                <a:t>定理</a:t>
              </a:r>
            </a:p>
          </p:txBody>
        </p:sp>
        <p:cxnSp>
          <p:nvCxnSpPr>
            <p:cNvPr id="43" name="直接箭头连接符 42">
              <a:extLst>
                <a:ext uri="{FF2B5EF4-FFF2-40B4-BE49-F238E27FC236}">
                  <a16:creationId xmlns:a16="http://schemas.microsoft.com/office/drawing/2014/main" id="{F4B2A97C-BEB4-D021-7582-0CB142443421}"/>
                </a:ext>
              </a:extLst>
            </p:cNvPr>
            <p:cNvCxnSpPr/>
            <p:nvPr/>
          </p:nvCxnSpPr>
          <p:spPr>
            <a:xfrm>
              <a:off x="2820282" y="4347209"/>
              <a:ext cx="0" cy="359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1BDF7C28-7197-B44A-8631-4CB9F365EB18}"/>
                </a:ext>
              </a:extLst>
            </p:cNvPr>
            <p:cNvSpPr txBox="1"/>
            <p:nvPr/>
          </p:nvSpPr>
          <p:spPr>
            <a:xfrm>
              <a:off x="2311953" y="4706696"/>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晶面间距</a:t>
              </a:r>
            </a:p>
          </p:txBody>
        </p:sp>
        <p:sp>
          <p:nvSpPr>
            <p:cNvPr id="46" name="矩形: 圆角 45">
              <a:extLst>
                <a:ext uri="{FF2B5EF4-FFF2-40B4-BE49-F238E27FC236}">
                  <a16:creationId xmlns:a16="http://schemas.microsoft.com/office/drawing/2014/main" id="{6249A567-4DDB-D671-EAB6-7B7E9675D4DC}"/>
                </a:ext>
              </a:extLst>
            </p:cNvPr>
            <p:cNvSpPr/>
            <p:nvPr/>
          </p:nvSpPr>
          <p:spPr>
            <a:xfrm>
              <a:off x="240224" y="991891"/>
              <a:ext cx="4850969" cy="4145797"/>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文本框 63">
            <a:extLst>
              <a:ext uri="{FF2B5EF4-FFF2-40B4-BE49-F238E27FC236}">
                <a16:creationId xmlns:a16="http://schemas.microsoft.com/office/drawing/2014/main" id="{7C4E0AB4-60BE-DAF5-1E01-3571EEB8A86B}"/>
              </a:ext>
            </a:extLst>
          </p:cNvPr>
          <p:cNvSpPr txBox="1"/>
          <p:nvPr/>
        </p:nvSpPr>
        <p:spPr>
          <a:xfrm>
            <a:off x="5503791" y="1333478"/>
            <a:ext cx="3352200"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倒易点阵矢量 </a:t>
            </a:r>
            <a:r>
              <a:rPr lang="en-US" altLang="zh-CN" dirty="0">
                <a:latin typeface="Times New Roman" panose="02020603050405020304" pitchFamily="18" charset="0"/>
                <a:cs typeface="Times New Roman" panose="02020603050405020304" pitchFamily="18" charset="0"/>
              </a:rPr>
              <a:t>G = </a:t>
            </a:r>
            <a:r>
              <a:rPr lang="en-US" altLang="zh-CN" i="1" dirty="0">
                <a:latin typeface="Times New Roman" panose="02020603050405020304" pitchFamily="18" charset="0"/>
                <a:cs typeface="Times New Roman" panose="02020603050405020304" pitchFamily="18" charset="0"/>
              </a:rPr>
              <a:t>h</a:t>
            </a:r>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k</a:t>
            </a:r>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l</a:t>
            </a:r>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3</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71" name="文本框 70">
            <a:extLst>
              <a:ext uri="{FF2B5EF4-FFF2-40B4-BE49-F238E27FC236}">
                <a16:creationId xmlns:a16="http://schemas.microsoft.com/office/drawing/2014/main" id="{CEDBEDBE-49EA-56AF-ECDC-0A86F789D31A}"/>
              </a:ext>
            </a:extLst>
          </p:cNvPr>
          <p:cNvSpPr txBox="1"/>
          <p:nvPr/>
        </p:nvSpPr>
        <p:spPr>
          <a:xfrm>
            <a:off x="5875148" y="3041538"/>
            <a:ext cx="2146742" cy="369332"/>
          </a:xfrm>
          <a:prstGeom prst="rect">
            <a:avLst/>
          </a:prstGeom>
          <a:noFill/>
        </p:spPr>
        <p:txBody>
          <a:bodyPr wrap="none" rtlCol="0">
            <a:spAutoFit/>
          </a:bodyPr>
          <a:lstStyle/>
          <a:p>
            <a:r>
              <a:rPr lang="en-US" altLang="zh-CN" b="1" i="1" dirty="0">
                <a:latin typeface="Times New Roman" panose="02020603050405020304" pitchFamily="18" charset="0"/>
                <a:cs typeface="Times New Roman" panose="02020603050405020304" pitchFamily="18" charset="0"/>
              </a:rPr>
              <a:t>d (</a:t>
            </a:r>
            <a:r>
              <a:rPr lang="en-US" altLang="zh-CN" b="1" i="1" dirty="0" err="1">
                <a:latin typeface="Times New Roman" panose="02020603050405020304" pitchFamily="18" charset="0"/>
                <a:cs typeface="Times New Roman" panose="02020603050405020304" pitchFamily="18" charset="0"/>
              </a:rPr>
              <a:t>hkl</a:t>
            </a:r>
            <a:r>
              <a:rPr lang="en-US" altLang="zh-CN" b="1" i="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sym typeface="Symbol" panose="05050102010706020507" pitchFamily="18" charset="2"/>
              </a:rPr>
              <a:t> 2 / </a:t>
            </a:r>
            <a:r>
              <a:rPr lang="en-US" altLang="zh-CN" b="1" dirty="0" err="1">
                <a:latin typeface="Times New Roman" panose="02020603050405020304" pitchFamily="18" charset="0"/>
                <a:cs typeface="Times New Roman" panose="02020603050405020304" pitchFamily="18" charset="0"/>
                <a:sym typeface="Symbol" panose="05050102010706020507" pitchFamily="18" charset="2"/>
              </a:rPr>
              <a:t>G</a:t>
            </a:r>
            <a:r>
              <a:rPr lang="en-US" altLang="zh-CN" b="1" baseline="-25000" dirty="0" err="1">
                <a:latin typeface="Times New Roman" panose="02020603050405020304" pitchFamily="18" charset="0"/>
                <a:cs typeface="Times New Roman" panose="02020603050405020304" pitchFamily="18" charset="0"/>
                <a:sym typeface="Symbol" panose="05050102010706020507" pitchFamily="18" charset="2"/>
              </a:rPr>
              <a:t>hkl</a:t>
            </a:r>
            <a:r>
              <a:rPr lang="en-US" altLang="zh-CN" b="1"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b="1" dirty="0">
                <a:latin typeface="Times New Roman" panose="02020603050405020304" pitchFamily="18" charset="0"/>
                <a:cs typeface="Times New Roman" panose="02020603050405020304" pitchFamily="18" charset="0"/>
              </a:rPr>
              <a:t> </a:t>
            </a:r>
            <a:endParaRPr lang="zh-CN" altLang="en-US" b="1" dirty="0">
              <a:latin typeface="Times New Roman" panose="02020603050405020304" pitchFamily="18" charset="0"/>
              <a:cs typeface="Times New Roman" panose="02020603050405020304" pitchFamily="18" charset="0"/>
            </a:endParaRPr>
          </a:p>
        </p:txBody>
      </p:sp>
      <p:sp>
        <p:nvSpPr>
          <p:cNvPr id="73" name="文本框 72">
            <a:extLst>
              <a:ext uri="{FF2B5EF4-FFF2-40B4-BE49-F238E27FC236}">
                <a16:creationId xmlns:a16="http://schemas.microsoft.com/office/drawing/2014/main" id="{59BED479-BD43-64A0-21A2-21B134DE8AE0}"/>
              </a:ext>
            </a:extLst>
          </p:cNvPr>
          <p:cNvSpPr txBox="1"/>
          <p:nvPr/>
        </p:nvSpPr>
        <p:spPr>
          <a:xfrm>
            <a:off x="5213374" y="4256737"/>
            <a:ext cx="3877985"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倒易点阵的一个点代表正格子的一族晶面</a:t>
            </a:r>
          </a:p>
        </p:txBody>
      </p:sp>
      <p:sp>
        <p:nvSpPr>
          <p:cNvPr id="74" name="文本框 73">
            <a:extLst>
              <a:ext uri="{FF2B5EF4-FFF2-40B4-BE49-F238E27FC236}">
                <a16:creationId xmlns:a16="http://schemas.microsoft.com/office/drawing/2014/main" id="{BE9FEBF5-32AD-A0A1-AE0C-3628FB16C6EE}"/>
              </a:ext>
            </a:extLst>
          </p:cNvPr>
          <p:cNvSpPr txBox="1"/>
          <p:nvPr/>
        </p:nvSpPr>
        <p:spPr>
          <a:xfrm>
            <a:off x="5184950" y="4790423"/>
            <a:ext cx="4039300" cy="830997"/>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倒易点阵从原点指向任意点的矢量对应正格子的相应晶面的法线方向，模量是晶面间距的倒数</a:t>
            </a:r>
          </a:p>
        </p:txBody>
      </p:sp>
    </p:spTree>
    <p:extLst>
      <p:ext uri="{BB962C8B-B14F-4D97-AF65-F5344CB8AC3E}">
        <p14:creationId xmlns:p14="http://schemas.microsoft.com/office/powerpoint/2010/main" val="17385103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527581" y="1310639"/>
            <a:ext cx="8440292" cy="4830895"/>
          </a:xfrm>
          <a:prstGeom prst="rect">
            <a:avLst/>
          </a:prstGeom>
        </p:spPr>
      </p:pic>
      <p:sp>
        <p:nvSpPr>
          <p:cNvPr id="4" name="矩形 3">
            <a:extLst>
              <a:ext uri="{FF2B5EF4-FFF2-40B4-BE49-F238E27FC236}">
                <a16:creationId xmlns:a16="http://schemas.microsoft.com/office/drawing/2014/main" id="{062008CC-F1E3-47D9-BE30-B5C44DC4BFA3}"/>
              </a:ext>
            </a:extLst>
          </p:cNvPr>
          <p:cNvSpPr/>
          <p:nvPr/>
        </p:nvSpPr>
        <p:spPr>
          <a:xfrm>
            <a:off x="265673" y="39668"/>
            <a:ext cx="1980029" cy="694870"/>
          </a:xfrm>
          <a:prstGeom prst="rect">
            <a:avLst/>
          </a:prstGeom>
        </p:spPr>
        <p:txBody>
          <a:bodyPr wrap="none">
            <a:spAutoFit/>
          </a:bodyPr>
          <a:lstStyle/>
          <a:p>
            <a:pPr lvl="0">
              <a:lnSpc>
                <a:spcPct val="160000"/>
              </a:lnSpc>
              <a:defRPr/>
            </a:pPr>
            <a:r>
              <a:rPr lang="zh-CN" altLang="en-US" sz="2800" b="1" dirty="0">
                <a:solidFill>
                  <a:prstClr val="black"/>
                </a:solidFill>
                <a:latin typeface="微软雅黑" panose="020B0503020204020204" pitchFamily="34" charset="-122"/>
                <a:ea typeface="微软雅黑" panose="020B0503020204020204" pitchFamily="34" charset="-122"/>
              </a:rPr>
              <a:t>半导体能带</a:t>
            </a:r>
            <a:endParaRPr lang="en-US" altLang="zh-CN" sz="28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13691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7387" y="4270128"/>
            <a:ext cx="7776864" cy="1160318"/>
          </a:xfrm>
          <a:prstGeom prst="rect">
            <a:avLst/>
          </a:prstGeom>
          <a:noFill/>
        </p:spPr>
        <p:txBody>
          <a:bodyPr wrap="square" rtlCol="0">
            <a:spAutoFit/>
          </a:bodyPr>
          <a:lstStyle/>
          <a:p>
            <a:pPr>
              <a:lnSpc>
                <a:spcPct val="150000"/>
              </a:lnSpc>
            </a:pPr>
            <a:r>
              <a:rPr lang="zh-CN" altLang="en-US" sz="1600" dirty="0">
                <a:latin typeface="华文楷体" pitchFamily="2" charset="-122"/>
                <a:ea typeface="华文楷体" pitchFamily="2" charset="-122"/>
              </a:rPr>
              <a:t>直接带隙半导体：导带最小能量与价带最大能量具有相同的</a:t>
            </a:r>
            <a:r>
              <a:rPr lang="en-US" altLang="zh-CN" sz="1600" dirty="0">
                <a:latin typeface="华文楷体" pitchFamily="2" charset="-122"/>
                <a:ea typeface="华文楷体" pitchFamily="2" charset="-122"/>
              </a:rPr>
              <a:t>k</a:t>
            </a:r>
            <a:r>
              <a:rPr lang="zh-CN" altLang="en-US" sz="1600" dirty="0">
                <a:latin typeface="华文楷体" pitchFamily="2" charset="-122"/>
                <a:ea typeface="华文楷体" pitchFamily="2" charset="-122"/>
              </a:rPr>
              <a:t>坐标。两个允带之间电子的跃迁不会对动量产生影响。直接带隙会对材料的光学特性产生重要影响，适用于制造半导体激光器件和其他光学器件</a:t>
            </a:r>
            <a:r>
              <a:rPr lang="zh-CN" altLang="en-US" sz="1600" dirty="0"/>
              <a:t>。</a:t>
            </a:r>
            <a:endParaRPr lang="en-US" altLang="zh-CN" sz="1600" dirty="0"/>
          </a:p>
        </p:txBody>
      </p:sp>
      <p:sp>
        <p:nvSpPr>
          <p:cNvPr id="3" name="TextBox 2"/>
          <p:cNvSpPr txBox="1"/>
          <p:nvPr/>
        </p:nvSpPr>
        <p:spPr>
          <a:xfrm>
            <a:off x="697387" y="5566272"/>
            <a:ext cx="7776864" cy="1165127"/>
          </a:xfrm>
          <a:prstGeom prst="rect">
            <a:avLst/>
          </a:prstGeom>
          <a:noFill/>
        </p:spPr>
        <p:txBody>
          <a:bodyPr wrap="square" rtlCol="0">
            <a:spAutoFit/>
          </a:bodyPr>
          <a:lstStyle/>
          <a:p>
            <a:pPr>
              <a:lnSpc>
                <a:spcPct val="150000"/>
              </a:lnSpc>
            </a:pPr>
            <a:r>
              <a:rPr lang="zh-CN" altLang="en-US" sz="1600" dirty="0">
                <a:latin typeface="华文楷体" pitchFamily="2" charset="-122"/>
                <a:ea typeface="华文楷体" pitchFamily="2" charset="-122"/>
              </a:rPr>
              <a:t>间接带隙半导体：导带最小能量与价带最大能量不具有相同的</a:t>
            </a:r>
            <a:r>
              <a:rPr lang="en-US" altLang="zh-CN" sz="1600" dirty="0">
                <a:latin typeface="华文楷体" pitchFamily="2" charset="-122"/>
                <a:ea typeface="华文楷体" pitchFamily="2" charset="-122"/>
              </a:rPr>
              <a:t>k</a:t>
            </a:r>
            <a:r>
              <a:rPr lang="zh-CN" altLang="en-US" sz="1600" dirty="0">
                <a:latin typeface="华文楷体" pitchFamily="2" charset="-122"/>
                <a:ea typeface="华文楷体" pitchFamily="2" charset="-122"/>
              </a:rPr>
              <a:t>坐标。当电子在价带和导带中跃迁时，就必须使用动量守恒定律。间接带隙材料中的跃迁包含与晶体的相互作用，以使得晶体的动量保持恒定。</a:t>
            </a:r>
            <a:endParaRPr lang="en-US" altLang="zh-CN" sz="1600" dirty="0">
              <a:latin typeface="华文楷体" pitchFamily="2" charset="-122"/>
              <a:ea typeface="华文楷体" pitchFamily="2" charset="-122"/>
            </a:endParaRPr>
          </a:p>
        </p:txBody>
      </p:sp>
      <p:pic>
        <p:nvPicPr>
          <p:cNvPr id="4" name="Picture 3"/>
          <p:cNvPicPr>
            <a:picLocks noChangeAspect="1" noChangeArrowheads="1"/>
          </p:cNvPicPr>
          <p:nvPr/>
        </p:nvPicPr>
        <p:blipFill>
          <a:blip r:embed="rId2" cstate="print"/>
          <a:srcRect l="29054" t="47787" r="25816"/>
          <a:stretch>
            <a:fillRect/>
          </a:stretch>
        </p:blipFill>
        <p:spPr bwMode="auto">
          <a:xfrm>
            <a:off x="1159236" y="980728"/>
            <a:ext cx="2754940" cy="3456384"/>
          </a:xfrm>
          <a:prstGeom prst="rect">
            <a:avLst/>
          </a:prstGeom>
          <a:noFill/>
          <a:ln w="9525">
            <a:noFill/>
            <a:miter lim="800000"/>
            <a:headEnd/>
            <a:tailEnd/>
          </a:ln>
          <a:effectLst/>
        </p:spPr>
      </p:pic>
      <p:pic>
        <p:nvPicPr>
          <p:cNvPr id="5" name="Picture 5"/>
          <p:cNvPicPr>
            <a:picLocks noChangeAspect="1" noChangeArrowheads="1"/>
          </p:cNvPicPr>
          <p:nvPr/>
        </p:nvPicPr>
        <p:blipFill>
          <a:blip r:embed="rId2" cstate="print"/>
          <a:srcRect l="50047" b="53923"/>
          <a:stretch>
            <a:fillRect/>
          </a:stretch>
        </p:blipFill>
        <p:spPr bwMode="auto">
          <a:xfrm>
            <a:off x="4662644" y="1090797"/>
            <a:ext cx="3178126" cy="3179331"/>
          </a:xfrm>
          <a:prstGeom prst="rect">
            <a:avLst/>
          </a:prstGeom>
          <a:noFill/>
          <a:ln w="9525">
            <a:noFill/>
            <a:miter lim="800000"/>
            <a:headEnd/>
            <a:tailEnd/>
          </a:ln>
          <a:effectLst/>
        </p:spPr>
      </p:pic>
      <p:sp>
        <p:nvSpPr>
          <p:cNvPr id="6" name="椭圆 5"/>
          <p:cNvSpPr/>
          <p:nvPr/>
        </p:nvSpPr>
        <p:spPr>
          <a:xfrm>
            <a:off x="1801118" y="1624825"/>
            <a:ext cx="288032"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452688" y="1806349"/>
            <a:ext cx="288032"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388792" y="1590325"/>
            <a:ext cx="288032"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a:stCxn id="7" idx="6"/>
          </p:cNvCxnSpPr>
          <p:nvPr/>
        </p:nvCxnSpPr>
        <p:spPr>
          <a:xfrm flipV="1">
            <a:off x="5740720" y="1878357"/>
            <a:ext cx="648072" cy="14401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032C0B5-D9DB-46B6-8904-3A58B0A970D9}"/>
              </a:ext>
            </a:extLst>
          </p:cNvPr>
          <p:cNvSpPr/>
          <p:nvPr/>
        </p:nvSpPr>
        <p:spPr>
          <a:xfrm>
            <a:off x="265673" y="39668"/>
            <a:ext cx="1980029" cy="694870"/>
          </a:xfrm>
          <a:prstGeom prst="rect">
            <a:avLst/>
          </a:prstGeom>
        </p:spPr>
        <p:txBody>
          <a:bodyPr wrap="none">
            <a:spAutoFit/>
          </a:bodyPr>
          <a:lstStyle/>
          <a:p>
            <a:pPr lvl="0">
              <a:lnSpc>
                <a:spcPct val="160000"/>
              </a:lnSpc>
              <a:defRPr/>
            </a:pPr>
            <a:r>
              <a:rPr lang="zh-CN" altLang="en-US" sz="2800" b="1" dirty="0">
                <a:solidFill>
                  <a:prstClr val="black"/>
                </a:solidFill>
                <a:latin typeface="微软雅黑" panose="020B0503020204020204" pitchFamily="34" charset="-122"/>
                <a:ea typeface="微软雅黑" panose="020B0503020204020204" pitchFamily="34" charset="-122"/>
              </a:rPr>
              <a:t>半导体能带</a:t>
            </a:r>
            <a:endParaRPr lang="en-US" altLang="zh-CN" sz="28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4263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0582" y="260648"/>
            <a:ext cx="4339650" cy="369332"/>
          </a:xfrm>
          <a:prstGeom prst="rect">
            <a:avLst/>
          </a:prstGeom>
          <a:noFill/>
        </p:spPr>
        <p:txBody>
          <a:bodyPr wrap="none" rtlCol="0">
            <a:spAutoFit/>
          </a:bodyPr>
          <a:lstStyle/>
          <a:p>
            <a:r>
              <a:rPr lang="zh-CN" altLang="en-US" b="1" dirty="0">
                <a:latin typeface="华文楷体" pitchFamily="2" charset="-122"/>
                <a:ea typeface="华文楷体" pitchFamily="2" charset="-122"/>
              </a:rPr>
              <a:t>指出下列半导体为直接带隙还是间接带隙</a:t>
            </a:r>
          </a:p>
        </p:txBody>
      </p:sp>
      <p:pic>
        <p:nvPicPr>
          <p:cNvPr id="4" name="Picture 6"/>
          <p:cNvPicPr>
            <a:picLocks noChangeAspect="1" noChangeArrowheads="1"/>
          </p:cNvPicPr>
          <p:nvPr/>
        </p:nvPicPr>
        <p:blipFill>
          <a:blip r:embed="rId2" cstate="print"/>
          <a:srcRect/>
          <a:stretch>
            <a:fillRect/>
          </a:stretch>
        </p:blipFill>
        <p:spPr bwMode="auto">
          <a:xfrm>
            <a:off x="827584" y="980728"/>
            <a:ext cx="2887445" cy="2960936"/>
          </a:xfrm>
          <a:prstGeom prst="rect">
            <a:avLst/>
          </a:prstGeom>
          <a:noFill/>
          <a:ln w="9525">
            <a:noFill/>
            <a:miter lim="800000"/>
            <a:headEnd/>
            <a:tailEnd/>
          </a:ln>
        </p:spPr>
      </p:pic>
      <p:pic>
        <p:nvPicPr>
          <p:cNvPr id="5" name="Picture 5"/>
          <p:cNvPicPr>
            <a:picLocks noChangeAspect="1" noChangeArrowheads="1"/>
          </p:cNvPicPr>
          <p:nvPr/>
        </p:nvPicPr>
        <p:blipFill>
          <a:blip r:embed="rId3" cstate="print"/>
          <a:srcRect/>
          <a:stretch>
            <a:fillRect/>
          </a:stretch>
        </p:blipFill>
        <p:spPr bwMode="auto">
          <a:xfrm>
            <a:off x="5076056" y="1052736"/>
            <a:ext cx="2716362" cy="2687164"/>
          </a:xfrm>
          <a:prstGeom prst="rect">
            <a:avLst/>
          </a:prstGeom>
          <a:noFill/>
          <a:ln w="9525">
            <a:noFill/>
            <a:miter lim="800000"/>
            <a:headEnd/>
            <a:tailEnd/>
          </a:ln>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l="3997" t="13990"/>
          <a:stretch>
            <a:fillRect/>
          </a:stretch>
        </p:blipFill>
        <p:spPr>
          <a:xfrm>
            <a:off x="964157" y="4261738"/>
            <a:ext cx="2882929" cy="2582850"/>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rcRect t="41628" r="51348" b="32105"/>
          <a:stretch>
            <a:fillRect/>
          </a:stretch>
        </p:blipFill>
        <p:spPr>
          <a:xfrm>
            <a:off x="5076056" y="4169942"/>
            <a:ext cx="2872408" cy="2520280"/>
          </a:xfrm>
          <a:prstGeom prst="rect">
            <a:avLst/>
          </a:prstGeom>
        </p:spPr>
      </p:pic>
      <p:sp>
        <p:nvSpPr>
          <p:cNvPr id="8" name="TextBox 7"/>
          <p:cNvSpPr txBox="1"/>
          <p:nvPr/>
        </p:nvSpPr>
        <p:spPr>
          <a:xfrm>
            <a:off x="395536" y="908720"/>
            <a:ext cx="756938" cy="369332"/>
          </a:xfrm>
          <a:prstGeom prst="rect">
            <a:avLst/>
          </a:prstGeom>
          <a:noFill/>
        </p:spPr>
        <p:txBody>
          <a:bodyPr wrap="none" rtlCol="0">
            <a:spAutoFit/>
          </a:bodyPr>
          <a:lstStyle/>
          <a:p>
            <a:r>
              <a:rPr lang="zh-CN" altLang="en-US" dirty="0"/>
              <a:t>（</a:t>
            </a:r>
            <a:r>
              <a:rPr lang="en-US" altLang="zh-CN" dirty="0"/>
              <a:t>a</a:t>
            </a:r>
            <a:r>
              <a:rPr lang="zh-CN" altLang="en-US" dirty="0"/>
              <a:t>）</a:t>
            </a:r>
          </a:p>
        </p:txBody>
      </p:sp>
      <p:sp>
        <p:nvSpPr>
          <p:cNvPr id="9" name="TextBox 8"/>
          <p:cNvSpPr txBox="1"/>
          <p:nvPr/>
        </p:nvSpPr>
        <p:spPr>
          <a:xfrm>
            <a:off x="467544" y="4077072"/>
            <a:ext cx="768159" cy="369332"/>
          </a:xfrm>
          <a:prstGeom prst="rect">
            <a:avLst/>
          </a:prstGeom>
          <a:noFill/>
        </p:spPr>
        <p:txBody>
          <a:bodyPr wrap="none" rtlCol="0">
            <a:spAutoFit/>
          </a:bodyPr>
          <a:lstStyle/>
          <a:p>
            <a:r>
              <a:rPr lang="zh-CN" altLang="en-US" dirty="0"/>
              <a:t>（</a:t>
            </a:r>
            <a:r>
              <a:rPr lang="en-US" altLang="zh-CN" dirty="0"/>
              <a:t>b</a:t>
            </a:r>
            <a:r>
              <a:rPr lang="zh-CN" altLang="en-US" dirty="0"/>
              <a:t>）</a:t>
            </a:r>
          </a:p>
        </p:txBody>
      </p:sp>
      <p:sp>
        <p:nvSpPr>
          <p:cNvPr id="10" name="TextBox 9"/>
          <p:cNvSpPr txBox="1"/>
          <p:nvPr/>
        </p:nvSpPr>
        <p:spPr>
          <a:xfrm>
            <a:off x="4391126" y="908720"/>
            <a:ext cx="756938" cy="369332"/>
          </a:xfrm>
          <a:prstGeom prst="rect">
            <a:avLst/>
          </a:prstGeom>
          <a:noFill/>
        </p:spPr>
        <p:txBody>
          <a:bodyPr wrap="none" rtlCol="0">
            <a:spAutoFit/>
          </a:bodyPr>
          <a:lstStyle/>
          <a:p>
            <a:r>
              <a:rPr lang="zh-CN" altLang="en-US" dirty="0"/>
              <a:t>（</a:t>
            </a:r>
            <a:r>
              <a:rPr lang="en-US" altLang="zh-CN" dirty="0"/>
              <a:t>c</a:t>
            </a:r>
            <a:r>
              <a:rPr lang="zh-CN" altLang="en-US" dirty="0"/>
              <a:t>）</a:t>
            </a:r>
          </a:p>
        </p:txBody>
      </p:sp>
      <p:sp>
        <p:nvSpPr>
          <p:cNvPr id="11" name="TextBox 10"/>
          <p:cNvSpPr txBox="1"/>
          <p:nvPr/>
        </p:nvSpPr>
        <p:spPr>
          <a:xfrm>
            <a:off x="4463134" y="4149080"/>
            <a:ext cx="768159" cy="369332"/>
          </a:xfrm>
          <a:prstGeom prst="rect">
            <a:avLst/>
          </a:prstGeom>
          <a:noFill/>
        </p:spPr>
        <p:txBody>
          <a:bodyPr wrap="none" rtlCol="0">
            <a:spAutoFit/>
          </a:bodyPr>
          <a:lstStyle/>
          <a:p>
            <a:r>
              <a:rPr lang="zh-CN" altLang="en-US" dirty="0"/>
              <a:t>（</a:t>
            </a:r>
            <a:r>
              <a:rPr lang="en-US" altLang="zh-CN" dirty="0"/>
              <a:t>d</a:t>
            </a:r>
            <a:r>
              <a:rPr lang="zh-CN" altLang="en-US" dirty="0"/>
              <a:t>）</a:t>
            </a:r>
          </a:p>
        </p:txBody>
      </p:sp>
      <p:sp>
        <p:nvSpPr>
          <p:cNvPr id="3" name="椭圆 2">
            <a:extLst>
              <a:ext uri="{FF2B5EF4-FFF2-40B4-BE49-F238E27FC236}">
                <a16:creationId xmlns:a16="http://schemas.microsoft.com/office/drawing/2014/main" id="{0E40CD63-6405-4C3E-8A9B-EA3C2D169935}"/>
              </a:ext>
            </a:extLst>
          </p:cNvPr>
          <p:cNvSpPr/>
          <p:nvPr/>
        </p:nvSpPr>
        <p:spPr>
          <a:xfrm>
            <a:off x="1717964" y="1496291"/>
            <a:ext cx="332509" cy="6742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F561109F-456A-442D-B5CB-D50C25EE073B}"/>
              </a:ext>
            </a:extLst>
          </p:cNvPr>
          <p:cNvSpPr/>
          <p:nvPr/>
        </p:nvSpPr>
        <p:spPr>
          <a:xfrm>
            <a:off x="5694218" y="1565564"/>
            <a:ext cx="332509" cy="6742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A57B5D0-1F80-4EBD-86CD-6A336D294B6B}"/>
              </a:ext>
            </a:extLst>
          </p:cNvPr>
          <p:cNvSpPr/>
          <p:nvPr/>
        </p:nvSpPr>
        <p:spPr>
          <a:xfrm>
            <a:off x="1152474" y="5072093"/>
            <a:ext cx="332509" cy="6742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4" name="椭圆 13">
            <a:extLst>
              <a:ext uri="{FF2B5EF4-FFF2-40B4-BE49-F238E27FC236}">
                <a16:creationId xmlns:a16="http://schemas.microsoft.com/office/drawing/2014/main" id="{404BC6F9-ADE7-4296-846E-BB9DA50FCA39}"/>
              </a:ext>
            </a:extLst>
          </p:cNvPr>
          <p:cNvSpPr/>
          <p:nvPr/>
        </p:nvSpPr>
        <p:spPr>
          <a:xfrm>
            <a:off x="5310433" y="5344475"/>
            <a:ext cx="323273" cy="4018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CFBB952-6706-469C-B75B-E2429E4A8D98}"/>
              </a:ext>
            </a:extLst>
          </p:cNvPr>
          <p:cNvSpPr/>
          <p:nvPr/>
        </p:nvSpPr>
        <p:spPr>
          <a:xfrm>
            <a:off x="2073562" y="4904419"/>
            <a:ext cx="323273" cy="4018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717CF4AD-BC47-4D6C-93E4-DD976F92487C}"/>
              </a:ext>
            </a:extLst>
          </p:cNvPr>
          <p:cNvSpPr/>
          <p:nvPr/>
        </p:nvSpPr>
        <p:spPr>
          <a:xfrm>
            <a:off x="6263364" y="5200471"/>
            <a:ext cx="323273" cy="4018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690527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9778" y="66821"/>
            <a:ext cx="4493538" cy="694870"/>
          </a:xfrm>
          <a:prstGeom prst="rect">
            <a:avLst/>
          </a:prstGeom>
        </p:spPr>
        <p:txBody>
          <a:bodyPr wrap="none">
            <a:spAutoFit/>
          </a:bodyPr>
          <a:lstStyle/>
          <a:p>
            <a:pPr lvl="0">
              <a:lnSpc>
                <a:spcPct val="160000"/>
              </a:lnSpc>
              <a:defRPr/>
            </a:pPr>
            <a:r>
              <a:rPr lang="zh-CN" altLang="en-US" sz="2800" b="1" dirty="0">
                <a:solidFill>
                  <a:prstClr val="black"/>
                </a:solidFill>
                <a:latin typeface="微软雅黑" panose="020B0503020204020204" pitchFamily="34" charset="-122"/>
                <a:ea typeface="微软雅黑" panose="020B0503020204020204" pitchFamily="34" charset="-122"/>
              </a:rPr>
              <a:t>半导体电子运动，有效质量</a:t>
            </a:r>
            <a:endParaRPr lang="en-US" altLang="zh-CN" sz="2800" b="1" dirty="0">
              <a:solidFill>
                <a:prstClr val="black"/>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flipV="1">
            <a:off x="6496395" y="3749040"/>
            <a:ext cx="2086495"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489762" y="1296786"/>
            <a:ext cx="0" cy="2518756"/>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任意多边形 6"/>
          <p:cNvSpPr/>
          <p:nvPr/>
        </p:nvSpPr>
        <p:spPr>
          <a:xfrm>
            <a:off x="6586587" y="1388225"/>
            <a:ext cx="1764793" cy="860369"/>
          </a:xfrm>
          <a:custGeom>
            <a:avLst/>
            <a:gdLst>
              <a:gd name="connsiteX0" fmla="*/ 0 w 1679171"/>
              <a:gd name="connsiteY0" fmla="*/ 0 h 972591"/>
              <a:gd name="connsiteX1" fmla="*/ 856211 w 1679171"/>
              <a:gd name="connsiteY1" fmla="*/ 972589 h 972591"/>
              <a:gd name="connsiteX2" fmla="*/ 1679171 w 1679171"/>
              <a:gd name="connsiteY2" fmla="*/ 8312 h 972591"/>
            </a:gdLst>
            <a:ahLst/>
            <a:cxnLst>
              <a:cxn ang="0">
                <a:pos x="connsiteX0" y="connsiteY0"/>
              </a:cxn>
              <a:cxn ang="0">
                <a:pos x="connsiteX1" y="connsiteY1"/>
              </a:cxn>
              <a:cxn ang="0">
                <a:pos x="connsiteX2" y="connsiteY2"/>
              </a:cxn>
            </a:cxnLst>
            <a:rect l="l" t="t" r="r" b="b"/>
            <a:pathLst>
              <a:path w="1679171" h="972591">
                <a:moveTo>
                  <a:pt x="0" y="0"/>
                </a:moveTo>
                <a:cubicBezTo>
                  <a:pt x="288174" y="485602"/>
                  <a:pt x="576349" y="971204"/>
                  <a:pt x="856211" y="972589"/>
                </a:cubicBezTo>
                <a:cubicBezTo>
                  <a:pt x="1136073" y="973974"/>
                  <a:pt x="1407622" y="491143"/>
                  <a:pt x="1679171" y="83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6758247" y="2767944"/>
            <a:ext cx="1571106" cy="814842"/>
          </a:xfrm>
          <a:custGeom>
            <a:avLst/>
            <a:gdLst>
              <a:gd name="connsiteX0" fmla="*/ 0 w 1637608"/>
              <a:gd name="connsiteY0" fmla="*/ 981097 h 981097"/>
              <a:gd name="connsiteX1" fmla="*/ 764771 w 1637608"/>
              <a:gd name="connsiteY1" fmla="*/ 195 h 981097"/>
              <a:gd name="connsiteX2" fmla="*/ 1637608 w 1637608"/>
              <a:gd name="connsiteY2" fmla="*/ 914595 h 981097"/>
            </a:gdLst>
            <a:ahLst/>
            <a:cxnLst>
              <a:cxn ang="0">
                <a:pos x="connsiteX0" y="connsiteY0"/>
              </a:cxn>
              <a:cxn ang="0">
                <a:pos x="connsiteX1" y="connsiteY1"/>
              </a:cxn>
              <a:cxn ang="0">
                <a:pos x="connsiteX2" y="connsiteY2"/>
              </a:cxn>
            </a:cxnLst>
            <a:rect l="l" t="t" r="r" b="b"/>
            <a:pathLst>
              <a:path w="1637608" h="981097">
                <a:moveTo>
                  <a:pt x="0" y="981097"/>
                </a:moveTo>
                <a:cubicBezTo>
                  <a:pt x="245918" y="496188"/>
                  <a:pt x="491836" y="11279"/>
                  <a:pt x="764771" y="195"/>
                </a:cubicBezTo>
                <a:cubicBezTo>
                  <a:pt x="1037706" y="-10889"/>
                  <a:pt x="1337657" y="451853"/>
                  <a:pt x="1637608" y="91459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539642" y="1080655"/>
            <a:ext cx="32573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E</a:t>
            </a:r>
            <a:endParaRPr lang="zh-CN" altLang="en-US"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8514090" y="3564374"/>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k</a:t>
            </a:r>
            <a:endParaRPr lang="zh-CN" altLang="en-US"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407324" y="989215"/>
            <a:ext cx="5955476" cy="1754326"/>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半导体中的</a:t>
            </a:r>
            <a:r>
              <a:rPr lang="en-US" altLang="zh-CN" b="1" dirty="0">
                <a:latin typeface="微软雅黑" panose="020B0503020204020204" pitchFamily="34" charset="-122"/>
                <a:ea typeface="微软雅黑" panose="020B0503020204020204" pitchFamily="34" charset="-122"/>
              </a:rPr>
              <a:t>E-k </a:t>
            </a:r>
            <a:r>
              <a:rPr lang="zh-CN" altLang="en-US" b="1" dirty="0">
                <a:latin typeface="微软雅黑" panose="020B0503020204020204" pitchFamily="34" charset="-122"/>
                <a:ea typeface="微软雅黑" panose="020B0503020204020204" pitchFamily="34" charset="-122"/>
              </a:rPr>
              <a:t>关系</a:t>
            </a:r>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在半导体中起</a:t>
            </a:r>
            <a:r>
              <a:rPr lang="zh-CN" altLang="en-US" b="1" dirty="0">
                <a:solidFill>
                  <a:srgbClr val="FF0000"/>
                </a:solidFill>
                <a:latin typeface="微软雅黑" panose="020B0503020204020204" pitchFamily="34" charset="-122"/>
                <a:ea typeface="微软雅黑" panose="020B0503020204020204" pitchFamily="34" charset="-122"/>
              </a:rPr>
              <a:t>主要作用</a:t>
            </a:r>
            <a:r>
              <a:rPr lang="zh-CN" altLang="en-US" b="1" dirty="0">
                <a:latin typeface="微软雅黑" panose="020B0503020204020204" pitchFamily="34" charset="-122"/>
                <a:ea typeface="微软雅黑" panose="020B0503020204020204" pitchFamily="34" charset="-122"/>
              </a:rPr>
              <a:t>的是处于</a:t>
            </a:r>
            <a:r>
              <a:rPr lang="zh-CN" altLang="en-US" b="1" dirty="0">
                <a:solidFill>
                  <a:srgbClr val="FF0000"/>
                </a:solidFill>
                <a:latin typeface="微软雅黑" panose="020B0503020204020204" pitchFamily="34" charset="-122"/>
                <a:ea typeface="微软雅黑" panose="020B0503020204020204" pitchFamily="34" charset="-122"/>
              </a:rPr>
              <a:t>价带顶或者导带底</a:t>
            </a:r>
            <a:r>
              <a:rPr lang="zh-CN" altLang="en-US" b="1" dirty="0">
                <a:latin typeface="微软雅黑" panose="020B0503020204020204" pitchFamily="34" charset="-122"/>
                <a:ea typeface="微软雅黑" panose="020B0503020204020204" pitchFamily="34" charset="-122"/>
              </a:rPr>
              <a:t>的电子</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只要这部分能带极值附近的</a:t>
            </a:r>
            <a:r>
              <a:rPr lang="en-US" altLang="zh-CN" b="1" dirty="0">
                <a:latin typeface="微软雅黑" panose="020B0503020204020204" pitchFamily="34" charset="-122"/>
                <a:ea typeface="微软雅黑" panose="020B0503020204020204" pitchFamily="34" charset="-122"/>
              </a:rPr>
              <a:t>E-k</a:t>
            </a:r>
            <a:r>
              <a:rPr lang="zh-CN" altLang="en-US" b="1" dirty="0">
                <a:latin typeface="微软雅黑" panose="020B0503020204020204" pitchFamily="34" charset="-122"/>
                <a:ea typeface="微软雅黑" panose="020B0503020204020204" pitchFamily="34" charset="-122"/>
              </a:rPr>
              <a:t>关系即可</a:t>
            </a:r>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以一维情况为例，在能带极值附近进行泰勒展开</a:t>
            </a:r>
            <a:endParaRPr lang="en-US" altLang="zh-CN" b="1"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2"/>
          <a:stretch>
            <a:fillRect/>
          </a:stretch>
        </p:blipFill>
        <p:spPr>
          <a:xfrm>
            <a:off x="321060" y="3168837"/>
            <a:ext cx="5723747" cy="1045433"/>
          </a:xfrm>
          <a:prstGeom prst="rect">
            <a:avLst/>
          </a:prstGeom>
        </p:spPr>
      </p:pic>
      <p:pic>
        <p:nvPicPr>
          <p:cNvPr id="16" name="图片 15"/>
          <p:cNvPicPr>
            <a:picLocks noChangeAspect="1"/>
          </p:cNvPicPr>
          <p:nvPr/>
        </p:nvPicPr>
        <p:blipFill>
          <a:blip r:embed="rId3"/>
          <a:stretch>
            <a:fillRect/>
          </a:stretch>
        </p:blipFill>
        <p:spPr>
          <a:xfrm>
            <a:off x="407325" y="4639566"/>
            <a:ext cx="4297680" cy="1174905"/>
          </a:xfrm>
          <a:prstGeom prst="rect">
            <a:avLst/>
          </a:prstGeom>
        </p:spPr>
      </p:pic>
      <p:cxnSp>
        <p:nvCxnSpPr>
          <p:cNvPr id="18" name="直接箭头连接符 17"/>
          <p:cNvCxnSpPr/>
          <p:nvPr/>
        </p:nvCxnSpPr>
        <p:spPr>
          <a:xfrm>
            <a:off x="1853738" y="5378335"/>
            <a:ext cx="8313" cy="436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313411" y="5870435"/>
            <a:ext cx="133882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导带底能量</a:t>
            </a:r>
          </a:p>
        </p:txBody>
      </p:sp>
      <p:sp>
        <p:nvSpPr>
          <p:cNvPr id="20" name="矩形 19"/>
          <p:cNvSpPr/>
          <p:nvPr/>
        </p:nvSpPr>
        <p:spPr>
          <a:xfrm>
            <a:off x="2951018" y="4639566"/>
            <a:ext cx="1138844" cy="12308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p:cNvCxnSpPr/>
          <p:nvPr/>
        </p:nvCxnSpPr>
        <p:spPr>
          <a:xfrm>
            <a:off x="4089862" y="5870435"/>
            <a:ext cx="524017" cy="2061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657600" y="6151720"/>
            <a:ext cx="3416320"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对于给定半导体，是一个确定值</a:t>
            </a:r>
          </a:p>
        </p:txBody>
      </p:sp>
      <p:sp>
        <p:nvSpPr>
          <p:cNvPr id="24" name="文本框 23"/>
          <p:cNvSpPr txBox="1"/>
          <p:nvPr/>
        </p:nvSpPr>
        <p:spPr>
          <a:xfrm>
            <a:off x="6128689" y="4385566"/>
            <a:ext cx="1569660"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定义有效质量</a:t>
            </a:r>
          </a:p>
        </p:txBody>
      </p:sp>
      <p:pic>
        <p:nvPicPr>
          <p:cNvPr id="25" name="图片 24"/>
          <p:cNvPicPr>
            <a:picLocks noChangeAspect="1"/>
          </p:cNvPicPr>
          <p:nvPr/>
        </p:nvPicPr>
        <p:blipFill rotWithShape="1">
          <a:blip r:embed="rId4"/>
          <a:srcRect l="1147"/>
          <a:stretch/>
        </p:blipFill>
        <p:spPr>
          <a:xfrm>
            <a:off x="5642053" y="4767669"/>
            <a:ext cx="2863734" cy="1149816"/>
          </a:xfrm>
          <a:prstGeom prst="rect">
            <a:avLst/>
          </a:prstGeom>
        </p:spPr>
      </p:pic>
    </p:spTree>
    <p:extLst>
      <p:ext uri="{BB962C8B-B14F-4D97-AF65-F5344CB8AC3E}">
        <p14:creationId xmlns:p14="http://schemas.microsoft.com/office/powerpoint/2010/main" val="23037336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39650" y="59175"/>
            <a:ext cx="4493538" cy="694870"/>
          </a:xfrm>
          <a:prstGeom prst="rect">
            <a:avLst/>
          </a:prstGeom>
        </p:spPr>
        <p:txBody>
          <a:bodyPr wrap="none">
            <a:spAutoFit/>
          </a:bodyPr>
          <a:lstStyle/>
          <a:p>
            <a:pPr lvl="0">
              <a:lnSpc>
                <a:spcPct val="160000"/>
              </a:lnSpc>
              <a:defRPr/>
            </a:pPr>
            <a:r>
              <a:rPr lang="zh-CN" altLang="en-US" sz="2800" b="1" dirty="0">
                <a:solidFill>
                  <a:prstClr val="black"/>
                </a:solidFill>
                <a:latin typeface="微软雅黑" panose="020B0503020204020204" pitchFamily="34" charset="-122"/>
                <a:ea typeface="微软雅黑" panose="020B0503020204020204" pitchFamily="34" charset="-122"/>
              </a:rPr>
              <a:t>半导体电子运动，有效质量</a:t>
            </a:r>
            <a:endParaRPr lang="en-US" altLang="zh-CN" sz="2800" b="1" dirty="0">
              <a:solidFill>
                <a:prstClr val="black"/>
              </a:solidFill>
              <a:latin typeface="微软雅黑" panose="020B0503020204020204" pitchFamily="34" charset="-122"/>
              <a:ea typeface="微软雅黑" panose="020B0503020204020204" pitchFamily="34" charset="-122"/>
            </a:endParaRPr>
          </a:p>
        </p:txBody>
      </p:sp>
      <p:sp>
        <p:nvSpPr>
          <p:cNvPr id="4" name="矩形 3"/>
          <p:cNvSpPr/>
          <p:nvPr/>
        </p:nvSpPr>
        <p:spPr>
          <a:xfrm>
            <a:off x="773842" y="2198924"/>
            <a:ext cx="4572000" cy="415498"/>
          </a:xfrm>
          <a:prstGeom prst="rect">
            <a:avLst/>
          </a:prstGeom>
        </p:spPr>
        <p:txBody>
          <a:bodyPr>
            <a:spAutoFit/>
          </a:bodyPr>
          <a:lstStyle/>
          <a:p>
            <a:endParaRPr lang="zh-CN" altLang="en-US" sz="1050" dirty="0">
              <a:solidFill>
                <a:srgbClr val="000000"/>
              </a:solidFill>
              <a:latin typeface="黑体" panose="02010609060101010101" pitchFamily="49" charset="-122"/>
              <a:ea typeface="黑体" panose="02010609060101010101" pitchFamily="49" charset="-122"/>
            </a:endParaRPr>
          </a:p>
          <a:p>
            <a:endParaRPr lang="zh-CN" altLang="en-US" sz="1050" dirty="0">
              <a:latin typeface="黑体" panose="02010609060101010101" pitchFamily="49" charset="-122"/>
              <a:ea typeface="黑体" panose="02010609060101010101" pitchFamily="49" charset="-122"/>
            </a:endParaRPr>
          </a:p>
        </p:txBody>
      </p:sp>
      <p:pic>
        <p:nvPicPr>
          <p:cNvPr id="5" name="Picture 8"/>
          <p:cNvPicPr>
            <a:picLocks noChangeAspect="1" noChangeArrowheads="1"/>
          </p:cNvPicPr>
          <p:nvPr/>
        </p:nvPicPr>
        <p:blipFill>
          <a:blip r:embed="rId2" cstate="print"/>
          <a:srcRect l="3331"/>
          <a:stretch>
            <a:fillRect/>
          </a:stretch>
        </p:blipFill>
        <p:spPr bwMode="auto">
          <a:xfrm>
            <a:off x="314894" y="3214587"/>
            <a:ext cx="4787951" cy="3096344"/>
          </a:xfrm>
          <a:prstGeom prst="rect">
            <a:avLst/>
          </a:prstGeom>
          <a:noFill/>
          <a:ln w="9525">
            <a:noFill/>
            <a:miter lim="800000"/>
            <a:headEnd/>
            <a:tailEnd/>
          </a:ln>
        </p:spPr>
      </p:pic>
      <p:sp>
        <p:nvSpPr>
          <p:cNvPr id="7" name="TextBox 5"/>
          <p:cNvSpPr txBox="1"/>
          <p:nvPr/>
        </p:nvSpPr>
        <p:spPr>
          <a:xfrm>
            <a:off x="5278936" y="3100765"/>
            <a:ext cx="3096344" cy="3323987"/>
          </a:xfrm>
          <a:prstGeom prst="rect">
            <a:avLst/>
          </a:prstGeom>
          <a:noFill/>
        </p:spPr>
        <p:txBody>
          <a:bodyPr wrap="square" rtlCol="0">
            <a:spAutoFit/>
          </a:bodyPr>
          <a:lstStyle/>
          <a:p>
            <a:pPr>
              <a:lnSpc>
                <a:spcPct val="150000"/>
              </a:lnSpc>
            </a:pPr>
            <a:r>
              <a:rPr lang="zh-CN" altLang="en-US" sz="2000" dirty="0">
                <a:latin typeface="黑体" panose="02010609060101010101" pitchFamily="49" charset="-122"/>
                <a:ea typeface="黑体" panose="02010609060101010101" pitchFamily="49" charset="-122"/>
              </a:rPr>
              <a:t>如果以相邻原子为中心的波函数交叠很小，则交叠积分值小，能带的宽度窄，有效质量就大。对于内层电子，以相邻原子为中心的波函数的交叠小。例如稀土金属的</a:t>
            </a:r>
            <a:r>
              <a:rPr lang="en-US" altLang="zh-CN" sz="2000" dirty="0">
                <a:latin typeface="黑体" panose="02010609060101010101" pitchFamily="49" charset="-122"/>
                <a:ea typeface="黑体" panose="02010609060101010101" pitchFamily="49" charset="-122"/>
              </a:rPr>
              <a:t>4f</a:t>
            </a:r>
            <a:r>
              <a:rPr lang="zh-CN" altLang="en-US" sz="2000" dirty="0">
                <a:latin typeface="黑体" panose="02010609060101010101" pitchFamily="49" charset="-122"/>
                <a:ea typeface="黑体" panose="02010609060101010101" pitchFamily="49" charset="-122"/>
              </a:rPr>
              <a:t>电子。</a:t>
            </a:r>
          </a:p>
        </p:txBody>
      </p:sp>
      <p:pic>
        <p:nvPicPr>
          <p:cNvPr id="2" name="图片 1"/>
          <p:cNvPicPr>
            <a:picLocks noChangeAspect="1"/>
          </p:cNvPicPr>
          <p:nvPr/>
        </p:nvPicPr>
        <p:blipFill>
          <a:blip r:embed="rId3"/>
          <a:stretch>
            <a:fillRect/>
          </a:stretch>
        </p:blipFill>
        <p:spPr>
          <a:xfrm>
            <a:off x="739403" y="1246379"/>
            <a:ext cx="3352800" cy="1304925"/>
          </a:xfrm>
          <a:prstGeom prst="rect">
            <a:avLst/>
          </a:prstGeom>
        </p:spPr>
      </p:pic>
      <p:sp>
        <p:nvSpPr>
          <p:cNvPr id="9" name="文本框 8"/>
          <p:cNvSpPr txBox="1"/>
          <p:nvPr/>
        </p:nvSpPr>
        <p:spPr>
          <a:xfrm>
            <a:off x="5102845" y="1277188"/>
            <a:ext cx="3262432" cy="1015663"/>
          </a:xfrm>
          <a:prstGeom prst="rect">
            <a:avLst/>
          </a:prstGeom>
          <a:noFill/>
        </p:spPr>
        <p:txBody>
          <a:bodyPr wrap="none" rtlCol="0">
            <a:spAutoFit/>
          </a:bodyPr>
          <a:lstStyle/>
          <a:p>
            <a:r>
              <a:rPr lang="zh-CN" altLang="en-US" sz="2000" dirty="0">
                <a:latin typeface="黑体" panose="02010609060101010101" pitchFamily="49" charset="-122"/>
                <a:ea typeface="黑体" panose="02010609060101010101" pitchFamily="49" charset="-122"/>
              </a:rPr>
              <a:t>导带底：电子有效质量为正</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价带顶：电子有效质量为负</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能带越窄，有效质量就越大</a:t>
            </a:r>
          </a:p>
        </p:txBody>
      </p:sp>
    </p:spTree>
    <p:extLst>
      <p:ext uri="{BB962C8B-B14F-4D97-AF65-F5344CB8AC3E}">
        <p14:creationId xmlns:p14="http://schemas.microsoft.com/office/powerpoint/2010/main" val="35110693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83700" y="1027263"/>
            <a:ext cx="2646878" cy="461665"/>
          </a:xfrm>
          <a:prstGeom prst="rect">
            <a:avLst/>
          </a:prstGeom>
          <a:noFill/>
        </p:spPr>
        <p:txBody>
          <a:bodyPr wrap="none" rtlCol="0">
            <a:spAutoFit/>
          </a:bodyPr>
          <a:lstStyle/>
          <a:p>
            <a:r>
              <a:rPr lang="zh-CN" altLang="en-US" sz="2400" dirty="0">
                <a:latin typeface="宋体" pitchFamily="2" charset="-122"/>
                <a:ea typeface="宋体" pitchFamily="2" charset="-122"/>
              </a:rPr>
              <a:t>电子的平均速度：</a:t>
            </a:r>
          </a:p>
        </p:txBody>
      </p:sp>
      <p:graphicFrame>
        <p:nvGraphicFramePr>
          <p:cNvPr id="4" name="Object 2"/>
          <p:cNvGraphicFramePr>
            <a:graphicFrameLocks noChangeAspect="1"/>
          </p:cNvGraphicFramePr>
          <p:nvPr>
            <p:extLst>
              <p:ext uri="{D42A27DB-BD31-4B8C-83A1-F6EECF244321}">
                <p14:modId xmlns:p14="http://schemas.microsoft.com/office/powerpoint/2010/main" val="996874758"/>
              </p:ext>
            </p:extLst>
          </p:nvPr>
        </p:nvGraphicFramePr>
        <p:xfrm>
          <a:off x="1690164" y="1661655"/>
          <a:ext cx="2569488" cy="747947"/>
        </p:xfrm>
        <a:graphic>
          <a:graphicData uri="http://schemas.openxmlformats.org/presentationml/2006/ole">
            <mc:AlternateContent xmlns:mc="http://schemas.openxmlformats.org/markup-compatibility/2006">
              <mc:Choice xmlns:v="urn:schemas-microsoft-com:vml" Requires="v">
                <p:oleObj spid="_x0000_s25604" name="公式" r:id="rId3" imgW="2743200" imgH="799920" progId="Equation.3">
                  <p:embed/>
                </p:oleObj>
              </mc:Choice>
              <mc:Fallback>
                <p:oleObj name="公式" r:id="rId3" imgW="2743200" imgH="799920" progId="Equation.3">
                  <p:embed/>
                  <p:pic>
                    <p:nvPicPr>
                      <p:cNvPr id="4915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0164" y="1661655"/>
                        <a:ext cx="2569488" cy="747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0080"/>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1648176135"/>
              </p:ext>
            </p:extLst>
          </p:nvPr>
        </p:nvGraphicFramePr>
        <p:xfrm>
          <a:off x="6712536" y="2900475"/>
          <a:ext cx="1785950" cy="1684767"/>
        </p:xfrm>
        <a:graphic>
          <a:graphicData uri="http://schemas.openxmlformats.org/presentationml/2006/ole">
            <mc:AlternateContent xmlns:mc="http://schemas.openxmlformats.org/markup-compatibility/2006">
              <mc:Choice xmlns:v="urn:schemas-microsoft-com:vml" Requires="v">
                <p:oleObj spid="_x0000_s25605" name="公式" r:id="rId5" imgW="888840" imgH="838080" progId="Equation.3">
                  <p:embed/>
                </p:oleObj>
              </mc:Choice>
              <mc:Fallback>
                <p:oleObj name="公式" r:id="rId5" imgW="888840" imgH="838080" progId="Equation.3">
                  <p:embed/>
                  <p:pic>
                    <p:nvPicPr>
                      <p:cNvPr id="4915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12536" y="2900475"/>
                        <a:ext cx="1785950" cy="16847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矩形 5"/>
          <p:cNvSpPr/>
          <p:nvPr/>
        </p:nvSpPr>
        <p:spPr>
          <a:xfrm>
            <a:off x="747093" y="5120160"/>
            <a:ext cx="7109179" cy="923330"/>
          </a:xfrm>
          <a:prstGeom prst="rect">
            <a:avLst/>
          </a:prstGeom>
        </p:spPr>
        <p:txBody>
          <a:bodyPr wrap="square">
            <a:spAutoFit/>
          </a:bodyPr>
          <a:lstStyle/>
          <a:p>
            <a:r>
              <a:rPr lang="zh-CN" altLang="en-US" b="1" dirty="0"/>
              <a:t>有效质量涵盖了周期势场对电子运动的影响。这样，在解决晶体中电子在外力作用下的运动规律时，可以不涉及内部势场的作用。为分析电子在外力作用下的运动规律带来方便</a:t>
            </a:r>
            <a:endParaRPr lang="zh-CN" altLang="en-US" dirty="0"/>
          </a:p>
        </p:txBody>
      </p:sp>
      <p:cxnSp>
        <p:nvCxnSpPr>
          <p:cNvPr id="7" name="直接箭头连接符 6"/>
          <p:cNvCxnSpPr/>
          <p:nvPr/>
        </p:nvCxnSpPr>
        <p:spPr bwMode="auto">
          <a:xfrm rot="5400000">
            <a:off x="5607851" y="4536289"/>
            <a:ext cx="357190" cy="28575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8" name="TextBox 9"/>
          <p:cNvSpPr txBox="1"/>
          <p:nvPr/>
        </p:nvSpPr>
        <p:spPr>
          <a:xfrm>
            <a:off x="6596414" y="4801445"/>
            <a:ext cx="1800493" cy="369332"/>
          </a:xfrm>
          <a:prstGeom prst="rect">
            <a:avLst/>
          </a:prstGeom>
          <a:noFill/>
        </p:spPr>
        <p:txBody>
          <a:bodyPr wrap="none" rtlCol="0">
            <a:spAutoFit/>
          </a:bodyPr>
          <a:lstStyle/>
          <a:p>
            <a:r>
              <a:rPr lang="zh-CN" altLang="en-US" dirty="0"/>
              <a:t>电子的有效质量</a:t>
            </a:r>
          </a:p>
        </p:txBody>
      </p:sp>
      <p:sp>
        <p:nvSpPr>
          <p:cNvPr id="9" name="矩形 8"/>
          <p:cNvSpPr/>
          <p:nvPr/>
        </p:nvSpPr>
        <p:spPr>
          <a:xfrm>
            <a:off x="267360" y="50519"/>
            <a:ext cx="4493538" cy="694870"/>
          </a:xfrm>
          <a:prstGeom prst="rect">
            <a:avLst/>
          </a:prstGeom>
        </p:spPr>
        <p:txBody>
          <a:bodyPr wrap="none">
            <a:spAutoFit/>
          </a:bodyPr>
          <a:lstStyle/>
          <a:p>
            <a:pPr lvl="0">
              <a:lnSpc>
                <a:spcPct val="160000"/>
              </a:lnSpc>
              <a:defRPr/>
            </a:pPr>
            <a:r>
              <a:rPr lang="zh-CN" altLang="en-US" sz="2800" b="1" dirty="0">
                <a:solidFill>
                  <a:prstClr val="black"/>
                </a:solidFill>
                <a:latin typeface="微软雅黑" panose="020B0503020204020204" pitchFamily="34" charset="-122"/>
                <a:ea typeface="微软雅黑" panose="020B0503020204020204" pitchFamily="34" charset="-122"/>
              </a:rPr>
              <a:t>半导体电子运动，有效质量</a:t>
            </a:r>
            <a:endParaRPr lang="en-US" altLang="zh-CN" sz="2800" b="1" dirty="0">
              <a:solidFill>
                <a:prstClr val="black"/>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rotWithShape="1">
          <a:blip r:embed="rId7"/>
          <a:srcRect t="8218"/>
          <a:stretch/>
        </p:blipFill>
        <p:spPr>
          <a:xfrm>
            <a:off x="783700" y="3492919"/>
            <a:ext cx="5562167" cy="1400560"/>
          </a:xfrm>
          <a:prstGeom prst="rect">
            <a:avLst/>
          </a:prstGeom>
        </p:spPr>
      </p:pic>
      <p:sp>
        <p:nvSpPr>
          <p:cNvPr id="11" name="TextBox 2"/>
          <p:cNvSpPr txBox="1"/>
          <p:nvPr/>
        </p:nvSpPr>
        <p:spPr>
          <a:xfrm>
            <a:off x="783700" y="2755001"/>
            <a:ext cx="2339102" cy="461665"/>
          </a:xfrm>
          <a:prstGeom prst="rect">
            <a:avLst/>
          </a:prstGeom>
          <a:noFill/>
        </p:spPr>
        <p:txBody>
          <a:bodyPr wrap="none" rtlCol="0">
            <a:spAutoFit/>
          </a:bodyPr>
          <a:lstStyle/>
          <a:p>
            <a:r>
              <a:rPr lang="zh-CN" altLang="en-US" sz="2400" dirty="0">
                <a:latin typeface="宋体" pitchFamily="2" charset="-122"/>
                <a:ea typeface="宋体" pitchFamily="2" charset="-122"/>
              </a:rPr>
              <a:t>电子的加速度：</a:t>
            </a:r>
          </a:p>
        </p:txBody>
      </p:sp>
      <p:sp>
        <p:nvSpPr>
          <p:cNvPr id="12" name="矩形 11"/>
          <p:cNvSpPr/>
          <p:nvPr/>
        </p:nvSpPr>
        <p:spPr>
          <a:xfrm>
            <a:off x="747093" y="6087616"/>
            <a:ext cx="7541932" cy="646331"/>
          </a:xfrm>
          <a:prstGeom prst="rect">
            <a:avLst/>
          </a:prstGeom>
        </p:spPr>
        <p:txBody>
          <a:bodyPr wrap="square">
            <a:spAutoFit/>
          </a:bodyPr>
          <a:lstStyle/>
          <a:p>
            <a:pPr marR="14100"/>
            <a:r>
              <a:rPr lang="zh-CN" altLang="en-US" dirty="0">
                <a:solidFill>
                  <a:srgbClr val="0000FF"/>
                </a:solidFill>
                <a:latin typeface="黑体" panose="02010609060101010101" pitchFamily="49" charset="-122"/>
                <a:ea typeface="黑体" panose="02010609060101010101" pitchFamily="49" charset="-122"/>
              </a:rPr>
              <a:t>引进有效质量的概念后，电子在外电场作用下的表现和自由电子相似，都符合牛顿第二定律描述</a:t>
            </a:r>
            <a:endParaRPr lang="zh-CN" altLang="en-US" dirty="0"/>
          </a:p>
        </p:txBody>
      </p:sp>
      <p:sp>
        <p:nvSpPr>
          <p:cNvPr id="13" name="矩形 12"/>
          <p:cNvSpPr/>
          <p:nvPr/>
        </p:nvSpPr>
        <p:spPr>
          <a:xfrm>
            <a:off x="4613879" y="814510"/>
            <a:ext cx="4572000" cy="969496"/>
          </a:xfrm>
          <a:prstGeom prst="rect">
            <a:avLst/>
          </a:prstGeom>
        </p:spPr>
        <p:txBody>
          <a:bodyPr>
            <a:spAutoFit/>
          </a:bodyPr>
          <a:lstStyle/>
          <a:p>
            <a:endParaRPr lang="zh-CN" altLang="en-US" sz="1050" dirty="0">
              <a:solidFill>
                <a:srgbClr val="000000"/>
              </a:solidFill>
              <a:latin typeface="黑体" panose="02010609060101010101" pitchFamily="49" charset="-122"/>
              <a:ea typeface="黑体" panose="02010609060101010101" pitchFamily="49" charset="-122"/>
            </a:endParaRPr>
          </a:p>
          <a:p>
            <a:endParaRPr lang="zh-CN" altLang="en-US" sz="1050" dirty="0">
              <a:latin typeface="黑体" panose="02010609060101010101" pitchFamily="49" charset="-122"/>
              <a:ea typeface="黑体" panose="02010609060101010101" pitchFamily="49" charset="-122"/>
            </a:endParaRPr>
          </a:p>
          <a:p>
            <a:pPr marR="9300"/>
            <a:r>
              <a:rPr lang="zh-CN" altLang="en-US" dirty="0">
                <a:solidFill>
                  <a:srgbClr val="0000FF"/>
                </a:solidFill>
                <a:latin typeface="黑体" panose="02010609060101010101" pitchFamily="49" charset="-122"/>
                <a:ea typeface="黑体" panose="02010609060101010101" pitchFamily="49" charset="-122"/>
              </a:rPr>
              <a:t>电子在周期性势场中的运动，用平均速度，即群速度来描述</a:t>
            </a:r>
            <a:endParaRPr lang="zh-CN" altLang="en-US" dirty="0"/>
          </a:p>
        </p:txBody>
      </p:sp>
      <p:sp>
        <p:nvSpPr>
          <p:cNvPr id="14" name="矩形 13"/>
          <p:cNvSpPr/>
          <p:nvPr/>
        </p:nvSpPr>
        <p:spPr>
          <a:xfrm>
            <a:off x="4613879" y="1553183"/>
            <a:ext cx="4572000" cy="1246495"/>
          </a:xfrm>
          <a:prstGeom prst="rect">
            <a:avLst/>
          </a:prstGeom>
        </p:spPr>
        <p:txBody>
          <a:bodyPr>
            <a:spAutoFit/>
          </a:bodyPr>
          <a:lstStyle/>
          <a:p>
            <a:endParaRPr lang="zh-CN" altLang="en-US" sz="1050" dirty="0">
              <a:solidFill>
                <a:srgbClr val="000000"/>
              </a:solidFill>
              <a:latin typeface="黑体" panose="02010609060101010101" pitchFamily="49" charset="-122"/>
              <a:ea typeface="黑体" panose="02010609060101010101" pitchFamily="49" charset="-122"/>
            </a:endParaRPr>
          </a:p>
          <a:p>
            <a:endParaRPr lang="zh-CN" altLang="en-US" sz="1050" dirty="0">
              <a:latin typeface="黑体" panose="02010609060101010101" pitchFamily="49" charset="-122"/>
              <a:ea typeface="黑体" panose="02010609060101010101" pitchFamily="49" charset="-122"/>
            </a:endParaRPr>
          </a:p>
          <a:p>
            <a:pPr marR="4500"/>
            <a:r>
              <a:rPr lang="zh-CN" altLang="en-US" dirty="0">
                <a:solidFill>
                  <a:srgbClr val="0000FF"/>
                </a:solidFill>
                <a:latin typeface="黑体" panose="02010609060101010101" pitchFamily="49" charset="-122"/>
                <a:ea typeface="黑体" panose="02010609060101010101" pitchFamily="49" charset="-122"/>
              </a:rPr>
              <a:t>布洛赫定理说明电子的运动可以看作是很多行波的叠加，它们可以叠加为波包；而波包的群速就是电子的平均速度</a:t>
            </a:r>
            <a:endParaRPr lang="zh-CN" altLang="en-US" dirty="0"/>
          </a:p>
        </p:txBody>
      </p:sp>
    </p:spTree>
    <p:extLst>
      <p:ext uri="{BB962C8B-B14F-4D97-AF65-F5344CB8AC3E}">
        <p14:creationId xmlns:p14="http://schemas.microsoft.com/office/powerpoint/2010/main" val="2679056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4"/>
          <p:cNvSpPr>
            <a:spLocks noChangeArrowheads="1"/>
          </p:cNvSpPr>
          <p:nvPr/>
        </p:nvSpPr>
        <p:spPr bwMode="auto">
          <a:xfrm>
            <a:off x="696913" y="260350"/>
            <a:ext cx="7350125" cy="604838"/>
          </a:xfrm>
          <a:prstGeom prst="rect">
            <a:avLst/>
          </a:prstGeom>
          <a:noFill/>
          <a:ln w="9525">
            <a:noFill/>
            <a:miter lim="800000"/>
            <a:headEnd/>
            <a:tailEnd/>
          </a:ln>
        </p:spPr>
        <p:txBody>
          <a:bodyPr>
            <a:spAutoFit/>
          </a:bodyPr>
          <a:lstStyle/>
          <a:p>
            <a:pPr marL="342900" indent="-342900" algn="ctr">
              <a:lnSpc>
                <a:spcPct val="120000"/>
              </a:lnSpc>
            </a:pPr>
            <a:r>
              <a:rPr lang="en-US" altLang="zh-CN" sz="2800" b="1" dirty="0"/>
              <a:t>Metals, semiconductor, and insulators</a:t>
            </a:r>
          </a:p>
        </p:txBody>
      </p:sp>
      <p:sp>
        <p:nvSpPr>
          <p:cNvPr id="26634" name="Text Box 14"/>
          <p:cNvSpPr txBox="1">
            <a:spLocks noChangeArrowheads="1"/>
          </p:cNvSpPr>
          <p:nvPr/>
        </p:nvSpPr>
        <p:spPr bwMode="auto">
          <a:xfrm>
            <a:off x="305315" y="4783976"/>
            <a:ext cx="8424862" cy="1374775"/>
          </a:xfrm>
          <a:prstGeom prst="rect">
            <a:avLst/>
          </a:prstGeom>
          <a:noFill/>
          <a:ln w="9525">
            <a:noFill/>
            <a:miter lim="800000"/>
            <a:headEnd/>
            <a:tailEnd/>
          </a:ln>
        </p:spPr>
        <p:txBody>
          <a:bodyPr>
            <a:spAutoFit/>
          </a:bodyPr>
          <a:lstStyle/>
          <a:p>
            <a:pPr algn="ctr">
              <a:lnSpc>
                <a:spcPct val="150000"/>
              </a:lnSpc>
            </a:pPr>
            <a:r>
              <a:rPr lang="en-US" altLang="zh-CN" sz="2800" b="1" i="1" dirty="0">
                <a:solidFill>
                  <a:srgbClr val="FF0000"/>
                </a:solidFill>
              </a:rPr>
              <a:t>Why the resistivity of solids differ so much? </a:t>
            </a:r>
          </a:p>
          <a:p>
            <a:pPr algn="ctr">
              <a:lnSpc>
                <a:spcPct val="150000"/>
              </a:lnSpc>
            </a:pPr>
            <a:r>
              <a:rPr lang="en-US" altLang="zh-CN" sz="2800" b="1" i="1" dirty="0">
                <a:solidFill>
                  <a:srgbClr val="006600"/>
                </a:solidFill>
              </a:rPr>
              <a:t>Need an explanation from the band theory of solids!</a:t>
            </a:r>
          </a:p>
        </p:txBody>
      </p:sp>
      <p:pic>
        <p:nvPicPr>
          <p:cNvPr id="2" name="Picture 5"/>
          <p:cNvPicPr>
            <a:picLocks noChangeAspect="1" noChangeArrowheads="1"/>
          </p:cNvPicPr>
          <p:nvPr/>
        </p:nvPicPr>
        <p:blipFill>
          <a:blip r:embed="rId3" cstate="print"/>
          <a:srcRect/>
          <a:stretch>
            <a:fillRect/>
          </a:stretch>
        </p:blipFill>
        <p:spPr bwMode="auto">
          <a:xfrm>
            <a:off x="21516" y="1614064"/>
            <a:ext cx="9098647" cy="2237183"/>
          </a:xfrm>
          <a:prstGeom prst="rect">
            <a:avLst/>
          </a:prstGeom>
          <a:noFill/>
          <a:ln w="9525">
            <a:noFill/>
            <a:miter lim="800000"/>
            <a:headEnd/>
            <a:tailEnd/>
          </a:ln>
          <a:effectLst/>
        </p:spPr>
      </p:pic>
      <p:sp>
        <p:nvSpPr>
          <p:cNvPr id="12" name="矩形 11"/>
          <p:cNvSpPr/>
          <p:nvPr/>
        </p:nvSpPr>
        <p:spPr>
          <a:xfrm>
            <a:off x="2400584" y="1141962"/>
            <a:ext cx="3324949" cy="430887"/>
          </a:xfrm>
          <a:prstGeom prst="rect">
            <a:avLst/>
          </a:prstGeom>
        </p:spPr>
        <p:txBody>
          <a:bodyPr wrap="none">
            <a:spAutoFit/>
          </a:bodyPr>
          <a:lstStyle/>
          <a:p>
            <a:r>
              <a:rPr lang="en-US" altLang="zh-CN" sz="2200" dirty="0">
                <a:solidFill>
                  <a:srgbClr val="3333FF"/>
                </a:solidFill>
              </a:rPr>
              <a:t>Conductivity scale of solids</a:t>
            </a:r>
            <a:endParaRPr lang="zh-CN" altLang="en-US" sz="2200" dirty="0">
              <a:solidFill>
                <a:srgbClr val="3333FF"/>
              </a:solidFill>
            </a:endParaRPr>
          </a:p>
        </p:txBody>
      </p:sp>
      <p:graphicFrame>
        <p:nvGraphicFramePr>
          <p:cNvPr id="3" name="Object 7"/>
          <p:cNvGraphicFramePr>
            <a:graphicFrameLocks noChangeAspect="1"/>
          </p:cNvGraphicFramePr>
          <p:nvPr/>
        </p:nvGraphicFramePr>
        <p:xfrm>
          <a:off x="7110804" y="4011483"/>
          <a:ext cx="2000921" cy="479899"/>
        </p:xfrm>
        <a:graphic>
          <a:graphicData uri="http://schemas.openxmlformats.org/presentationml/2006/ole">
            <mc:AlternateContent xmlns:mc="http://schemas.openxmlformats.org/markup-compatibility/2006">
              <mc:Choice xmlns:v="urn:schemas-microsoft-com:vml" Requires="v">
                <p:oleObj spid="_x0000_s26629" name="Equation" r:id="rId4" imgW="952200" imgH="228600" progId="Equation.DSMT4">
                  <p:embed/>
                </p:oleObj>
              </mc:Choice>
              <mc:Fallback>
                <p:oleObj name="Equation" r:id="rId4" imgW="952200" imgH="228600" progId="Equation.DSMT4">
                  <p:embed/>
                  <p:pic>
                    <p:nvPicPr>
                      <p:cNvPr id="3"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0804" y="4011483"/>
                        <a:ext cx="2000921" cy="479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5"/>
          <p:cNvGraphicFramePr>
            <a:graphicFrameLocks noChangeAspect="1"/>
          </p:cNvGraphicFramePr>
          <p:nvPr/>
        </p:nvGraphicFramePr>
        <p:xfrm>
          <a:off x="4179594" y="4021661"/>
          <a:ext cx="2667436" cy="475035"/>
        </p:xfrm>
        <a:graphic>
          <a:graphicData uri="http://schemas.openxmlformats.org/presentationml/2006/ole">
            <mc:AlternateContent xmlns:mc="http://schemas.openxmlformats.org/markup-compatibility/2006">
              <mc:Choice xmlns:v="urn:schemas-microsoft-com:vml" Requires="v">
                <p:oleObj spid="_x0000_s26630" name="Equation" r:id="rId6" imgW="1282680" imgH="228600" progId="Equation.DSMT4">
                  <p:embed/>
                </p:oleObj>
              </mc:Choice>
              <mc:Fallback>
                <p:oleObj name="Equation" r:id="rId6" imgW="1282680" imgH="228600" progId="Equation.DSMT4">
                  <p:embed/>
                  <p:pic>
                    <p:nvPicPr>
                      <p:cNvPr id="4"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9594" y="4021661"/>
                        <a:ext cx="2667436" cy="4750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8"/>
          <p:cNvGraphicFramePr>
            <a:graphicFrameLocks noChangeAspect="1"/>
          </p:cNvGraphicFramePr>
          <p:nvPr/>
        </p:nvGraphicFramePr>
        <p:xfrm>
          <a:off x="936776" y="4068092"/>
          <a:ext cx="2634764" cy="456099"/>
        </p:xfrm>
        <a:graphic>
          <a:graphicData uri="http://schemas.openxmlformats.org/presentationml/2006/ole">
            <mc:AlternateContent xmlns:mc="http://schemas.openxmlformats.org/markup-compatibility/2006">
              <mc:Choice xmlns:v="urn:schemas-microsoft-com:vml" Requires="v">
                <p:oleObj spid="_x0000_s26631" name="Equation" r:id="rId8" imgW="1320480" imgH="228600" progId="Equation.DSMT4">
                  <p:embed/>
                </p:oleObj>
              </mc:Choice>
              <mc:Fallback>
                <p:oleObj name="Equation" r:id="rId8" imgW="1320480" imgH="228600" progId="Equation.DSMT4">
                  <p:embed/>
                  <p:pic>
                    <p:nvPicPr>
                      <p:cNvPr id="5"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6776" y="4068092"/>
                        <a:ext cx="2634764" cy="456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549615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4"/>
          <p:cNvGraphicFramePr>
            <a:graphicFrameLocks noChangeAspect="1"/>
          </p:cNvGraphicFramePr>
          <p:nvPr/>
        </p:nvGraphicFramePr>
        <p:xfrm>
          <a:off x="3371850" y="3265488"/>
          <a:ext cx="2241550" cy="511175"/>
        </p:xfrm>
        <a:graphic>
          <a:graphicData uri="http://schemas.openxmlformats.org/presentationml/2006/ole">
            <mc:AlternateContent xmlns:mc="http://schemas.openxmlformats.org/markup-compatibility/2006">
              <mc:Choice xmlns:v="urn:schemas-microsoft-com:vml" Requires="v">
                <p:oleObj spid="_x0000_s27652" name="Equation" r:id="rId3" imgW="888840" imgH="203040" progId="Equation.DSMT4">
                  <p:embed/>
                </p:oleObj>
              </mc:Choice>
              <mc:Fallback>
                <p:oleObj name="Equation" r:id="rId3" imgW="888840" imgH="203040" progId="Equation.DSMT4">
                  <p:embed/>
                  <p:pic>
                    <p:nvPicPr>
                      <p:cNvPr id="276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1850" y="3265488"/>
                        <a:ext cx="224155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1" name="Object 5"/>
          <p:cNvGraphicFramePr>
            <a:graphicFrameLocks noChangeAspect="1"/>
          </p:cNvGraphicFramePr>
          <p:nvPr/>
        </p:nvGraphicFramePr>
        <p:xfrm>
          <a:off x="3498850" y="1816100"/>
          <a:ext cx="2114550" cy="752475"/>
        </p:xfrm>
        <a:graphic>
          <a:graphicData uri="http://schemas.openxmlformats.org/presentationml/2006/ole">
            <mc:AlternateContent xmlns:mc="http://schemas.openxmlformats.org/markup-compatibility/2006">
              <mc:Choice xmlns:v="urn:schemas-microsoft-com:vml" Requires="v">
                <p:oleObj spid="_x0000_s27653" name="Equation" r:id="rId5" imgW="927000" imgH="330120" progId="Equation.DSMT4">
                  <p:embed/>
                </p:oleObj>
              </mc:Choice>
              <mc:Fallback>
                <p:oleObj name="Equation" r:id="rId5" imgW="927000" imgH="330120" progId="Equation.DSMT4">
                  <p:embed/>
                  <p:pic>
                    <p:nvPicPr>
                      <p:cNvPr id="2765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8850" y="1816100"/>
                        <a:ext cx="2114550"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2" name="Rectangle 6"/>
          <p:cNvSpPr>
            <a:spLocks noChangeArrowheads="1"/>
          </p:cNvSpPr>
          <p:nvPr/>
        </p:nvSpPr>
        <p:spPr bwMode="auto">
          <a:xfrm>
            <a:off x="696913" y="260350"/>
            <a:ext cx="7350125" cy="604838"/>
          </a:xfrm>
          <a:prstGeom prst="rect">
            <a:avLst/>
          </a:prstGeom>
          <a:noFill/>
          <a:ln w="9525">
            <a:noFill/>
            <a:miter lim="800000"/>
            <a:headEnd/>
            <a:tailEnd/>
          </a:ln>
        </p:spPr>
        <p:txBody>
          <a:bodyPr>
            <a:spAutoFit/>
          </a:bodyPr>
          <a:lstStyle/>
          <a:p>
            <a:pPr marL="342900" indent="-342900" algn="ctr">
              <a:lnSpc>
                <a:spcPct val="120000"/>
              </a:lnSpc>
            </a:pPr>
            <a:r>
              <a:rPr lang="en-US" altLang="zh-CN" sz="2800" b="1"/>
              <a:t>Electron in full-filled bands</a:t>
            </a:r>
          </a:p>
        </p:txBody>
      </p:sp>
      <p:sp>
        <p:nvSpPr>
          <p:cNvPr id="27653" name="Text Box 7"/>
          <p:cNvSpPr txBox="1">
            <a:spLocks noChangeArrowheads="1"/>
          </p:cNvSpPr>
          <p:nvPr/>
        </p:nvSpPr>
        <p:spPr bwMode="auto">
          <a:xfrm>
            <a:off x="277813" y="1079500"/>
            <a:ext cx="8751887" cy="2528888"/>
          </a:xfrm>
          <a:prstGeom prst="rect">
            <a:avLst/>
          </a:prstGeom>
          <a:noFill/>
          <a:ln w="9525">
            <a:noFill/>
            <a:miter lim="800000"/>
            <a:headEnd/>
            <a:tailEnd/>
          </a:ln>
        </p:spPr>
        <p:txBody>
          <a:bodyPr>
            <a:spAutoFit/>
          </a:bodyPr>
          <a:lstStyle/>
          <a:p>
            <a:pPr marL="342900" indent="-342900">
              <a:lnSpc>
                <a:spcPct val="160000"/>
              </a:lnSpc>
              <a:buFontTx/>
              <a:buChar char="•"/>
            </a:pPr>
            <a:r>
              <a:rPr lang="en-US" altLang="zh-CN" dirty="0"/>
              <a:t>We already know that the group velocity </a:t>
            </a:r>
            <a:r>
              <a:rPr lang="en-US" altLang="zh-CN" i="1" dirty="0"/>
              <a:t>v</a:t>
            </a:r>
            <a:r>
              <a:rPr lang="en-US" altLang="zh-CN" i="1" baseline="-25000" dirty="0"/>
              <a:t>g</a:t>
            </a:r>
            <a:r>
              <a:rPr lang="en-US" altLang="zh-CN" dirty="0"/>
              <a:t> of Bloch electron in energy band is:</a:t>
            </a:r>
          </a:p>
          <a:p>
            <a:pPr marL="342900" indent="-342900">
              <a:lnSpc>
                <a:spcPct val="160000"/>
              </a:lnSpc>
              <a:buFontTx/>
              <a:buChar char="•"/>
            </a:pPr>
            <a:endParaRPr lang="en-US" altLang="zh-CN" dirty="0"/>
          </a:p>
          <a:p>
            <a:pPr marL="342900" indent="-342900">
              <a:lnSpc>
                <a:spcPct val="160000"/>
              </a:lnSpc>
              <a:buFontTx/>
              <a:buChar char="•"/>
            </a:pPr>
            <a:endParaRPr lang="en-US" altLang="zh-CN" dirty="0"/>
          </a:p>
          <a:p>
            <a:pPr marL="342900" indent="-342900">
              <a:lnSpc>
                <a:spcPct val="160000"/>
              </a:lnSpc>
              <a:buFontTx/>
              <a:buChar char="•"/>
            </a:pPr>
            <a:r>
              <a:rPr lang="en-US" altLang="zh-CN" dirty="0"/>
              <a:t>For a filled band, the dispersion relationship </a:t>
            </a:r>
            <a:r>
              <a:rPr lang="en-US" altLang="zh-CN" i="1" dirty="0">
                <a:latin typeface="Symbol" pitchFamily="18" charset="2"/>
              </a:rPr>
              <a:t>E</a:t>
            </a:r>
            <a:r>
              <a:rPr lang="en-US" altLang="zh-CN" dirty="0"/>
              <a:t>(</a:t>
            </a:r>
            <a:r>
              <a:rPr lang="en-US" altLang="zh-CN" b="1" i="1" dirty="0"/>
              <a:t>k</a:t>
            </a:r>
            <a:r>
              <a:rPr lang="en-US" altLang="zh-CN" dirty="0"/>
              <a:t>) is symmetric:</a:t>
            </a:r>
          </a:p>
          <a:p>
            <a:pPr marL="342900" indent="-342900">
              <a:lnSpc>
                <a:spcPct val="160000"/>
              </a:lnSpc>
              <a:buFontTx/>
              <a:buChar char="•"/>
            </a:pPr>
            <a:endParaRPr lang="en-US" altLang="zh-CN" dirty="0"/>
          </a:p>
        </p:txBody>
      </p:sp>
      <p:pic>
        <p:nvPicPr>
          <p:cNvPr id="27654" name="Picture 8"/>
          <p:cNvPicPr>
            <a:picLocks noChangeAspect="1" noChangeArrowheads="1"/>
          </p:cNvPicPr>
          <p:nvPr/>
        </p:nvPicPr>
        <p:blipFill>
          <a:blip r:embed="rId7" cstate="print"/>
          <a:srcRect/>
          <a:stretch>
            <a:fillRect/>
          </a:stretch>
        </p:blipFill>
        <p:spPr bwMode="auto">
          <a:xfrm>
            <a:off x="3028950" y="4105275"/>
            <a:ext cx="3057525" cy="2359025"/>
          </a:xfrm>
          <a:prstGeom prst="rect">
            <a:avLst/>
          </a:prstGeom>
          <a:noFill/>
          <a:ln w="9525">
            <a:noFill/>
            <a:miter lim="800000"/>
            <a:headEnd/>
            <a:tailEnd/>
          </a:ln>
        </p:spPr>
      </p:pic>
      <p:sp>
        <p:nvSpPr>
          <p:cNvPr id="7" name="文本框 6">
            <a:extLst>
              <a:ext uri="{FF2B5EF4-FFF2-40B4-BE49-F238E27FC236}">
                <a16:creationId xmlns:a16="http://schemas.microsoft.com/office/drawing/2014/main" id="{20FF70EF-E125-4580-BE7D-A2A230D706FC}"/>
              </a:ext>
            </a:extLst>
          </p:cNvPr>
          <p:cNvSpPr txBox="1"/>
          <p:nvPr/>
        </p:nvSpPr>
        <p:spPr>
          <a:xfrm>
            <a:off x="503904" y="6023891"/>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满带不导电？</a:t>
            </a:r>
          </a:p>
        </p:txBody>
      </p:sp>
    </p:spTree>
    <p:extLst>
      <p:ext uri="{BB962C8B-B14F-4D97-AF65-F5344CB8AC3E}">
        <p14:creationId xmlns:p14="http://schemas.microsoft.com/office/powerpoint/2010/main" val="33127895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4"/>
          <p:cNvSpPr>
            <a:spLocks noChangeArrowheads="1"/>
          </p:cNvSpPr>
          <p:nvPr/>
        </p:nvSpPr>
        <p:spPr bwMode="auto">
          <a:xfrm>
            <a:off x="696913" y="260350"/>
            <a:ext cx="7350125" cy="604838"/>
          </a:xfrm>
          <a:prstGeom prst="rect">
            <a:avLst/>
          </a:prstGeom>
          <a:noFill/>
          <a:ln w="9525">
            <a:noFill/>
            <a:miter lim="800000"/>
            <a:headEnd/>
            <a:tailEnd/>
          </a:ln>
        </p:spPr>
        <p:txBody>
          <a:bodyPr>
            <a:spAutoFit/>
          </a:bodyPr>
          <a:lstStyle/>
          <a:p>
            <a:pPr marL="342900" indent="-342900" algn="ctr">
              <a:lnSpc>
                <a:spcPct val="120000"/>
              </a:lnSpc>
            </a:pPr>
            <a:r>
              <a:rPr lang="en-US" altLang="zh-CN" sz="2800" b="1"/>
              <a:t>Electron in full-filled bands</a:t>
            </a:r>
          </a:p>
        </p:txBody>
      </p:sp>
      <p:graphicFrame>
        <p:nvGraphicFramePr>
          <p:cNvPr id="28674" name="Object 6"/>
          <p:cNvGraphicFramePr>
            <a:graphicFrameLocks noChangeAspect="1"/>
          </p:cNvGraphicFramePr>
          <p:nvPr/>
        </p:nvGraphicFramePr>
        <p:xfrm>
          <a:off x="2881313" y="1087438"/>
          <a:ext cx="5027612" cy="962025"/>
        </p:xfrm>
        <a:graphic>
          <a:graphicData uri="http://schemas.openxmlformats.org/presentationml/2006/ole">
            <mc:AlternateContent xmlns:mc="http://schemas.openxmlformats.org/markup-compatibility/2006">
              <mc:Choice xmlns:v="urn:schemas-microsoft-com:vml" Requires="v">
                <p:oleObj spid="_x0000_s28677" name="Equation" r:id="rId3" imgW="2057400" imgH="393480" progId="Equation.DSMT4">
                  <p:embed/>
                </p:oleObj>
              </mc:Choice>
              <mc:Fallback>
                <p:oleObj name="Equation" r:id="rId3" imgW="2057400" imgH="393480" progId="Equation.DSMT4">
                  <p:embed/>
                  <p:pic>
                    <p:nvPicPr>
                      <p:cNvPr id="2867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1313" y="1087438"/>
                        <a:ext cx="5027612"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78" name="AutoShape 8"/>
          <p:cNvSpPr>
            <a:spLocks noChangeArrowheads="1"/>
          </p:cNvSpPr>
          <p:nvPr/>
        </p:nvSpPr>
        <p:spPr bwMode="auto">
          <a:xfrm>
            <a:off x="1574800" y="2112963"/>
            <a:ext cx="652463" cy="320675"/>
          </a:xfrm>
          <a:prstGeom prst="rightArrow">
            <a:avLst>
              <a:gd name="adj1" fmla="val 50000"/>
              <a:gd name="adj2" fmla="val 50866"/>
            </a:avLst>
          </a:prstGeom>
          <a:solidFill>
            <a:srgbClr val="969696">
              <a:alpha val="50195"/>
            </a:srgbClr>
          </a:solidFill>
          <a:ln w="9525">
            <a:solidFill>
              <a:schemeClr val="tx1"/>
            </a:solidFill>
            <a:miter lim="800000"/>
            <a:headEnd/>
            <a:tailEnd/>
          </a:ln>
        </p:spPr>
        <p:txBody>
          <a:bodyPr wrap="none" anchor="ctr"/>
          <a:lstStyle/>
          <a:p>
            <a:endParaRPr lang="zh-CN" altLang="en-US"/>
          </a:p>
        </p:txBody>
      </p:sp>
      <p:sp>
        <p:nvSpPr>
          <p:cNvPr id="28679" name="AutoShape 9"/>
          <p:cNvSpPr>
            <a:spLocks/>
          </p:cNvSpPr>
          <p:nvPr/>
        </p:nvSpPr>
        <p:spPr bwMode="auto">
          <a:xfrm>
            <a:off x="2524125" y="1639888"/>
            <a:ext cx="149225" cy="1284287"/>
          </a:xfrm>
          <a:prstGeom prst="leftBrace">
            <a:avLst>
              <a:gd name="adj1" fmla="val 71720"/>
              <a:gd name="adj2" fmla="val 50000"/>
            </a:avLst>
          </a:prstGeom>
          <a:noFill/>
          <a:ln w="9525">
            <a:solidFill>
              <a:schemeClr val="tx1"/>
            </a:solidFill>
            <a:round/>
            <a:headEnd/>
            <a:tailEnd/>
          </a:ln>
        </p:spPr>
        <p:txBody>
          <a:bodyPr wrap="none" anchor="ctr"/>
          <a:lstStyle/>
          <a:p>
            <a:endParaRPr lang="zh-CN" altLang="en-US"/>
          </a:p>
        </p:txBody>
      </p:sp>
      <p:graphicFrame>
        <p:nvGraphicFramePr>
          <p:cNvPr id="28675" name="Object 10"/>
          <p:cNvGraphicFramePr>
            <a:graphicFrameLocks noChangeAspect="1"/>
          </p:cNvGraphicFramePr>
          <p:nvPr/>
        </p:nvGraphicFramePr>
        <p:xfrm>
          <a:off x="2879725" y="2476500"/>
          <a:ext cx="3165475" cy="962025"/>
        </p:xfrm>
        <a:graphic>
          <a:graphicData uri="http://schemas.openxmlformats.org/presentationml/2006/ole">
            <mc:AlternateContent xmlns:mc="http://schemas.openxmlformats.org/markup-compatibility/2006">
              <mc:Choice xmlns:v="urn:schemas-microsoft-com:vml" Requires="v">
                <p:oleObj spid="_x0000_s28678" name="Equation" r:id="rId5" imgW="1295280" imgH="393480" progId="Equation.DSMT4">
                  <p:embed/>
                </p:oleObj>
              </mc:Choice>
              <mc:Fallback>
                <p:oleObj name="Equation" r:id="rId5" imgW="1295280" imgH="393480" progId="Equation.DSMT4">
                  <p:embed/>
                  <p:pic>
                    <p:nvPicPr>
                      <p:cNvPr id="28675"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9725" y="2476500"/>
                        <a:ext cx="3165475"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76" name="Object 12"/>
          <p:cNvGraphicFramePr>
            <a:graphicFrameLocks noChangeAspect="1"/>
          </p:cNvGraphicFramePr>
          <p:nvPr/>
        </p:nvGraphicFramePr>
        <p:xfrm>
          <a:off x="2522538" y="3727450"/>
          <a:ext cx="2233612" cy="495300"/>
        </p:xfrm>
        <a:graphic>
          <a:graphicData uri="http://schemas.openxmlformats.org/presentationml/2006/ole">
            <mc:AlternateContent xmlns:mc="http://schemas.openxmlformats.org/markup-compatibility/2006">
              <mc:Choice xmlns:v="urn:schemas-microsoft-com:vml" Requires="v">
                <p:oleObj spid="_x0000_s28679" name="Equation" r:id="rId7" imgW="914400" imgH="203040" progId="Equation.DSMT4">
                  <p:embed/>
                </p:oleObj>
              </mc:Choice>
              <mc:Fallback>
                <p:oleObj name="Equation" r:id="rId7" imgW="914400" imgH="203040" progId="Equation.DSMT4">
                  <p:embed/>
                  <p:pic>
                    <p:nvPicPr>
                      <p:cNvPr id="28676"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2538" y="3727450"/>
                        <a:ext cx="2233612"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80" name="Text Box 13"/>
          <p:cNvSpPr txBox="1">
            <a:spLocks noChangeArrowheads="1"/>
          </p:cNvSpPr>
          <p:nvPr/>
        </p:nvSpPr>
        <p:spPr bwMode="auto">
          <a:xfrm>
            <a:off x="250825" y="4194175"/>
            <a:ext cx="8705850" cy="2258439"/>
          </a:xfrm>
          <a:prstGeom prst="rect">
            <a:avLst/>
          </a:prstGeom>
          <a:noFill/>
          <a:ln w="9525">
            <a:noFill/>
            <a:miter lim="800000"/>
            <a:headEnd/>
            <a:tailEnd/>
          </a:ln>
        </p:spPr>
        <p:txBody>
          <a:bodyPr>
            <a:spAutoFit/>
          </a:bodyPr>
          <a:lstStyle/>
          <a:p>
            <a:pPr marL="342900" indent="-342900">
              <a:lnSpc>
                <a:spcPct val="160000"/>
              </a:lnSpc>
              <a:buFontTx/>
              <a:buChar char="•"/>
            </a:pPr>
            <a:r>
              <a:rPr lang="en-US" altLang="zh-CN" dirty="0"/>
              <a:t>Velocity for electron of state </a:t>
            </a:r>
            <a:r>
              <a:rPr lang="en-US" altLang="zh-CN" b="1" i="1" dirty="0"/>
              <a:t>k</a:t>
            </a:r>
            <a:r>
              <a:rPr lang="en-US" altLang="zh-CN" dirty="0"/>
              <a:t> and </a:t>
            </a:r>
            <a:r>
              <a:rPr lang="en-US" altLang="zh-CN" dirty="0">
                <a:sym typeface="Symbol" pitchFamily="18" charset="2"/>
              </a:rPr>
              <a:t></a:t>
            </a:r>
            <a:r>
              <a:rPr lang="en-US" altLang="zh-CN" b="1" i="1" dirty="0"/>
              <a:t>k</a:t>
            </a:r>
            <a:r>
              <a:rPr lang="en-US" altLang="zh-CN" dirty="0"/>
              <a:t> has same magnitude &amp; inverse direction.</a:t>
            </a:r>
          </a:p>
          <a:p>
            <a:pPr marL="342900" indent="-342900">
              <a:lnSpc>
                <a:spcPct val="160000"/>
              </a:lnSpc>
              <a:buFontTx/>
              <a:buChar char="•"/>
            </a:pPr>
            <a:r>
              <a:rPr lang="en-US" altLang="zh-CN" dirty="0"/>
              <a:t>Each electron of velocity </a:t>
            </a:r>
            <a:r>
              <a:rPr lang="en-US" altLang="zh-CN" b="1" i="1" dirty="0"/>
              <a:t>v</a:t>
            </a:r>
            <a:r>
              <a:rPr lang="en-US" altLang="zh-CN" dirty="0"/>
              <a:t> contribute to current of</a:t>
            </a:r>
            <a:r>
              <a:rPr lang="en-US" altLang="zh-CN" dirty="0">
                <a:solidFill>
                  <a:srgbClr val="FF0000"/>
                </a:solidFill>
              </a:rPr>
              <a:t> </a:t>
            </a:r>
            <a:r>
              <a:rPr lang="en-US" altLang="zh-CN" dirty="0">
                <a:solidFill>
                  <a:srgbClr val="FF0000"/>
                </a:solidFill>
                <a:sym typeface="Symbol" pitchFamily="18" charset="2"/>
              </a:rPr>
              <a:t></a:t>
            </a:r>
            <a:r>
              <a:rPr lang="en-US" altLang="zh-CN" i="1" dirty="0" err="1">
                <a:solidFill>
                  <a:srgbClr val="FF0000"/>
                </a:solidFill>
              </a:rPr>
              <a:t>e</a:t>
            </a:r>
            <a:r>
              <a:rPr lang="en-US" altLang="zh-CN" b="1" i="1" dirty="0" err="1">
                <a:solidFill>
                  <a:srgbClr val="FF0000"/>
                </a:solidFill>
              </a:rPr>
              <a:t>v</a:t>
            </a:r>
            <a:r>
              <a:rPr lang="en-US" altLang="zh-CN" dirty="0"/>
              <a:t>. </a:t>
            </a:r>
          </a:p>
          <a:p>
            <a:pPr marL="342900" indent="-342900">
              <a:lnSpc>
                <a:spcPct val="160000"/>
              </a:lnSpc>
              <a:buFontTx/>
              <a:buChar char="•"/>
            </a:pPr>
            <a:r>
              <a:rPr lang="en-US" altLang="zh-CN" dirty="0"/>
              <a:t>Without applied field, under thermal equilibrium, the probability for electron occupy </a:t>
            </a:r>
            <a:r>
              <a:rPr lang="en-US" altLang="zh-CN" b="1" i="1" dirty="0"/>
              <a:t>k</a:t>
            </a:r>
            <a:r>
              <a:rPr lang="en-US" altLang="zh-CN" dirty="0"/>
              <a:t> and </a:t>
            </a:r>
            <a:r>
              <a:rPr lang="en-US" altLang="zh-CN" dirty="0">
                <a:sym typeface="Symbol" pitchFamily="18" charset="2"/>
              </a:rPr>
              <a:t></a:t>
            </a:r>
            <a:r>
              <a:rPr lang="en-US" altLang="zh-CN" b="1" i="1" dirty="0"/>
              <a:t>k</a:t>
            </a:r>
            <a:r>
              <a:rPr lang="en-US" altLang="zh-CN" dirty="0"/>
              <a:t> states equal. Thus, the current cancel with each other.</a:t>
            </a:r>
          </a:p>
          <a:p>
            <a:pPr marL="342900" indent="-342900">
              <a:lnSpc>
                <a:spcPct val="160000"/>
              </a:lnSpc>
              <a:buFontTx/>
              <a:buChar char="•"/>
            </a:pPr>
            <a:r>
              <a:rPr lang="en-US" altLang="zh-CN" dirty="0"/>
              <a:t>Therefore, filled band in crystal under zero field has no current.</a:t>
            </a:r>
          </a:p>
        </p:txBody>
      </p:sp>
      <p:sp>
        <p:nvSpPr>
          <p:cNvPr id="28681" name="AutoShape 14"/>
          <p:cNvSpPr>
            <a:spLocks noChangeArrowheads="1"/>
          </p:cNvSpPr>
          <p:nvPr/>
        </p:nvSpPr>
        <p:spPr bwMode="auto">
          <a:xfrm>
            <a:off x="1582738" y="3786188"/>
            <a:ext cx="652462" cy="320675"/>
          </a:xfrm>
          <a:prstGeom prst="rightArrow">
            <a:avLst>
              <a:gd name="adj1" fmla="val 50000"/>
              <a:gd name="adj2" fmla="val 50866"/>
            </a:avLst>
          </a:prstGeom>
          <a:solidFill>
            <a:srgbClr val="969696">
              <a:alpha val="50195"/>
            </a:srgbClr>
          </a:solidFill>
          <a:ln w="9525">
            <a:solidFill>
              <a:schemeClr val="tx1"/>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6139199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10"/>
          <p:cNvPicPr>
            <a:picLocks noChangeAspect="1" noChangeArrowheads="1"/>
          </p:cNvPicPr>
          <p:nvPr/>
        </p:nvPicPr>
        <p:blipFill>
          <a:blip r:embed="rId3" cstate="print"/>
          <a:srcRect/>
          <a:stretch>
            <a:fillRect/>
          </a:stretch>
        </p:blipFill>
        <p:spPr bwMode="auto">
          <a:xfrm>
            <a:off x="5692775" y="4144963"/>
            <a:ext cx="3240088" cy="2533650"/>
          </a:xfrm>
          <a:prstGeom prst="rect">
            <a:avLst/>
          </a:prstGeom>
          <a:noFill/>
          <a:ln w="9525">
            <a:noFill/>
            <a:miter lim="800000"/>
            <a:headEnd/>
            <a:tailEnd/>
          </a:ln>
        </p:spPr>
      </p:pic>
      <p:sp>
        <p:nvSpPr>
          <p:cNvPr id="29701" name="Rectangle 11"/>
          <p:cNvSpPr>
            <a:spLocks noChangeArrowheads="1"/>
          </p:cNvSpPr>
          <p:nvPr/>
        </p:nvSpPr>
        <p:spPr bwMode="auto">
          <a:xfrm>
            <a:off x="696913" y="260350"/>
            <a:ext cx="7350125" cy="604838"/>
          </a:xfrm>
          <a:prstGeom prst="rect">
            <a:avLst/>
          </a:prstGeom>
          <a:noFill/>
          <a:ln w="9525">
            <a:noFill/>
            <a:miter lim="800000"/>
            <a:headEnd/>
            <a:tailEnd/>
          </a:ln>
        </p:spPr>
        <p:txBody>
          <a:bodyPr>
            <a:spAutoFit/>
          </a:bodyPr>
          <a:lstStyle/>
          <a:p>
            <a:pPr marL="342900" indent="-342900" algn="ctr">
              <a:lnSpc>
                <a:spcPct val="120000"/>
              </a:lnSpc>
            </a:pPr>
            <a:r>
              <a:rPr lang="en-US" altLang="zh-CN" sz="2800" b="1"/>
              <a:t>Electron in full-filled bands under field</a:t>
            </a:r>
          </a:p>
        </p:txBody>
      </p:sp>
      <p:sp>
        <p:nvSpPr>
          <p:cNvPr id="29702" name="Text Box 12"/>
          <p:cNvSpPr txBox="1">
            <a:spLocks noChangeArrowheads="1"/>
          </p:cNvSpPr>
          <p:nvPr/>
        </p:nvSpPr>
        <p:spPr bwMode="auto">
          <a:xfrm>
            <a:off x="201613" y="1117600"/>
            <a:ext cx="8780462" cy="3990975"/>
          </a:xfrm>
          <a:prstGeom prst="rect">
            <a:avLst/>
          </a:prstGeom>
          <a:noFill/>
          <a:ln w="9525">
            <a:noFill/>
            <a:miter lim="800000"/>
            <a:headEnd/>
            <a:tailEnd/>
          </a:ln>
        </p:spPr>
        <p:txBody>
          <a:bodyPr>
            <a:spAutoFit/>
          </a:bodyPr>
          <a:lstStyle/>
          <a:p>
            <a:pPr marL="342900" indent="-342900">
              <a:lnSpc>
                <a:spcPct val="160000"/>
              </a:lnSpc>
              <a:buFontTx/>
              <a:buChar char="•"/>
            </a:pPr>
            <a:r>
              <a:rPr lang="en-US" altLang="zh-CN"/>
              <a:t>With applied field, electron feel a force of </a:t>
            </a:r>
            <a:r>
              <a:rPr lang="en-US" altLang="zh-CN" b="1" i="1"/>
              <a:t>F</a:t>
            </a:r>
            <a:r>
              <a:rPr lang="en-US" altLang="zh-CN"/>
              <a:t>=</a:t>
            </a:r>
            <a:r>
              <a:rPr lang="en-US" altLang="zh-CN">
                <a:sym typeface="Symbol" pitchFamily="18" charset="2"/>
              </a:rPr>
              <a:t></a:t>
            </a:r>
            <a:r>
              <a:rPr lang="en-US" altLang="zh-CN" i="1"/>
              <a:t>e</a:t>
            </a:r>
            <a:r>
              <a:rPr lang="en-US" altLang="zh-CN" b="1" i="1"/>
              <a:t>E</a:t>
            </a:r>
            <a:r>
              <a:rPr lang="en-US" altLang="zh-CN" baseline="-25000"/>
              <a:t>ext</a:t>
            </a:r>
            <a:r>
              <a:rPr lang="en-US" altLang="zh-CN"/>
              <a:t>. Thus, the </a:t>
            </a:r>
            <a:r>
              <a:rPr lang="en-US" altLang="zh-CN" b="1" i="1"/>
              <a:t>k</a:t>
            </a:r>
            <a:r>
              <a:rPr lang="en-US" altLang="zh-CN"/>
              <a:t> vector for all electrons will change by:</a:t>
            </a:r>
          </a:p>
          <a:p>
            <a:pPr marL="342900" indent="-342900">
              <a:lnSpc>
                <a:spcPct val="160000"/>
              </a:lnSpc>
              <a:buFontTx/>
              <a:buChar char="•"/>
            </a:pPr>
            <a:endParaRPr lang="en-US" altLang="zh-CN"/>
          </a:p>
          <a:p>
            <a:pPr marL="342900" indent="-342900">
              <a:lnSpc>
                <a:spcPct val="160000"/>
              </a:lnSpc>
              <a:buFontTx/>
              <a:buChar char="•"/>
            </a:pPr>
            <a:r>
              <a:rPr lang="en-US" altLang="zh-CN"/>
              <a:t>Since electronic band is periodic function of </a:t>
            </a:r>
            <a:r>
              <a:rPr lang="en-US" altLang="zh-CN" b="1" i="1"/>
              <a:t>k</a:t>
            </a:r>
            <a:r>
              <a:rPr lang="en-US" altLang="zh-CN"/>
              <a:t>, the electrons shift out of 1st BZ boundary (point A) will come back into the 1st BZ through point A’. Thus the overall distribution of electron state does not change at all. The total current in crystal is still zero.</a:t>
            </a:r>
          </a:p>
          <a:p>
            <a:pPr marL="342900" indent="-342900">
              <a:lnSpc>
                <a:spcPct val="160000"/>
              </a:lnSpc>
              <a:buFontTx/>
              <a:buChar char="•"/>
            </a:pPr>
            <a:r>
              <a:rPr lang="en-US" altLang="zh-CN"/>
              <a:t>Full-filled band do not contribute to the current.</a:t>
            </a:r>
          </a:p>
        </p:txBody>
      </p:sp>
      <p:graphicFrame>
        <p:nvGraphicFramePr>
          <p:cNvPr id="395277" name="Object 13"/>
          <p:cNvGraphicFramePr>
            <a:graphicFrameLocks noChangeAspect="1"/>
          </p:cNvGraphicFramePr>
          <p:nvPr/>
        </p:nvGraphicFramePr>
        <p:xfrm>
          <a:off x="1978025" y="5430838"/>
          <a:ext cx="312738" cy="484187"/>
        </p:xfrm>
        <a:graphic>
          <a:graphicData uri="http://schemas.openxmlformats.org/presentationml/2006/ole">
            <mc:AlternateContent xmlns:mc="http://schemas.openxmlformats.org/markup-compatibility/2006">
              <mc:Choice xmlns:v="urn:schemas-microsoft-com:vml" Requires="v">
                <p:oleObj spid="_x0000_s29700" name="Equation" r:id="rId4" imgW="114120" imgH="177480" progId="Equation.DSMT4">
                  <p:embed/>
                </p:oleObj>
              </mc:Choice>
              <mc:Fallback>
                <p:oleObj name="Equation" r:id="rId4" imgW="114120" imgH="177480" progId="Equation.DSMT4">
                  <p:embed/>
                  <p:pic>
                    <p:nvPicPr>
                      <p:cNvPr id="395277"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8025" y="5430838"/>
                        <a:ext cx="312738" cy="484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699" name="Object 14"/>
          <p:cNvGraphicFramePr>
            <a:graphicFrameLocks noChangeAspect="1"/>
          </p:cNvGraphicFramePr>
          <p:nvPr/>
        </p:nvGraphicFramePr>
        <p:xfrm>
          <a:off x="3403600" y="1774825"/>
          <a:ext cx="1858963" cy="822325"/>
        </p:xfrm>
        <a:graphic>
          <a:graphicData uri="http://schemas.openxmlformats.org/presentationml/2006/ole">
            <mc:AlternateContent xmlns:mc="http://schemas.openxmlformats.org/markup-compatibility/2006">
              <mc:Choice xmlns:v="urn:schemas-microsoft-com:vml" Requires="v">
                <p:oleObj spid="_x0000_s29701" name="Equation" r:id="rId6" imgW="888840" imgH="393480" progId="Equation.DSMT4">
                  <p:embed/>
                </p:oleObj>
              </mc:Choice>
              <mc:Fallback>
                <p:oleObj name="Equation" r:id="rId6" imgW="888840" imgH="393480" progId="Equation.DSMT4">
                  <p:embed/>
                  <p:pic>
                    <p:nvPicPr>
                      <p:cNvPr id="29699"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3600" y="1774825"/>
                        <a:ext cx="18589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文本框 1">
            <a:extLst>
              <a:ext uri="{FF2B5EF4-FFF2-40B4-BE49-F238E27FC236}">
                <a16:creationId xmlns:a16="http://schemas.microsoft.com/office/drawing/2014/main" id="{3EC74ACC-4BA8-4E04-928F-45C74484DC15}"/>
              </a:ext>
            </a:extLst>
          </p:cNvPr>
          <p:cNvSpPr txBox="1"/>
          <p:nvPr/>
        </p:nvSpPr>
        <p:spPr>
          <a:xfrm>
            <a:off x="1833940" y="5331164"/>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满带不导电？</a:t>
            </a:r>
          </a:p>
        </p:txBody>
      </p:sp>
    </p:spTree>
    <p:extLst>
      <p:ext uri="{BB962C8B-B14F-4D97-AF65-F5344CB8AC3E}">
        <p14:creationId xmlns:p14="http://schemas.microsoft.com/office/powerpoint/2010/main" val="196503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95277"/>
                                        </p:tgtEl>
                                        <p:attrNameLst>
                                          <p:attrName>style.visibility</p:attrName>
                                        </p:attrNameLst>
                                      </p:cBhvr>
                                      <p:to>
                                        <p:strVal val="visible"/>
                                      </p:to>
                                    </p:set>
                                    <p:animEffect transition="in" filter="dissolve">
                                      <p:cBhvr>
                                        <p:cTn id="7" dur="500"/>
                                        <p:tgtEl>
                                          <p:spTgt spid="395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231266" y="197494"/>
            <a:ext cx="1627369" cy="523220"/>
          </a:xfrm>
          <a:prstGeom prst="rect">
            <a:avLst/>
          </a:prstGeom>
          <a:noFill/>
        </p:spPr>
        <p:txBody>
          <a:bodyPr wrap="none" rtlCol="0">
            <a:spAutoFit/>
          </a:bodyPr>
          <a:lstStyle/>
          <a:p>
            <a:pPr algn="ctr"/>
            <a:r>
              <a:rPr lang="zh-CN" altLang="en-US" sz="2800" b="1" dirty="0">
                <a:latin typeface="微软雅黑" panose="020B0503020204020204" pitchFamily="34" charset="-122"/>
                <a:ea typeface="微软雅黑" panose="020B0503020204020204" pitchFamily="34" charset="-122"/>
              </a:rPr>
              <a:t>布里渊区</a:t>
            </a:r>
            <a:endParaRPr lang="en-US" altLang="zh-CN" sz="28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475652" y="1027710"/>
            <a:ext cx="5476243" cy="369332"/>
          </a:xfrm>
          <a:prstGeom prst="rect">
            <a:avLst/>
          </a:prstGeom>
          <a:noFill/>
        </p:spPr>
        <p:txBody>
          <a:bodyPr wrap="none" rtlCol="0">
            <a:spAutoFit/>
          </a:bodyPr>
          <a:lstStyle/>
          <a:p>
            <a:r>
              <a:rPr lang="zh-CN" altLang="en-US" b="1" dirty="0">
                <a:latin typeface="Times New Roman" panose="02020603050405020304" pitchFamily="18" charset="0"/>
                <a:ea typeface="黑体" panose="02010609060101010101" pitchFamily="49" charset="-122"/>
                <a:cs typeface="Times New Roman" panose="02020603050405020304" pitchFamily="18" charset="0"/>
              </a:rPr>
              <a:t>布里渊区定义为</a:t>
            </a:r>
            <a:r>
              <a:rPr lang="zh-CN" altLang="en-US"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倒易空间点阵中的</a:t>
            </a:r>
            <a:r>
              <a:rPr lang="en-US"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Wigner-Seitz </a:t>
            </a:r>
            <a:r>
              <a:rPr lang="zh-CN" altLang="en-US"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晶胞</a:t>
            </a:r>
          </a:p>
        </p:txBody>
      </p:sp>
      <p:grpSp>
        <p:nvGrpSpPr>
          <p:cNvPr id="153" name="组合 152"/>
          <p:cNvGrpSpPr/>
          <p:nvPr/>
        </p:nvGrpSpPr>
        <p:grpSpPr>
          <a:xfrm>
            <a:off x="1176146" y="1573618"/>
            <a:ext cx="6544363" cy="2653487"/>
            <a:chOff x="819622" y="1204557"/>
            <a:chExt cx="6544363" cy="2653487"/>
          </a:xfrm>
        </p:grpSpPr>
        <p:sp>
          <p:nvSpPr>
            <p:cNvPr id="152" name="矩形 151"/>
            <p:cNvSpPr/>
            <p:nvPr/>
          </p:nvSpPr>
          <p:spPr>
            <a:xfrm rot="2665115">
              <a:off x="5447822" y="2092485"/>
              <a:ext cx="730656" cy="73065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5260479" y="2428828"/>
              <a:ext cx="75992" cy="759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5753948" y="2428828"/>
              <a:ext cx="75992" cy="759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4767011" y="2919600"/>
              <a:ext cx="75992" cy="759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5260479" y="2923200"/>
              <a:ext cx="75992" cy="759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4767011" y="2428828"/>
              <a:ext cx="75992" cy="759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5750729" y="2923200"/>
              <a:ext cx="75992" cy="759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6244197" y="2923200"/>
              <a:ext cx="75992" cy="759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a:off x="6244197" y="2435536"/>
              <a:ext cx="75992" cy="759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6244197" y="2434494"/>
              <a:ext cx="75992" cy="759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6734446" y="2441203"/>
              <a:ext cx="75992" cy="759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a:spLocks noChangeAspect="1"/>
            </p:cNvSpPr>
            <p:nvPr/>
          </p:nvSpPr>
          <p:spPr>
            <a:xfrm>
              <a:off x="6734446" y="2923200"/>
              <a:ext cx="75992" cy="759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箭头连接符 56"/>
            <p:cNvCxnSpPr/>
            <p:nvPr/>
          </p:nvCxnSpPr>
          <p:spPr>
            <a:xfrm>
              <a:off x="4462843" y="2466398"/>
              <a:ext cx="290114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5788725" y="1204557"/>
              <a:ext cx="0" cy="25618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5560176" y="1263568"/>
              <a:ext cx="0" cy="2594476"/>
            </a:xfrm>
            <a:prstGeom prst="line">
              <a:avLst/>
            </a:prstGeom>
          </p:spPr>
          <p:style>
            <a:lnRef idx="1">
              <a:schemeClr val="accent1"/>
            </a:lnRef>
            <a:fillRef idx="0">
              <a:schemeClr val="accent1"/>
            </a:fillRef>
            <a:effectRef idx="0">
              <a:schemeClr val="accent1"/>
            </a:effectRef>
            <a:fontRef idx="minor">
              <a:schemeClr val="tx1"/>
            </a:fontRef>
          </p:style>
        </p:cxnSp>
        <p:sp>
          <p:nvSpPr>
            <p:cNvPr id="4" name="椭圆 3"/>
            <p:cNvSpPr>
              <a:spLocks noChangeAspect="1"/>
            </p:cNvSpPr>
            <p:nvPr/>
          </p:nvSpPr>
          <p:spPr>
            <a:xfrm>
              <a:off x="1118048" y="2431780"/>
              <a:ext cx="69236" cy="6923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p:cNvCxnSpPr/>
            <p:nvPr/>
          </p:nvCxnSpPr>
          <p:spPr>
            <a:xfrm>
              <a:off x="819622" y="2466398"/>
              <a:ext cx="247221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 name="椭圆 6"/>
            <p:cNvSpPr>
              <a:spLocks noChangeAspect="1"/>
            </p:cNvSpPr>
            <p:nvPr/>
          </p:nvSpPr>
          <p:spPr>
            <a:xfrm>
              <a:off x="1567643" y="2431780"/>
              <a:ext cx="69236" cy="6923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2017238" y="2431780"/>
              <a:ext cx="69236" cy="6923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2466834" y="2431780"/>
              <a:ext cx="69236" cy="6923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p:nvPr/>
          </p:nvCxnSpPr>
          <p:spPr>
            <a:xfrm>
              <a:off x="2276522" y="1625536"/>
              <a:ext cx="0" cy="1620000"/>
            </a:xfrm>
            <a:prstGeom prst="line">
              <a:avLst/>
            </a:prstGeom>
          </p:spPr>
          <p:style>
            <a:lnRef idx="1">
              <a:schemeClr val="accent1"/>
            </a:lnRef>
            <a:fillRef idx="0">
              <a:schemeClr val="accent1"/>
            </a:fillRef>
            <a:effectRef idx="0">
              <a:schemeClr val="accent1"/>
            </a:effectRef>
            <a:fontRef idx="minor">
              <a:schemeClr val="tx1"/>
            </a:fontRef>
          </p:style>
        </p:cxnSp>
        <p:sp>
          <p:nvSpPr>
            <p:cNvPr id="70" name="椭圆 69"/>
            <p:cNvSpPr>
              <a:spLocks noChangeAspect="1"/>
            </p:cNvSpPr>
            <p:nvPr/>
          </p:nvSpPr>
          <p:spPr>
            <a:xfrm>
              <a:off x="2468899" y="2434547"/>
              <a:ext cx="69236" cy="6923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a:spLocks noChangeAspect="1"/>
            </p:cNvSpPr>
            <p:nvPr/>
          </p:nvSpPr>
          <p:spPr>
            <a:xfrm>
              <a:off x="2918495" y="2434547"/>
              <a:ext cx="69236" cy="6923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直接连接符 73"/>
            <p:cNvCxnSpPr/>
            <p:nvPr/>
          </p:nvCxnSpPr>
          <p:spPr>
            <a:xfrm>
              <a:off x="1830405" y="1613654"/>
              <a:ext cx="0" cy="1620000"/>
            </a:xfrm>
            <a:prstGeom prst="line">
              <a:avLst/>
            </a:prstGeom>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1830405" y="1928553"/>
              <a:ext cx="446117" cy="1113905"/>
            </a:xfrm>
            <a:prstGeom prst="rect">
              <a:avLst/>
            </a:prstGeom>
            <a:solidFill>
              <a:schemeClr val="bg1">
                <a:lumMod val="6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p:cNvCxnSpPr/>
            <p:nvPr/>
          </p:nvCxnSpPr>
          <p:spPr>
            <a:xfrm>
              <a:off x="6053398" y="1263568"/>
              <a:ext cx="0" cy="25944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338154" y="2724317"/>
              <a:ext cx="3025831" cy="0"/>
            </a:xfrm>
            <a:prstGeom prst="line">
              <a:avLst/>
            </a:prstGeom>
          </p:spPr>
          <p:style>
            <a:lnRef idx="1">
              <a:schemeClr val="accent1"/>
            </a:lnRef>
            <a:fillRef idx="0">
              <a:schemeClr val="accent1"/>
            </a:fillRef>
            <a:effectRef idx="0">
              <a:schemeClr val="accent1"/>
            </a:effectRef>
            <a:fontRef idx="minor">
              <a:schemeClr val="tx1"/>
            </a:fontRef>
          </p:style>
        </p:cxnSp>
        <p:sp>
          <p:nvSpPr>
            <p:cNvPr id="106" name="椭圆 105"/>
            <p:cNvSpPr>
              <a:spLocks noChangeAspect="1"/>
            </p:cNvSpPr>
            <p:nvPr/>
          </p:nvSpPr>
          <p:spPr>
            <a:xfrm>
              <a:off x="4767011" y="3410372"/>
              <a:ext cx="75992" cy="759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a:spLocks noChangeAspect="1"/>
            </p:cNvSpPr>
            <p:nvPr/>
          </p:nvSpPr>
          <p:spPr>
            <a:xfrm>
              <a:off x="5260479" y="3413972"/>
              <a:ext cx="75992" cy="759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a:spLocks noChangeAspect="1"/>
            </p:cNvSpPr>
            <p:nvPr/>
          </p:nvSpPr>
          <p:spPr>
            <a:xfrm>
              <a:off x="5750729" y="3413972"/>
              <a:ext cx="75992" cy="759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a:spLocks noChangeAspect="1"/>
            </p:cNvSpPr>
            <p:nvPr/>
          </p:nvSpPr>
          <p:spPr>
            <a:xfrm>
              <a:off x="6244197" y="3413972"/>
              <a:ext cx="75992" cy="759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a:spLocks noChangeAspect="1"/>
            </p:cNvSpPr>
            <p:nvPr/>
          </p:nvSpPr>
          <p:spPr>
            <a:xfrm>
              <a:off x="6244197" y="2926308"/>
              <a:ext cx="75992" cy="759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a:spLocks noChangeAspect="1"/>
            </p:cNvSpPr>
            <p:nvPr/>
          </p:nvSpPr>
          <p:spPr>
            <a:xfrm>
              <a:off x="6734446" y="3413972"/>
              <a:ext cx="75992" cy="759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a:spLocks noChangeAspect="1"/>
            </p:cNvSpPr>
            <p:nvPr/>
          </p:nvSpPr>
          <p:spPr>
            <a:xfrm>
              <a:off x="5260479" y="1930652"/>
              <a:ext cx="75992" cy="759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a:spLocks noChangeAspect="1"/>
            </p:cNvSpPr>
            <p:nvPr/>
          </p:nvSpPr>
          <p:spPr>
            <a:xfrm>
              <a:off x="5753948" y="1930652"/>
              <a:ext cx="75992" cy="759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a:spLocks noChangeAspect="1"/>
            </p:cNvSpPr>
            <p:nvPr/>
          </p:nvSpPr>
          <p:spPr>
            <a:xfrm>
              <a:off x="4767011" y="1930652"/>
              <a:ext cx="75992" cy="759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a:spLocks noChangeAspect="1"/>
            </p:cNvSpPr>
            <p:nvPr/>
          </p:nvSpPr>
          <p:spPr>
            <a:xfrm>
              <a:off x="6244197" y="1937360"/>
              <a:ext cx="75992" cy="759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6244197" y="1936318"/>
              <a:ext cx="75992" cy="759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6734446" y="1943027"/>
              <a:ext cx="75992" cy="759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a:spLocks noChangeAspect="1"/>
            </p:cNvSpPr>
            <p:nvPr/>
          </p:nvSpPr>
          <p:spPr>
            <a:xfrm>
              <a:off x="5260478" y="1445750"/>
              <a:ext cx="75992" cy="759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a:spLocks noChangeAspect="1"/>
            </p:cNvSpPr>
            <p:nvPr/>
          </p:nvSpPr>
          <p:spPr>
            <a:xfrm>
              <a:off x="5753947" y="1445750"/>
              <a:ext cx="75992" cy="759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a:spLocks noChangeAspect="1"/>
            </p:cNvSpPr>
            <p:nvPr/>
          </p:nvSpPr>
          <p:spPr>
            <a:xfrm>
              <a:off x="4767010" y="1445750"/>
              <a:ext cx="75992" cy="759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p:cNvSpPr>
              <a:spLocks noChangeAspect="1"/>
            </p:cNvSpPr>
            <p:nvPr/>
          </p:nvSpPr>
          <p:spPr>
            <a:xfrm>
              <a:off x="6244196" y="1452458"/>
              <a:ext cx="75992" cy="759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a:spLocks noChangeAspect="1"/>
            </p:cNvSpPr>
            <p:nvPr/>
          </p:nvSpPr>
          <p:spPr>
            <a:xfrm>
              <a:off x="6244196" y="1451416"/>
              <a:ext cx="75992" cy="759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a:spLocks noChangeAspect="1"/>
            </p:cNvSpPr>
            <p:nvPr/>
          </p:nvSpPr>
          <p:spPr>
            <a:xfrm>
              <a:off x="6734445" y="1458125"/>
              <a:ext cx="75992" cy="759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0" name="直接连接符 139"/>
            <p:cNvCxnSpPr/>
            <p:nvPr/>
          </p:nvCxnSpPr>
          <p:spPr>
            <a:xfrm>
              <a:off x="4338154" y="2210145"/>
              <a:ext cx="3025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直接连接符 141"/>
            <p:cNvCxnSpPr>
              <a:endCxn id="22" idx="3"/>
            </p:cNvCxnSpPr>
            <p:nvPr/>
          </p:nvCxnSpPr>
          <p:spPr>
            <a:xfrm flipH="1">
              <a:off x="4778140" y="1416024"/>
              <a:ext cx="1555979" cy="15684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4875796" y="2100156"/>
              <a:ext cx="1665299" cy="15483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H="1">
              <a:off x="5290834" y="1928553"/>
              <a:ext cx="1555979" cy="15684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5361309" y="1564335"/>
              <a:ext cx="1665299" cy="1548351"/>
            </a:xfrm>
            <a:prstGeom prst="line">
              <a:avLst/>
            </a:prstGeom>
          </p:spPr>
          <p:style>
            <a:lnRef idx="1">
              <a:schemeClr val="accent1"/>
            </a:lnRef>
            <a:fillRef idx="0">
              <a:schemeClr val="accent1"/>
            </a:fillRef>
            <a:effectRef idx="0">
              <a:schemeClr val="accent1"/>
            </a:effectRef>
            <a:fontRef idx="minor">
              <a:schemeClr val="tx1"/>
            </a:fontRef>
          </p:style>
        </p:cxnSp>
        <p:sp>
          <p:nvSpPr>
            <p:cNvPr id="149" name="矩形 148"/>
            <p:cNvSpPr/>
            <p:nvPr/>
          </p:nvSpPr>
          <p:spPr>
            <a:xfrm>
              <a:off x="5556129" y="2225881"/>
              <a:ext cx="497269" cy="512529"/>
            </a:xfrm>
            <a:prstGeom prst="rect">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4" name="文本框 153"/>
          <p:cNvSpPr txBox="1"/>
          <p:nvPr/>
        </p:nvSpPr>
        <p:spPr>
          <a:xfrm>
            <a:off x="2059832" y="3781981"/>
            <a:ext cx="646331" cy="369332"/>
          </a:xfrm>
          <a:prstGeom prst="rect">
            <a:avLst/>
          </a:prstGeom>
          <a:noFill/>
        </p:spPr>
        <p:txBody>
          <a:bodyPr wrap="none" rtlCol="0">
            <a:sp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一维</a:t>
            </a:r>
          </a:p>
        </p:txBody>
      </p:sp>
      <p:sp>
        <p:nvSpPr>
          <p:cNvPr id="155" name="文本框 154"/>
          <p:cNvSpPr txBox="1"/>
          <p:nvPr/>
        </p:nvSpPr>
        <p:spPr>
          <a:xfrm>
            <a:off x="5702230" y="4174937"/>
            <a:ext cx="646331" cy="369332"/>
          </a:xfrm>
          <a:prstGeom prst="rect">
            <a:avLst/>
          </a:prstGeom>
          <a:noFill/>
        </p:spPr>
        <p:txBody>
          <a:bodyPr wrap="none" rtlCol="0">
            <a:sp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二维</a:t>
            </a:r>
          </a:p>
        </p:txBody>
      </p:sp>
      <p:sp>
        <p:nvSpPr>
          <p:cNvPr id="156" name="文本框 155"/>
          <p:cNvSpPr txBox="1"/>
          <p:nvPr/>
        </p:nvSpPr>
        <p:spPr>
          <a:xfrm>
            <a:off x="545294" y="4391765"/>
            <a:ext cx="5724644" cy="2031325"/>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布里渊区特点：</a:t>
            </a:r>
            <a:endParaRPr lang="en-US" altLang="zh-CN" b="1"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l"/>
            </a:pPr>
            <a:r>
              <a:rPr lang="zh-CN" altLang="en-US" b="1" dirty="0">
                <a:latin typeface="黑体" panose="02010609060101010101" pitchFamily="49" charset="-122"/>
                <a:ea typeface="黑体" panose="02010609060101010101" pitchFamily="49" charset="-122"/>
              </a:rPr>
              <a:t>一个布里渊区包含</a:t>
            </a:r>
            <a:r>
              <a:rPr lang="zh-CN" altLang="en-US" b="1" dirty="0">
                <a:solidFill>
                  <a:srgbClr val="FF0000"/>
                </a:solidFill>
                <a:latin typeface="黑体" panose="02010609060101010101" pitchFamily="49" charset="-122"/>
                <a:ea typeface="黑体" panose="02010609060101010101" pitchFamily="49" charset="-122"/>
              </a:rPr>
              <a:t>一个格点</a:t>
            </a:r>
            <a:endParaRPr lang="en-US" altLang="zh-CN" b="1"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l"/>
            </a:pPr>
            <a:r>
              <a:rPr lang="zh-CN" altLang="en-US" b="1" dirty="0">
                <a:latin typeface="黑体" panose="02010609060101010101" pitchFamily="49" charset="-122"/>
                <a:ea typeface="黑体" panose="02010609060101010101" pitchFamily="49" charset="-122"/>
              </a:rPr>
              <a:t>每个布里渊区具有</a:t>
            </a:r>
            <a:r>
              <a:rPr lang="zh-CN" altLang="en-US" b="1" dirty="0">
                <a:solidFill>
                  <a:srgbClr val="FF0000"/>
                </a:solidFill>
                <a:latin typeface="黑体" panose="02010609060101010101" pitchFamily="49" charset="-122"/>
                <a:ea typeface="黑体" panose="02010609060101010101" pitchFamily="49" charset="-122"/>
              </a:rPr>
              <a:t>相同的体积（面积）</a:t>
            </a:r>
            <a:endParaRPr lang="en-US" altLang="zh-CN" b="1" dirty="0">
              <a:solidFill>
                <a:srgbClr val="FF0000"/>
              </a:solidFill>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l"/>
            </a:pPr>
            <a:r>
              <a:rPr lang="zh-CN" altLang="en-US" b="1" dirty="0">
                <a:latin typeface="黑体" panose="02010609060101010101" pitchFamily="49" charset="-122"/>
                <a:ea typeface="黑体" panose="02010609060101010101" pitchFamily="49" charset="-122"/>
              </a:rPr>
              <a:t>布里渊区的体积应该等于</a:t>
            </a:r>
            <a:r>
              <a:rPr lang="zh-CN" altLang="en-US" b="1" dirty="0">
                <a:solidFill>
                  <a:srgbClr val="FF0000"/>
                </a:solidFill>
                <a:latin typeface="黑体" panose="02010609060101010101" pitchFamily="49" charset="-122"/>
                <a:ea typeface="黑体" panose="02010609060101010101" pitchFamily="49" charset="-122"/>
              </a:rPr>
              <a:t>倒易晶格初基原胞的体积</a:t>
            </a:r>
            <a:endParaRPr lang="en-US" altLang="zh-CN" b="1" dirty="0">
              <a:solidFill>
                <a:srgbClr val="FF0000"/>
              </a:solidFill>
              <a:latin typeface="黑体" panose="02010609060101010101" pitchFamily="49" charset="-122"/>
              <a:ea typeface="黑体" panose="02010609060101010101" pitchFamily="49" charset="-122"/>
            </a:endParaRPr>
          </a:p>
          <a:p>
            <a:endParaRPr lang="en-US" altLang="zh-CN"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第一布里渊区：在倒易点阵的中央晶胞为第一布里渊区</a:t>
            </a:r>
            <a:endParaRPr lang="en-US" altLang="zh-CN"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作由倒易点阵原点</a:t>
            </a:r>
          </a:p>
        </p:txBody>
      </p:sp>
    </p:spTree>
    <p:extLst>
      <p:ext uri="{BB962C8B-B14F-4D97-AF65-F5344CB8AC3E}">
        <p14:creationId xmlns:p14="http://schemas.microsoft.com/office/powerpoint/2010/main" val="20676748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4"/>
          <p:cNvPicPr>
            <a:picLocks noChangeAspect="1" noChangeArrowheads="1"/>
          </p:cNvPicPr>
          <p:nvPr/>
        </p:nvPicPr>
        <p:blipFill>
          <a:blip r:embed="rId2" cstate="print"/>
          <a:srcRect r="35106"/>
          <a:stretch>
            <a:fillRect/>
          </a:stretch>
        </p:blipFill>
        <p:spPr bwMode="auto">
          <a:xfrm>
            <a:off x="5748338" y="3908425"/>
            <a:ext cx="3033712" cy="2543175"/>
          </a:xfrm>
          <a:prstGeom prst="rect">
            <a:avLst/>
          </a:prstGeom>
          <a:noFill/>
          <a:ln w="9525">
            <a:noFill/>
            <a:miter lim="800000"/>
            <a:headEnd/>
            <a:tailEnd/>
          </a:ln>
        </p:spPr>
      </p:pic>
      <p:pic>
        <p:nvPicPr>
          <p:cNvPr id="97283" name="Picture 5"/>
          <p:cNvPicPr>
            <a:picLocks noChangeAspect="1" noChangeArrowheads="1"/>
          </p:cNvPicPr>
          <p:nvPr/>
        </p:nvPicPr>
        <p:blipFill>
          <a:blip r:embed="rId3" cstate="print"/>
          <a:srcRect r="32646"/>
          <a:stretch>
            <a:fillRect/>
          </a:stretch>
        </p:blipFill>
        <p:spPr bwMode="auto">
          <a:xfrm>
            <a:off x="5768975" y="1209675"/>
            <a:ext cx="3055938" cy="2403475"/>
          </a:xfrm>
          <a:prstGeom prst="rect">
            <a:avLst/>
          </a:prstGeom>
          <a:noFill/>
          <a:ln w="9525">
            <a:noFill/>
            <a:miter lim="800000"/>
            <a:headEnd/>
            <a:tailEnd/>
          </a:ln>
        </p:spPr>
      </p:pic>
      <p:sp>
        <p:nvSpPr>
          <p:cNvPr id="97284" name="Rectangle 6"/>
          <p:cNvSpPr>
            <a:spLocks noChangeArrowheads="1"/>
          </p:cNvSpPr>
          <p:nvPr/>
        </p:nvSpPr>
        <p:spPr bwMode="auto">
          <a:xfrm>
            <a:off x="696913" y="260350"/>
            <a:ext cx="7350125" cy="604838"/>
          </a:xfrm>
          <a:prstGeom prst="rect">
            <a:avLst/>
          </a:prstGeom>
          <a:noFill/>
          <a:ln w="9525">
            <a:noFill/>
            <a:miter lim="800000"/>
            <a:headEnd/>
            <a:tailEnd/>
          </a:ln>
        </p:spPr>
        <p:txBody>
          <a:bodyPr>
            <a:spAutoFit/>
          </a:bodyPr>
          <a:lstStyle/>
          <a:p>
            <a:pPr marL="342900" indent="-342900" algn="ctr">
              <a:lnSpc>
                <a:spcPct val="120000"/>
              </a:lnSpc>
            </a:pPr>
            <a:r>
              <a:rPr lang="en-US" altLang="zh-CN" sz="2800" b="1"/>
              <a:t>Electron in partially-filled bands under field</a:t>
            </a:r>
          </a:p>
        </p:txBody>
      </p:sp>
      <p:sp>
        <p:nvSpPr>
          <p:cNvPr id="97285" name="Rectangle 7"/>
          <p:cNvSpPr>
            <a:spLocks noChangeArrowheads="1"/>
          </p:cNvSpPr>
          <p:nvPr/>
        </p:nvSpPr>
        <p:spPr bwMode="auto">
          <a:xfrm>
            <a:off x="188913" y="963613"/>
            <a:ext cx="5505450" cy="5940425"/>
          </a:xfrm>
          <a:prstGeom prst="rect">
            <a:avLst/>
          </a:prstGeom>
          <a:noFill/>
          <a:ln w="9525">
            <a:noFill/>
            <a:miter lim="800000"/>
            <a:headEnd/>
            <a:tailEnd/>
          </a:ln>
        </p:spPr>
        <p:txBody>
          <a:bodyPr>
            <a:spAutoFit/>
          </a:bodyPr>
          <a:lstStyle/>
          <a:p>
            <a:pPr marL="342900" indent="-342900">
              <a:lnSpc>
                <a:spcPct val="160000"/>
              </a:lnSpc>
              <a:buFontTx/>
              <a:buChar char="•"/>
            </a:pPr>
            <a:r>
              <a:rPr lang="en-US" altLang="zh-CN"/>
              <a:t>Without field, electron in partially-filled band (conduction band) is not conductive (because of the cancellation of electrons of </a:t>
            </a:r>
            <a:r>
              <a:rPr lang="en-US" altLang="zh-CN" b="1" i="1"/>
              <a:t>k</a:t>
            </a:r>
            <a:r>
              <a:rPr lang="en-US" altLang="zh-CN"/>
              <a:t> and </a:t>
            </a:r>
            <a:r>
              <a:rPr lang="en-US" altLang="zh-CN">
                <a:sym typeface="Symbol" pitchFamily="18" charset="2"/>
              </a:rPr>
              <a:t></a:t>
            </a:r>
            <a:r>
              <a:rPr lang="en-US" altLang="zh-CN" b="1" i="1"/>
              <a:t>k</a:t>
            </a:r>
            <a:r>
              <a:rPr lang="en-US" altLang="zh-CN"/>
              <a:t> states), similar to the cases of full-filled band.</a:t>
            </a:r>
          </a:p>
          <a:p>
            <a:pPr marL="342900" indent="-342900">
              <a:lnSpc>
                <a:spcPct val="160000"/>
              </a:lnSpc>
              <a:buFontTx/>
              <a:buChar char="•"/>
            </a:pPr>
            <a:r>
              <a:rPr lang="en-US" altLang="zh-CN"/>
              <a:t>Under external field, the shift of k wavevector will not increase forever due to scattering of electrons and lattice (damping effect). Thus, only small overall shift of </a:t>
            </a:r>
            <a:r>
              <a:rPr lang="en-US" altLang="zh-CN" b="1" i="1"/>
              <a:t>k</a:t>
            </a:r>
            <a:r>
              <a:rPr lang="en-US" altLang="zh-CN"/>
              <a:t> distribution occurs.</a:t>
            </a:r>
          </a:p>
          <a:p>
            <a:pPr marL="342900" indent="-342900">
              <a:lnSpc>
                <a:spcPct val="160000"/>
              </a:lnSpc>
              <a:buFontTx/>
              <a:buChar char="•"/>
            </a:pPr>
            <a:r>
              <a:rPr lang="en-US" altLang="zh-CN"/>
              <a:t>Electric field will change the distribution of electron states and break the balance between </a:t>
            </a:r>
            <a:r>
              <a:rPr lang="en-US" altLang="zh-CN" b="1" i="1"/>
              <a:t>k</a:t>
            </a:r>
            <a:r>
              <a:rPr lang="en-US" altLang="zh-CN"/>
              <a:t> and </a:t>
            </a:r>
            <a:r>
              <a:rPr lang="en-US" altLang="zh-CN">
                <a:sym typeface="Symbol" pitchFamily="18" charset="2"/>
              </a:rPr>
              <a:t></a:t>
            </a:r>
            <a:r>
              <a:rPr lang="en-US" altLang="zh-CN" b="1" i="1"/>
              <a:t>k</a:t>
            </a:r>
            <a:r>
              <a:rPr lang="en-US" altLang="zh-CN"/>
              <a:t> electrons. Thus, electron in partially-filled bands will contribute for conduction.</a:t>
            </a:r>
          </a:p>
        </p:txBody>
      </p:sp>
    </p:spTree>
    <p:extLst>
      <p:ext uri="{BB962C8B-B14F-4D97-AF65-F5344CB8AC3E}">
        <p14:creationId xmlns:p14="http://schemas.microsoft.com/office/powerpoint/2010/main" val="23083562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2" cstate="print"/>
          <a:srcRect/>
          <a:stretch>
            <a:fillRect/>
          </a:stretch>
        </p:blipFill>
        <p:spPr bwMode="auto">
          <a:xfrm>
            <a:off x="1357313" y="1371600"/>
            <a:ext cx="6667500" cy="4845050"/>
          </a:xfrm>
          <a:prstGeom prst="rect">
            <a:avLst/>
          </a:prstGeom>
          <a:noFill/>
          <a:ln w="9525">
            <a:noFill/>
            <a:miter lim="800000"/>
            <a:headEnd/>
            <a:tailEnd/>
          </a:ln>
        </p:spPr>
      </p:pic>
      <p:sp>
        <p:nvSpPr>
          <p:cNvPr id="100355" name="Rectangle 3"/>
          <p:cNvSpPr>
            <a:spLocks noChangeArrowheads="1"/>
          </p:cNvSpPr>
          <p:nvPr/>
        </p:nvSpPr>
        <p:spPr bwMode="auto">
          <a:xfrm>
            <a:off x="696913" y="260350"/>
            <a:ext cx="7350125" cy="604838"/>
          </a:xfrm>
          <a:prstGeom prst="rect">
            <a:avLst/>
          </a:prstGeom>
          <a:noFill/>
          <a:ln w="9525">
            <a:noFill/>
            <a:miter lim="800000"/>
            <a:headEnd/>
            <a:tailEnd/>
          </a:ln>
        </p:spPr>
        <p:txBody>
          <a:bodyPr>
            <a:spAutoFit/>
          </a:bodyPr>
          <a:lstStyle/>
          <a:p>
            <a:pPr marL="342900" indent="-342900" algn="ctr">
              <a:lnSpc>
                <a:spcPct val="120000"/>
              </a:lnSpc>
            </a:pPr>
            <a:r>
              <a:rPr lang="en-US" altLang="zh-CN" sz="2800" b="1" dirty="0"/>
              <a:t>Metals, semiconductor, and insulators</a:t>
            </a:r>
          </a:p>
        </p:txBody>
      </p:sp>
    </p:spTree>
    <p:extLst>
      <p:ext uri="{BB962C8B-B14F-4D97-AF65-F5344CB8AC3E}">
        <p14:creationId xmlns:p14="http://schemas.microsoft.com/office/powerpoint/2010/main" val="19837908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9" name="Picture 3"/>
          <p:cNvPicPr>
            <a:picLocks noChangeAspect="1" noChangeArrowheads="1"/>
          </p:cNvPicPr>
          <p:nvPr/>
        </p:nvPicPr>
        <p:blipFill>
          <a:blip r:embed="rId2" cstate="print"/>
          <a:srcRect/>
          <a:stretch>
            <a:fillRect/>
          </a:stretch>
        </p:blipFill>
        <p:spPr bwMode="auto">
          <a:xfrm>
            <a:off x="232011" y="1247089"/>
            <a:ext cx="8788379" cy="3133841"/>
          </a:xfrm>
          <a:prstGeom prst="rect">
            <a:avLst/>
          </a:prstGeom>
          <a:noFill/>
          <a:ln w="9525">
            <a:noFill/>
            <a:miter lim="800000"/>
            <a:headEnd/>
            <a:tailEnd/>
          </a:ln>
          <a:effectLst/>
        </p:spPr>
      </p:pic>
      <p:sp>
        <p:nvSpPr>
          <p:cNvPr id="4" name="Rectangle 3"/>
          <p:cNvSpPr>
            <a:spLocks noChangeArrowheads="1"/>
          </p:cNvSpPr>
          <p:nvPr/>
        </p:nvSpPr>
        <p:spPr bwMode="auto">
          <a:xfrm>
            <a:off x="696913" y="260350"/>
            <a:ext cx="7350125" cy="609398"/>
          </a:xfrm>
          <a:prstGeom prst="rect">
            <a:avLst/>
          </a:prstGeom>
          <a:noFill/>
          <a:ln w="9525">
            <a:noFill/>
            <a:miter lim="800000"/>
            <a:headEnd/>
            <a:tailEnd/>
          </a:ln>
        </p:spPr>
        <p:txBody>
          <a:bodyPr>
            <a:spAutoFit/>
          </a:bodyPr>
          <a:lstStyle/>
          <a:p>
            <a:pPr marL="342900" indent="-342900" algn="ctr">
              <a:lnSpc>
                <a:spcPct val="120000"/>
              </a:lnSpc>
            </a:pPr>
            <a:r>
              <a:rPr lang="en-US" altLang="zh-CN" sz="2800" b="1" dirty="0"/>
              <a:t>Metals, semimetal, semiconductor, insulators</a:t>
            </a:r>
          </a:p>
        </p:txBody>
      </p:sp>
      <p:sp>
        <p:nvSpPr>
          <p:cNvPr id="5" name="Rectangle 3"/>
          <p:cNvSpPr>
            <a:spLocks noChangeArrowheads="1"/>
          </p:cNvSpPr>
          <p:nvPr/>
        </p:nvSpPr>
        <p:spPr bwMode="auto">
          <a:xfrm>
            <a:off x="6922563" y="4425190"/>
            <a:ext cx="2057661" cy="564257"/>
          </a:xfrm>
          <a:prstGeom prst="rect">
            <a:avLst/>
          </a:prstGeom>
          <a:noFill/>
          <a:ln w="9525">
            <a:noFill/>
            <a:miter lim="800000"/>
            <a:headEnd/>
            <a:tailEnd/>
          </a:ln>
        </p:spPr>
        <p:txBody>
          <a:bodyPr wrap="square">
            <a:spAutoFit/>
          </a:bodyPr>
          <a:lstStyle/>
          <a:p>
            <a:pPr marL="342900" indent="-342900" algn="ctr">
              <a:lnSpc>
                <a:spcPct val="120000"/>
              </a:lnSpc>
            </a:pPr>
            <a:r>
              <a:rPr lang="en-US" altLang="zh-CN" sz="2800" dirty="0">
                <a:solidFill>
                  <a:srgbClr val="3333FF"/>
                </a:solidFill>
              </a:rPr>
              <a:t>Semimetal</a:t>
            </a:r>
          </a:p>
        </p:txBody>
      </p:sp>
      <p:sp>
        <p:nvSpPr>
          <p:cNvPr id="6" name="Rectangle 3"/>
          <p:cNvSpPr>
            <a:spLocks noChangeArrowheads="1"/>
          </p:cNvSpPr>
          <p:nvPr/>
        </p:nvSpPr>
        <p:spPr bwMode="auto">
          <a:xfrm>
            <a:off x="414859" y="4441112"/>
            <a:ext cx="1741487" cy="564257"/>
          </a:xfrm>
          <a:prstGeom prst="rect">
            <a:avLst/>
          </a:prstGeom>
          <a:noFill/>
          <a:ln w="9525">
            <a:noFill/>
            <a:miter lim="800000"/>
            <a:headEnd/>
            <a:tailEnd/>
          </a:ln>
        </p:spPr>
        <p:txBody>
          <a:bodyPr wrap="square">
            <a:spAutoFit/>
          </a:bodyPr>
          <a:lstStyle/>
          <a:p>
            <a:pPr marL="342900" indent="-342900" algn="ctr">
              <a:lnSpc>
                <a:spcPct val="120000"/>
              </a:lnSpc>
            </a:pPr>
            <a:r>
              <a:rPr lang="en-US" altLang="zh-CN" sz="2800" dirty="0">
                <a:solidFill>
                  <a:srgbClr val="3333FF"/>
                </a:solidFill>
              </a:rPr>
              <a:t>Metals</a:t>
            </a:r>
          </a:p>
        </p:txBody>
      </p:sp>
      <p:sp>
        <p:nvSpPr>
          <p:cNvPr id="7" name="Rectangle 3"/>
          <p:cNvSpPr>
            <a:spLocks noChangeArrowheads="1"/>
          </p:cNvSpPr>
          <p:nvPr/>
        </p:nvSpPr>
        <p:spPr bwMode="auto">
          <a:xfrm>
            <a:off x="4285396" y="4441112"/>
            <a:ext cx="2906973" cy="564257"/>
          </a:xfrm>
          <a:prstGeom prst="rect">
            <a:avLst/>
          </a:prstGeom>
          <a:noFill/>
          <a:ln w="9525">
            <a:noFill/>
            <a:miter lim="800000"/>
            <a:headEnd/>
            <a:tailEnd/>
          </a:ln>
        </p:spPr>
        <p:txBody>
          <a:bodyPr wrap="square">
            <a:spAutoFit/>
          </a:bodyPr>
          <a:lstStyle/>
          <a:p>
            <a:pPr marL="342900" indent="-342900" algn="ctr">
              <a:lnSpc>
                <a:spcPct val="120000"/>
              </a:lnSpc>
            </a:pPr>
            <a:r>
              <a:rPr lang="en-US" altLang="zh-CN" sz="2800" dirty="0">
                <a:solidFill>
                  <a:srgbClr val="3333FF"/>
                </a:solidFill>
              </a:rPr>
              <a:t>Semiconductor</a:t>
            </a:r>
          </a:p>
        </p:txBody>
      </p:sp>
      <p:sp>
        <p:nvSpPr>
          <p:cNvPr id="8" name="Rectangle 3"/>
          <p:cNvSpPr>
            <a:spLocks noChangeArrowheads="1"/>
          </p:cNvSpPr>
          <p:nvPr/>
        </p:nvSpPr>
        <p:spPr bwMode="auto">
          <a:xfrm>
            <a:off x="2505241" y="4443388"/>
            <a:ext cx="1821098" cy="564257"/>
          </a:xfrm>
          <a:prstGeom prst="rect">
            <a:avLst/>
          </a:prstGeom>
          <a:noFill/>
          <a:ln w="9525">
            <a:noFill/>
            <a:miter lim="800000"/>
            <a:headEnd/>
            <a:tailEnd/>
          </a:ln>
        </p:spPr>
        <p:txBody>
          <a:bodyPr wrap="square">
            <a:spAutoFit/>
          </a:bodyPr>
          <a:lstStyle/>
          <a:p>
            <a:pPr marL="342900" indent="-342900" algn="ctr">
              <a:lnSpc>
                <a:spcPct val="120000"/>
              </a:lnSpc>
            </a:pPr>
            <a:r>
              <a:rPr lang="en-US" altLang="zh-CN" sz="2800" dirty="0">
                <a:solidFill>
                  <a:srgbClr val="3333FF"/>
                </a:solidFill>
              </a:rPr>
              <a:t>Insulators</a:t>
            </a:r>
          </a:p>
        </p:txBody>
      </p:sp>
    </p:spTree>
    <p:extLst>
      <p:ext uri="{BB962C8B-B14F-4D97-AF65-F5344CB8AC3E}">
        <p14:creationId xmlns:p14="http://schemas.microsoft.com/office/powerpoint/2010/main" val="21682097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4" descr="loadBinary_004"/>
          <p:cNvPicPr>
            <a:picLocks noChangeAspect="1" noChangeArrowheads="1"/>
          </p:cNvPicPr>
          <p:nvPr/>
        </p:nvPicPr>
        <p:blipFill>
          <a:blip r:embed="rId2" cstate="print"/>
          <a:srcRect/>
          <a:stretch>
            <a:fillRect/>
          </a:stretch>
        </p:blipFill>
        <p:spPr bwMode="auto">
          <a:xfrm>
            <a:off x="304800" y="1379538"/>
            <a:ext cx="2846388" cy="2938462"/>
          </a:xfrm>
          <a:prstGeom prst="rect">
            <a:avLst/>
          </a:prstGeom>
          <a:noFill/>
          <a:ln w="9525">
            <a:noFill/>
            <a:miter lim="800000"/>
            <a:headEnd/>
            <a:tailEnd/>
          </a:ln>
        </p:spPr>
      </p:pic>
      <p:sp>
        <p:nvSpPr>
          <p:cNvPr id="101379" name="Rectangle 5"/>
          <p:cNvSpPr>
            <a:spLocks noChangeArrowheads="1"/>
          </p:cNvSpPr>
          <p:nvPr/>
        </p:nvSpPr>
        <p:spPr bwMode="auto">
          <a:xfrm>
            <a:off x="3162300" y="1405293"/>
            <a:ext cx="5765800" cy="4745915"/>
          </a:xfrm>
          <a:prstGeom prst="rect">
            <a:avLst/>
          </a:prstGeom>
          <a:noFill/>
          <a:ln w="9525">
            <a:noFill/>
            <a:miter lim="800000"/>
            <a:headEnd/>
            <a:tailEnd/>
          </a:ln>
        </p:spPr>
        <p:txBody>
          <a:bodyPr anchor="ctr">
            <a:spAutoFit/>
          </a:bodyPr>
          <a:lstStyle/>
          <a:p>
            <a:pPr marL="342900" indent="-342900">
              <a:lnSpc>
                <a:spcPct val="120000"/>
              </a:lnSpc>
              <a:buFontTx/>
              <a:buChar char="•"/>
            </a:pPr>
            <a:r>
              <a:rPr lang="en-US" altLang="zh-CN" dirty="0"/>
              <a:t>Schematic energy spectrum in a metal versus a semiconductor. Filled and empty circles represent full and empty quantum states, two per level corresponding to the two spin orientations. Adjacent levels are infinitesimally close except at the Fermi level of a semiconductor, which lies in the energy gap where there are no quantum states. </a:t>
            </a:r>
          </a:p>
          <a:p>
            <a:pPr marL="342900" indent="-342900">
              <a:lnSpc>
                <a:spcPct val="120000"/>
              </a:lnSpc>
              <a:buFontTx/>
              <a:buChar char="•"/>
            </a:pPr>
            <a:r>
              <a:rPr lang="en-US" altLang="zh-CN" dirty="0"/>
              <a:t>The metal states are shown with a filled state above the Fermi level and a vacant state or hole below the Fermi level, as would happen by ordinary </a:t>
            </a:r>
            <a:r>
              <a:rPr lang="en-US" altLang="zh-CN" dirty="0">
                <a:solidFill>
                  <a:srgbClr val="FF0000"/>
                </a:solidFill>
              </a:rPr>
              <a:t>thermal excitation at room temperature</a:t>
            </a:r>
            <a:r>
              <a:rPr lang="en-US" altLang="zh-CN" dirty="0"/>
              <a:t>. </a:t>
            </a:r>
          </a:p>
          <a:p>
            <a:pPr marL="342900" indent="-342900">
              <a:lnSpc>
                <a:spcPct val="120000"/>
              </a:lnSpc>
              <a:buFontTx/>
              <a:buChar char="•"/>
            </a:pPr>
            <a:r>
              <a:rPr lang="en-US" altLang="zh-CN" dirty="0"/>
              <a:t>Semiconductors are likely to have few thermal excitations. In such a state the conductivity </a:t>
            </a:r>
            <a:r>
              <a:rPr lang="en-US" altLang="zh-CN" dirty="0">
                <a:latin typeface="Symbol" pitchFamily="18" charset="2"/>
              </a:rPr>
              <a:t>s</a:t>
            </a:r>
            <a:r>
              <a:rPr lang="en-US" altLang="zh-CN" dirty="0"/>
              <a:t> would be close to zero.</a:t>
            </a:r>
          </a:p>
        </p:txBody>
      </p:sp>
      <p:sp>
        <p:nvSpPr>
          <p:cNvPr id="101380" name="Rectangle 6"/>
          <p:cNvSpPr>
            <a:spLocks noChangeArrowheads="1"/>
          </p:cNvSpPr>
          <p:nvPr/>
        </p:nvSpPr>
        <p:spPr bwMode="auto">
          <a:xfrm>
            <a:off x="696913" y="269875"/>
            <a:ext cx="7350125" cy="604838"/>
          </a:xfrm>
          <a:prstGeom prst="rect">
            <a:avLst/>
          </a:prstGeom>
          <a:noFill/>
          <a:ln w="9525">
            <a:noFill/>
            <a:miter lim="800000"/>
            <a:headEnd/>
            <a:tailEnd/>
          </a:ln>
        </p:spPr>
        <p:txBody>
          <a:bodyPr>
            <a:spAutoFit/>
          </a:bodyPr>
          <a:lstStyle/>
          <a:p>
            <a:pPr marL="342900" indent="-342900" algn="ctr">
              <a:lnSpc>
                <a:spcPct val="120000"/>
              </a:lnSpc>
            </a:pPr>
            <a:r>
              <a:rPr lang="en-US" altLang="zh-CN" sz="2800" b="1"/>
              <a:t>Metals vs. semiconductor in the band picture</a:t>
            </a:r>
          </a:p>
        </p:txBody>
      </p:sp>
    </p:spTree>
    <p:extLst>
      <p:ext uri="{BB962C8B-B14F-4D97-AF65-F5344CB8AC3E}">
        <p14:creationId xmlns:p14="http://schemas.microsoft.com/office/powerpoint/2010/main" val="33755099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ChangeArrowheads="1"/>
          </p:cNvSpPr>
          <p:nvPr/>
        </p:nvSpPr>
        <p:spPr bwMode="auto">
          <a:xfrm>
            <a:off x="696913" y="260350"/>
            <a:ext cx="7350125" cy="604838"/>
          </a:xfrm>
          <a:prstGeom prst="rect">
            <a:avLst/>
          </a:prstGeom>
          <a:noFill/>
          <a:ln w="9525">
            <a:noFill/>
            <a:miter lim="800000"/>
            <a:headEnd/>
            <a:tailEnd/>
          </a:ln>
        </p:spPr>
        <p:txBody>
          <a:bodyPr>
            <a:spAutoFit/>
          </a:bodyPr>
          <a:lstStyle/>
          <a:p>
            <a:pPr marL="342900" indent="-342900" algn="ctr">
              <a:lnSpc>
                <a:spcPct val="120000"/>
              </a:lnSpc>
            </a:pPr>
            <a:r>
              <a:rPr lang="en-US" altLang="zh-CN" sz="2800" b="1"/>
              <a:t>Metals, semiconductor, and insulators</a:t>
            </a:r>
          </a:p>
        </p:txBody>
      </p:sp>
      <p:sp>
        <p:nvSpPr>
          <p:cNvPr id="411651" name="Text Box 3"/>
          <p:cNvSpPr txBox="1">
            <a:spLocks noChangeArrowheads="1"/>
          </p:cNvSpPr>
          <p:nvPr/>
        </p:nvSpPr>
        <p:spPr bwMode="auto">
          <a:xfrm>
            <a:off x="776288" y="1477963"/>
            <a:ext cx="7302500" cy="1577975"/>
          </a:xfrm>
          <a:prstGeom prst="rect">
            <a:avLst/>
          </a:prstGeom>
          <a:noFill/>
          <a:ln w="25400">
            <a:solidFill>
              <a:srgbClr val="FF0000"/>
            </a:solidFill>
            <a:miter lim="800000"/>
            <a:headEnd/>
            <a:tailEnd type="none" w="sm" len="lg"/>
          </a:ln>
        </p:spPr>
        <p:txBody>
          <a:bodyPr lIns="90000" tIns="46800" rIns="90000" bIns="46800">
            <a:spAutoFit/>
          </a:bodyPr>
          <a:lstStyle/>
          <a:p>
            <a:pPr marL="342900" indent="-342900" eaLnBrk="0" hangingPunct="0">
              <a:spcBef>
                <a:spcPct val="50000"/>
              </a:spcBef>
            </a:pPr>
            <a:r>
              <a:rPr kumimoji="1" lang="en-US" altLang="zh-CN" sz="2400" b="1">
                <a:ea typeface="黑体" pitchFamily="49" charset="-122"/>
              </a:rPr>
              <a:t>Concentration of carrier</a:t>
            </a:r>
          </a:p>
          <a:p>
            <a:pPr marL="342900" indent="-342900" eaLnBrk="0" hangingPunct="0">
              <a:spcBef>
                <a:spcPct val="50000"/>
              </a:spcBef>
              <a:buFontTx/>
              <a:buChar char="•"/>
            </a:pPr>
            <a:r>
              <a:rPr kumimoji="1" lang="en-US" altLang="zh-CN" sz="2400">
                <a:ea typeface="黑体" pitchFamily="49" charset="-122"/>
              </a:rPr>
              <a:t>Metals: </a:t>
            </a:r>
            <a:r>
              <a:rPr kumimoji="1" lang="en-US" altLang="zh-CN" sz="2400" i="1">
                <a:ea typeface="黑体" pitchFamily="49" charset="-122"/>
              </a:rPr>
              <a:t>n </a:t>
            </a:r>
            <a:r>
              <a:rPr kumimoji="1" lang="en-US" altLang="zh-CN" sz="2400">
                <a:ea typeface="黑体" pitchFamily="49" charset="-122"/>
              </a:rPr>
              <a:t>~ 10</a:t>
            </a:r>
            <a:r>
              <a:rPr kumimoji="1" lang="en-US" altLang="zh-CN" sz="2400" baseline="30000">
                <a:ea typeface="黑体" pitchFamily="49" charset="-122"/>
              </a:rPr>
              <a:t>23</a:t>
            </a:r>
            <a:r>
              <a:rPr kumimoji="1" lang="en-US" altLang="zh-CN" sz="2400">
                <a:ea typeface="黑体" pitchFamily="49" charset="-122"/>
              </a:rPr>
              <a:t> cm</a:t>
            </a:r>
            <a:r>
              <a:rPr kumimoji="1" lang="en-US" altLang="zh-CN" sz="2400" baseline="30000">
                <a:ea typeface="黑体" pitchFamily="49" charset="-122"/>
              </a:rPr>
              <a:t>-3</a:t>
            </a:r>
            <a:endParaRPr kumimoji="1" lang="en-US" altLang="zh-CN" sz="2400">
              <a:ea typeface="黑体" pitchFamily="49" charset="-122"/>
            </a:endParaRPr>
          </a:p>
          <a:p>
            <a:pPr marL="342900" indent="-342900" eaLnBrk="0" hangingPunct="0">
              <a:spcBef>
                <a:spcPct val="50000"/>
              </a:spcBef>
              <a:buFontTx/>
              <a:buChar char="•"/>
            </a:pPr>
            <a:r>
              <a:rPr kumimoji="1" lang="en-US" altLang="zh-CN" sz="2400">
                <a:ea typeface="黑体" pitchFamily="49" charset="-122"/>
              </a:rPr>
              <a:t>Semiconductor: </a:t>
            </a:r>
            <a:r>
              <a:rPr kumimoji="1" lang="en-US" altLang="zh-CN" sz="2400" i="1">
                <a:ea typeface="黑体" pitchFamily="49" charset="-122"/>
              </a:rPr>
              <a:t>n </a:t>
            </a:r>
            <a:r>
              <a:rPr kumimoji="1" lang="en-US" altLang="zh-CN" sz="2400">
                <a:ea typeface="黑体" pitchFamily="49" charset="-122"/>
              </a:rPr>
              <a:t>~ 10</a:t>
            </a:r>
            <a:r>
              <a:rPr kumimoji="1" lang="en-US" altLang="zh-CN" sz="2400" baseline="30000">
                <a:ea typeface="黑体" pitchFamily="49" charset="-122"/>
              </a:rPr>
              <a:t>10</a:t>
            </a:r>
            <a:r>
              <a:rPr kumimoji="1" lang="en-US" altLang="zh-CN" sz="2400">
                <a:ea typeface="黑体" pitchFamily="49" charset="-122"/>
              </a:rPr>
              <a:t> </a:t>
            </a:r>
            <a:r>
              <a:rPr kumimoji="1" lang="en-US" altLang="zh-CN" sz="2400">
                <a:ea typeface="黑体" pitchFamily="49" charset="-122"/>
                <a:sym typeface="Symbol" pitchFamily="18" charset="2"/>
              </a:rPr>
              <a:t></a:t>
            </a:r>
            <a:r>
              <a:rPr kumimoji="1" lang="en-US" altLang="zh-CN" sz="2400">
                <a:ea typeface="黑体" pitchFamily="49" charset="-122"/>
              </a:rPr>
              <a:t> 10</a:t>
            </a:r>
            <a:r>
              <a:rPr kumimoji="1" lang="en-US" altLang="zh-CN" sz="2400" baseline="30000">
                <a:ea typeface="黑体" pitchFamily="49" charset="-122"/>
              </a:rPr>
              <a:t>18</a:t>
            </a:r>
            <a:r>
              <a:rPr kumimoji="1" lang="en-US" altLang="zh-CN" sz="2400">
                <a:ea typeface="黑体" pitchFamily="49" charset="-122"/>
              </a:rPr>
              <a:t> cm</a:t>
            </a:r>
            <a:r>
              <a:rPr kumimoji="1" lang="en-US" altLang="zh-CN" sz="2400" baseline="30000">
                <a:ea typeface="黑体" pitchFamily="49" charset="-122"/>
              </a:rPr>
              <a:t>-3</a:t>
            </a:r>
            <a:endParaRPr kumimoji="1" lang="en-US" altLang="zh-CN" sz="2400">
              <a:ea typeface="黑体" pitchFamily="49" charset="-122"/>
            </a:endParaRPr>
          </a:p>
        </p:txBody>
      </p:sp>
      <p:sp>
        <p:nvSpPr>
          <p:cNvPr id="411652" name="Text Box 4"/>
          <p:cNvSpPr txBox="1">
            <a:spLocks noChangeArrowheads="1"/>
          </p:cNvSpPr>
          <p:nvPr/>
        </p:nvSpPr>
        <p:spPr bwMode="auto">
          <a:xfrm>
            <a:off x="782638" y="3908425"/>
            <a:ext cx="7302500" cy="2125663"/>
          </a:xfrm>
          <a:prstGeom prst="rect">
            <a:avLst/>
          </a:prstGeom>
          <a:noFill/>
          <a:ln w="25400">
            <a:solidFill>
              <a:srgbClr val="0000FF"/>
            </a:solidFill>
            <a:miter lim="800000"/>
            <a:headEnd/>
            <a:tailEnd type="none" w="sm" len="lg"/>
          </a:ln>
        </p:spPr>
        <p:txBody>
          <a:bodyPr lIns="90000" tIns="46800" rIns="90000" bIns="46800">
            <a:spAutoFit/>
          </a:bodyPr>
          <a:lstStyle/>
          <a:p>
            <a:pPr marL="342900" indent="-342900" eaLnBrk="0" hangingPunct="0">
              <a:spcBef>
                <a:spcPct val="50000"/>
              </a:spcBef>
            </a:pPr>
            <a:r>
              <a:rPr kumimoji="1" lang="en-US" altLang="zh-CN" sz="2400">
                <a:ea typeface="黑体" pitchFamily="49" charset="-122"/>
              </a:rPr>
              <a:t>Band gap</a:t>
            </a:r>
          </a:p>
          <a:p>
            <a:pPr marL="342900" indent="-342900" eaLnBrk="0" hangingPunct="0">
              <a:spcBef>
                <a:spcPct val="50000"/>
              </a:spcBef>
              <a:buSzPct val="85000"/>
              <a:buFont typeface="Wingdings" pitchFamily="2" charset="2"/>
              <a:buChar char="ü"/>
            </a:pPr>
            <a:r>
              <a:rPr kumimoji="1" lang="en-US" altLang="zh-CN" sz="2400">
                <a:ea typeface="黑体" pitchFamily="49" charset="-122"/>
              </a:rPr>
              <a:t>Metals: </a:t>
            </a:r>
            <a:r>
              <a:rPr kumimoji="1" lang="en-US" altLang="zh-CN" sz="2400" i="1">
                <a:ea typeface="黑体" pitchFamily="49" charset="-122"/>
              </a:rPr>
              <a:t>E</a:t>
            </a:r>
            <a:r>
              <a:rPr kumimoji="1" lang="en-US" altLang="zh-CN" sz="2400" i="1" baseline="-25000">
                <a:ea typeface="黑体" pitchFamily="49" charset="-122"/>
              </a:rPr>
              <a:t>g</a:t>
            </a:r>
            <a:r>
              <a:rPr kumimoji="1" lang="en-US" altLang="zh-CN" sz="2400">
                <a:ea typeface="黑体" pitchFamily="49" charset="-122"/>
              </a:rPr>
              <a:t> ~ 0</a:t>
            </a:r>
          </a:p>
          <a:p>
            <a:pPr marL="342900" indent="-342900" eaLnBrk="0" hangingPunct="0">
              <a:spcBef>
                <a:spcPct val="50000"/>
              </a:spcBef>
              <a:buSzPct val="85000"/>
              <a:buFont typeface="Wingdings" pitchFamily="2" charset="2"/>
              <a:buChar char="ü"/>
            </a:pPr>
            <a:r>
              <a:rPr kumimoji="1" lang="en-US" altLang="zh-CN" sz="2400">
                <a:ea typeface="黑体" pitchFamily="49" charset="-122"/>
              </a:rPr>
              <a:t>Semiconductor: </a:t>
            </a:r>
            <a:r>
              <a:rPr kumimoji="1" lang="en-US" altLang="zh-CN" sz="2400" i="1">
                <a:ea typeface="黑体" pitchFamily="49" charset="-122"/>
              </a:rPr>
              <a:t>E</a:t>
            </a:r>
            <a:r>
              <a:rPr kumimoji="1" lang="en-US" altLang="zh-CN" sz="2400" i="1" baseline="-25000">
                <a:ea typeface="黑体" pitchFamily="49" charset="-122"/>
              </a:rPr>
              <a:t>g</a:t>
            </a:r>
            <a:r>
              <a:rPr kumimoji="1" lang="en-US" altLang="zh-CN" sz="2400">
                <a:ea typeface="黑体" pitchFamily="49" charset="-122"/>
              </a:rPr>
              <a:t> ~ 0 </a:t>
            </a:r>
            <a:r>
              <a:rPr kumimoji="1" lang="en-US" altLang="zh-CN" sz="2400">
                <a:ea typeface="黑体" pitchFamily="49" charset="-122"/>
                <a:sym typeface="Symbol" pitchFamily="18" charset="2"/>
              </a:rPr>
              <a:t></a:t>
            </a:r>
            <a:r>
              <a:rPr kumimoji="1" lang="en-US" altLang="zh-CN" sz="2400">
                <a:ea typeface="黑体" pitchFamily="49" charset="-122"/>
              </a:rPr>
              <a:t> 3 eV</a:t>
            </a:r>
          </a:p>
          <a:p>
            <a:pPr marL="342900" indent="-342900" eaLnBrk="0" hangingPunct="0">
              <a:spcBef>
                <a:spcPct val="50000"/>
              </a:spcBef>
              <a:buSzPct val="85000"/>
              <a:buFont typeface="Wingdings" pitchFamily="2" charset="2"/>
              <a:buChar char="ü"/>
            </a:pPr>
            <a:r>
              <a:rPr kumimoji="1" lang="en-US" altLang="zh-CN" sz="2400">
                <a:ea typeface="黑体" pitchFamily="49" charset="-122"/>
              </a:rPr>
              <a:t>Insulator: </a:t>
            </a:r>
            <a:r>
              <a:rPr kumimoji="1" lang="en-US" altLang="zh-CN" sz="2400" i="1">
                <a:ea typeface="黑体" pitchFamily="49" charset="-122"/>
              </a:rPr>
              <a:t>E</a:t>
            </a:r>
            <a:r>
              <a:rPr kumimoji="1" lang="en-US" altLang="zh-CN" sz="2400" i="1" baseline="-25000">
                <a:ea typeface="黑体" pitchFamily="49" charset="-122"/>
              </a:rPr>
              <a:t>g</a:t>
            </a:r>
            <a:r>
              <a:rPr kumimoji="1" lang="en-US" altLang="zh-CN" sz="2400">
                <a:ea typeface="黑体" pitchFamily="49" charset="-122"/>
              </a:rPr>
              <a:t> &gt; 3 eV</a:t>
            </a:r>
          </a:p>
        </p:txBody>
      </p:sp>
    </p:spTree>
    <p:extLst>
      <p:ext uri="{BB962C8B-B14F-4D97-AF65-F5344CB8AC3E}">
        <p14:creationId xmlns:p14="http://schemas.microsoft.com/office/powerpoint/2010/main" val="19747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11651"/>
                                        </p:tgtEl>
                                        <p:attrNameLst>
                                          <p:attrName>style.visibility</p:attrName>
                                        </p:attrNameLst>
                                      </p:cBhvr>
                                      <p:to>
                                        <p:strVal val="visible"/>
                                      </p:to>
                                    </p:set>
                                    <p:animEffect transition="in" filter="checkerboard(across)">
                                      <p:cBhvr>
                                        <p:cTn id="7" dur="500"/>
                                        <p:tgtEl>
                                          <p:spTgt spid="41165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11652"/>
                                        </p:tgtEl>
                                        <p:attrNameLst>
                                          <p:attrName>style.visibility</p:attrName>
                                        </p:attrNameLst>
                                      </p:cBhvr>
                                      <p:to>
                                        <p:strVal val="visible"/>
                                      </p:to>
                                    </p:set>
                                    <p:animEffect transition="in" filter="checkerboard(across)">
                                      <p:cBhvr>
                                        <p:cTn id="12" dur="500"/>
                                        <p:tgtEl>
                                          <p:spTgt spid="411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51" grpId="0" animBg="1" autoUpdateAnimBg="0"/>
      <p:bldP spid="411652" grpId="0"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ChangeArrowheads="1"/>
          </p:cNvSpPr>
          <p:nvPr/>
        </p:nvSpPr>
        <p:spPr bwMode="auto">
          <a:xfrm>
            <a:off x="290513" y="1030288"/>
            <a:ext cx="8348662" cy="4619854"/>
          </a:xfrm>
          <a:prstGeom prst="rect">
            <a:avLst/>
          </a:prstGeom>
          <a:noFill/>
          <a:ln w="9525">
            <a:noFill/>
            <a:miter lim="800000"/>
            <a:headEnd/>
            <a:tailEnd/>
          </a:ln>
        </p:spPr>
        <p:txBody>
          <a:bodyPr>
            <a:spAutoFit/>
          </a:bodyPr>
          <a:lstStyle/>
          <a:p>
            <a:pPr marL="342900" indent="-342900">
              <a:lnSpc>
                <a:spcPct val="150000"/>
              </a:lnSpc>
              <a:buFontTx/>
              <a:buChar char="•"/>
            </a:pPr>
            <a:r>
              <a:rPr lang="en-US" altLang="zh-CN" dirty="0"/>
              <a:t>One of the most impressive achievements of the semiclassical model is its explanation for phenomena that free electron theory can account for only if the carriers have a </a:t>
            </a:r>
            <a:r>
              <a:rPr lang="en-US" altLang="zh-CN" dirty="0">
                <a:solidFill>
                  <a:srgbClr val="FF0000"/>
                </a:solidFill>
              </a:rPr>
              <a:t>positive charge</a:t>
            </a:r>
            <a:r>
              <a:rPr lang="en-US" altLang="zh-CN" dirty="0"/>
              <a:t>. that is, introduction the concept of a </a:t>
            </a:r>
            <a:r>
              <a:rPr lang="en-US" altLang="zh-CN" dirty="0">
                <a:solidFill>
                  <a:srgbClr val="FF0000"/>
                </a:solidFill>
              </a:rPr>
              <a:t>hole</a:t>
            </a:r>
            <a:r>
              <a:rPr lang="en-US" altLang="zh-CN" dirty="0"/>
              <a:t>. </a:t>
            </a:r>
          </a:p>
          <a:p>
            <a:pPr marL="342900" indent="-342900">
              <a:lnSpc>
                <a:spcPct val="150000"/>
              </a:lnSpc>
              <a:buFontTx/>
              <a:buChar char="•"/>
            </a:pPr>
            <a:r>
              <a:rPr lang="en-US" altLang="zh-CN" dirty="0"/>
              <a:t>It can be proved that the current produced by electrons occupying a specified set of levels in a band is precisely the same as the current that would be produced if </a:t>
            </a:r>
            <a:r>
              <a:rPr lang="en-US" altLang="zh-CN" dirty="0">
                <a:solidFill>
                  <a:srgbClr val="FF0000"/>
                </a:solidFill>
              </a:rPr>
              <a:t>the specified levels were unoccupied</a:t>
            </a:r>
            <a:r>
              <a:rPr lang="en-US" altLang="zh-CN" dirty="0"/>
              <a:t> and all other levels in the band were occupied but with particles of charge +e (opposite to the electronic charge).</a:t>
            </a:r>
          </a:p>
          <a:p>
            <a:pPr marL="342900" indent="-342900">
              <a:lnSpc>
                <a:spcPct val="150000"/>
              </a:lnSpc>
              <a:buFontTx/>
              <a:buChar char="•"/>
            </a:pPr>
            <a:r>
              <a:rPr lang="en-US" altLang="zh-CN" dirty="0"/>
              <a:t>Thus, even though the only charge carriers are electrons, we may, whenever it is convenient, consider the current to be carried entirely by fictitious particles of positive charge that fill all those levels in the band that are unoccupied by electrons. The </a:t>
            </a:r>
            <a:r>
              <a:rPr lang="en-US" altLang="zh-CN" dirty="0">
                <a:solidFill>
                  <a:srgbClr val="FF0000"/>
                </a:solidFill>
              </a:rPr>
              <a:t>fictitious particles</a:t>
            </a:r>
            <a:r>
              <a:rPr lang="en-US" altLang="zh-CN" dirty="0"/>
              <a:t> are called holes.</a:t>
            </a:r>
          </a:p>
        </p:txBody>
      </p:sp>
      <p:sp>
        <p:nvSpPr>
          <p:cNvPr id="103427" name="Rectangle 3"/>
          <p:cNvSpPr>
            <a:spLocks noChangeArrowheads="1"/>
          </p:cNvSpPr>
          <p:nvPr/>
        </p:nvSpPr>
        <p:spPr bwMode="auto">
          <a:xfrm>
            <a:off x="696913" y="260350"/>
            <a:ext cx="7350125" cy="567912"/>
          </a:xfrm>
          <a:prstGeom prst="rect">
            <a:avLst/>
          </a:prstGeom>
          <a:noFill/>
          <a:ln w="9525">
            <a:noFill/>
            <a:miter lim="800000"/>
            <a:headEnd/>
            <a:tailEnd/>
          </a:ln>
        </p:spPr>
        <p:txBody>
          <a:bodyPr>
            <a:spAutoFit/>
          </a:bodyPr>
          <a:lstStyle/>
          <a:p>
            <a:pPr marL="342900" indent="-342900" algn="ctr">
              <a:lnSpc>
                <a:spcPct val="120000"/>
              </a:lnSpc>
            </a:pPr>
            <a:r>
              <a:rPr lang="en-US" altLang="zh-CN" sz="2800" b="1" dirty="0"/>
              <a:t>Concept of hole </a:t>
            </a:r>
            <a:r>
              <a:rPr lang="zh-CN" altLang="en-US" sz="2800" b="1" dirty="0"/>
              <a:t>（</a:t>
            </a:r>
            <a:r>
              <a:rPr lang="zh-CN" altLang="en-US" sz="2800" b="1" dirty="0">
                <a:latin typeface="微软雅黑" panose="020B0503020204020204" pitchFamily="34" charset="-122"/>
                <a:ea typeface="微软雅黑" panose="020B0503020204020204" pitchFamily="34" charset="-122"/>
              </a:rPr>
              <a:t>空穴的概念</a:t>
            </a:r>
            <a:r>
              <a:rPr lang="zh-CN" altLang="en-US" sz="2800" b="1" dirty="0"/>
              <a:t>）</a:t>
            </a:r>
            <a:endParaRPr lang="en-US" altLang="zh-CN" sz="2800" b="1" dirty="0"/>
          </a:p>
        </p:txBody>
      </p:sp>
    </p:spTree>
    <p:extLst>
      <p:ext uri="{BB962C8B-B14F-4D97-AF65-F5344CB8AC3E}">
        <p14:creationId xmlns:p14="http://schemas.microsoft.com/office/powerpoint/2010/main" val="10956929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4"/>
          <p:cNvSpPr>
            <a:spLocks noChangeArrowheads="1"/>
          </p:cNvSpPr>
          <p:nvPr/>
        </p:nvSpPr>
        <p:spPr bwMode="auto">
          <a:xfrm>
            <a:off x="255588" y="1055688"/>
            <a:ext cx="8348662" cy="5453062"/>
          </a:xfrm>
          <a:prstGeom prst="rect">
            <a:avLst/>
          </a:prstGeom>
          <a:noFill/>
          <a:ln w="9525">
            <a:noFill/>
            <a:miter lim="800000"/>
            <a:headEnd/>
            <a:tailEnd/>
          </a:ln>
        </p:spPr>
        <p:txBody>
          <a:bodyPr>
            <a:spAutoFit/>
          </a:bodyPr>
          <a:lstStyle/>
          <a:p>
            <a:pPr marL="342900" indent="-342900">
              <a:lnSpc>
                <a:spcPct val="160000"/>
              </a:lnSpc>
              <a:buFontTx/>
              <a:buChar char="•"/>
            </a:pPr>
            <a:r>
              <a:rPr lang="en-US" altLang="zh-CN" dirty="0"/>
              <a:t>It must be emphasized that the pictures cannot be mixed within a given band: If one wishes to regard electrons as carrying the current, then the unoccupied levels make no contribution. If one wishes to regard the holes as carrying the current, then the electrons make no contribution. One may, however, regard some bands using the electron picture and other bands using the hole picture.</a:t>
            </a:r>
          </a:p>
          <a:p>
            <a:pPr marL="342900" indent="-342900">
              <a:lnSpc>
                <a:spcPct val="160000"/>
              </a:lnSpc>
              <a:buFontTx/>
              <a:buChar char="•"/>
            </a:pPr>
            <a:r>
              <a:rPr lang="en-US" altLang="zh-CN" dirty="0"/>
              <a:t>Normally it is convenient to </a:t>
            </a:r>
            <a:r>
              <a:rPr lang="en-US" altLang="zh-CN" dirty="0">
                <a:solidFill>
                  <a:srgbClr val="FF0000"/>
                </a:solidFill>
              </a:rPr>
              <a:t>consider transport of the holes for the bands which are almost occupied</a:t>
            </a:r>
            <a:r>
              <a:rPr lang="en-US" altLang="zh-CN" dirty="0"/>
              <a:t>, so that only a few electrons are missing. This happens </a:t>
            </a:r>
            <a:r>
              <a:rPr lang="en-US" altLang="zh-CN" dirty="0">
                <a:solidFill>
                  <a:schemeClr val="accent2"/>
                </a:solidFill>
              </a:rPr>
              <a:t>in semiconductors in which a few electrons are excited from the valence to the conduction bands</a:t>
            </a:r>
            <a:r>
              <a:rPr lang="en-US" altLang="zh-CN" dirty="0"/>
              <a:t>. Similar to electrons, we can introduce the effective mass for the holes. </a:t>
            </a:r>
          </a:p>
          <a:p>
            <a:pPr marL="342900" indent="-342900">
              <a:lnSpc>
                <a:spcPct val="160000"/>
              </a:lnSpc>
              <a:buFontTx/>
              <a:buChar char="•"/>
            </a:pPr>
            <a:r>
              <a:rPr lang="en-US" altLang="zh-CN" dirty="0"/>
              <a:t>We can then introduce concept of carriers: either electron or hole.</a:t>
            </a:r>
          </a:p>
        </p:txBody>
      </p:sp>
      <p:sp>
        <p:nvSpPr>
          <p:cNvPr id="104451" name="Rectangle 5"/>
          <p:cNvSpPr>
            <a:spLocks noChangeArrowheads="1"/>
          </p:cNvSpPr>
          <p:nvPr/>
        </p:nvSpPr>
        <p:spPr bwMode="auto">
          <a:xfrm>
            <a:off x="779463" y="260350"/>
            <a:ext cx="7350125" cy="574901"/>
          </a:xfrm>
          <a:prstGeom prst="rect">
            <a:avLst/>
          </a:prstGeom>
          <a:noFill/>
          <a:ln w="9525">
            <a:noFill/>
            <a:miter lim="800000"/>
            <a:headEnd/>
            <a:tailEnd/>
          </a:ln>
        </p:spPr>
        <p:txBody>
          <a:bodyPr>
            <a:spAutoFit/>
          </a:bodyPr>
          <a:lstStyle/>
          <a:p>
            <a:pPr marL="342900" indent="-342900" algn="ctr">
              <a:lnSpc>
                <a:spcPct val="120000"/>
              </a:lnSpc>
            </a:pPr>
            <a:r>
              <a:rPr lang="en-US" altLang="zh-CN" sz="2800" b="1" dirty="0"/>
              <a:t>Concept of hole </a:t>
            </a:r>
            <a:r>
              <a:rPr lang="zh-CN" altLang="en-US" sz="2800" b="1" dirty="0"/>
              <a:t>（</a:t>
            </a:r>
            <a:r>
              <a:rPr lang="zh-CN" altLang="en-US" sz="2800" b="1" dirty="0">
                <a:latin typeface="微软雅黑" panose="020B0503020204020204" pitchFamily="34" charset="-122"/>
                <a:ea typeface="微软雅黑" panose="020B0503020204020204" pitchFamily="34" charset="-122"/>
              </a:rPr>
              <a:t>空穴的概念</a:t>
            </a:r>
            <a:r>
              <a:rPr lang="zh-CN" altLang="en-US" sz="2800" b="1" dirty="0"/>
              <a:t>）</a:t>
            </a:r>
            <a:endParaRPr lang="en-US" altLang="zh-CN" sz="2800" b="1" dirty="0"/>
          </a:p>
        </p:txBody>
      </p:sp>
    </p:spTree>
    <p:extLst>
      <p:ext uri="{BB962C8B-B14F-4D97-AF65-F5344CB8AC3E}">
        <p14:creationId xmlns:p14="http://schemas.microsoft.com/office/powerpoint/2010/main" val="30931586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5"/>
          <p:cNvPicPr>
            <a:picLocks noChangeAspect="1" noChangeArrowheads="1"/>
          </p:cNvPicPr>
          <p:nvPr/>
        </p:nvPicPr>
        <p:blipFill>
          <a:blip r:embed="rId2" cstate="print"/>
          <a:srcRect r="2135"/>
          <a:stretch>
            <a:fillRect/>
          </a:stretch>
        </p:blipFill>
        <p:spPr bwMode="auto">
          <a:xfrm>
            <a:off x="5648325" y="1155700"/>
            <a:ext cx="2565400" cy="5475288"/>
          </a:xfrm>
          <a:prstGeom prst="rect">
            <a:avLst/>
          </a:prstGeom>
          <a:noFill/>
          <a:ln w="9525">
            <a:noFill/>
            <a:miter lim="800000"/>
            <a:headEnd/>
            <a:tailEnd/>
          </a:ln>
        </p:spPr>
      </p:pic>
      <p:sp>
        <p:nvSpPr>
          <p:cNvPr id="105475" name="Rectangle 6"/>
          <p:cNvSpPr>
            <a:spLocks noChangeArrowheads="1"/>
          </p:cNvSpPr>
          <p:nvPr/>
        </p:nvSpPr>
        <p:spPr bwMode="auto">
          <a:xfrm>
            <a:off x="280988" y="1146175"/>
            <a:ext cx="5126037" cy="3935413"/>
          </a:xfrm>
          <a:prstGeom prst="rect">
            <a:avLst/>
          </a:prstGeom>
          <a:noFill/>
          <a:ln w="9525">
            <a:noFill/>
            <a:miter lim="800000"/>
            <a:headEnd/>
            <a:tailEnd/>
          </a:ln>
        </p:spPr>
        <p:txBody>
          <a:bodyPr>
            <a:spAutoFit/>
          </a:bodyPr>
          <a:lstStyle/>
          <a:p>
            <a:pPr marL="342900" indent="-342900">
              <a:lnSpc>
                <a:spcPct val="140000"/>
              </a:lnSpc>
              <a:buFontTx/>
              <a:buAutoNum type="alphaLcParenBoth"/>
            </a:pPr>
            <a:r>
              <a:rPr lang="en-US" altLang="zh-CN"/>
              <a:t>At time t = 0, energy states A through L are filled except F. </a:t>
            </a:r>
          </a:p>
          <a:p>
            <a:pPr marL="342900" indent="-342900">
              <a:lnSpc>
                <a:spcPct val="140000"/>
              </a:lnSpc>
              <a:buFontTx/>
              <a:buAutoNum type="alphaLcParenBoth"/>
            </a:pPr>
            <a:r>
              <a:rPr lang="en-US" altLang="zh-CN"/>
              <a:t>An electric field </a:t>
            </a:r>
            <a:r>
              <a:rPr lang="en-US" altLang="zh-CN">
                <a:latin typeface="Symbol" pitchFamily="18" charset="2"/>
              </a:rPr>
              <a:t>e</a:t>
            </a:r>
            <a:r>
              <a:rPr lang="en-US" altLang="zh-CN" baseline="-25000"/>
              <a:t>x</a:t>
            </a:r>
            <a:r>
              <a:rPr lang="en-US" altLang="zh-CN"/>
              <a:t> is applied in the +</a:t>
            </a:r>
            <a:r>
              <a:rPr lang="en-US" altLang="zh-CN" i="1"/>
              <a:t>x</a:t>
            </a:r>
            <a:r>
              <a:rPr lang="en-US" altLang="zh-CN"/>
              <a:t> direction. The force on the electrons is in the −</a:t>
            </a:r>
            <a:r>
              <a:rPr lang="en-US" altLang="zh-CN" i="1"/>
              <a:t>k</a:t>
            </a:r>
            <a:r>
              <a:rPr lang="en-US" altLang="zh-CN" i="1" baseline="-25000"/>
              <a:t>x</a:t>
            </a:r>
            <a:r>
              <a:rPr lang="en-US" altLang="zh-CN"/>
              <a:t> direction, and all electrons make transitions in the −</a:t>
            </a:r>
            <a:r>
              <a:rPr lang="en-US" altLang="zh-CN" i="1"/>
              <a:t>k</a:t>
            </a:r>
            <a:r>
              <a:rPr lang="en-US" altLang="zh-CN" i="1" baseline="-25000"/>
              <a:t>x</a:t>
            </a:r>
            <a:r>
              <a:rPr lang="en-US" altLang="zh-CN"/>
              <a:t> direction, moving the hole to G. </a:t>
            </a:r>
          </a:p>
          <a:p>
            <a:pPr marL="342900" indent="-342900">
              <a:lnSpc>
                <a:spcPct val="140000"/>
              </a:lnSpc>
              <a:buFontTx/>
              <a:buAutoNum type="alphaLcParenBoth"/>
            </a:pPr>
            <a:r>
              <a:rPr lang="en-US" altLang="zh-CN"/>
              <a:t>After a further interval, the electrons move farther along, and the hole is now at H. </a:t>
            </a:r>
          </a:p>
        </p:txBody>
      </p:sp>
      <p:sp>
        <p:nvSpPr>
          <p:cNvPr id="105476" name="Rectangle 7"/>
          <p:cNvSpPr>
            <a:spLocks noChangeArrowheads="1"/>
          </p:cNvSpPr>
          <p:nvPr/>
        </p:nvSpPr>
        <p:spPr bwMode="auto">
          <a:xfrm>
            <a:off x="2481263" y="339725"/>
            <a:ext cx="4203700" cy="519113"/>
          </a:xfrm>
          <a:prstGeom prst="rect">
            <a:avLst/>
          </a:prstGeom>
          <a:noFill/>
          <a:ln w="9525">
            <a:noFill/>
            <a:miter lim="800000"/>
            <a:headEnd/>
            <a:tailEnd/>
          </a:ln>
        </p:spPr>
        <p:txBody>
          <a:bodyPr wrap="none">
            <a:spAutoFit/>
          </a:bodyPr>
          <a:lstStyle/>
          <a:p>
            <a:r>
              <a:rPr lang="en-US" altLang="zh-CN" sz="2800" b="1"/>
              <a:t>Process of hole conduction</a:t>
            </a:r>
          </a:p>
        </p:txBody>
      </p:sp>
    </p:spTree>
    <p:extLst>
      <p:ext uri="{BB962C8B-B14F-4D97-AF65-F5344CB8AC3E}">
        <p14:creationId xmlns:p14="http://schemas.microsoft.com/office/powerpoint/2010/main" val="8810313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8" name="Rectangle 4"/>
          <p:cNvSpPr>
            <a:spLocks noChangeArrowheads="1"/>
          </p:cNvSpPr>
          <p:nvPr/>
        </p:nvSpPr>
        <p:spPr bwMode="auto">
          <a:xfrm>
            <a:off x="844550" y="1773461"/>
            <a:ext cx="7696200" cy="3365500"/>
          </a:xfrm>
          <a:prstGeom prst="rect">
            <a:avLst/>
          </a:prstGeom>
          <a:solidFill>
            <a:schemeClr val="bg1"/>
          </a:solidFill>
          <a:ln w="25400">
            <a:solidFill>
              <a:srgbClr val="FF0000"/>
            </a:solidFill>
            <a:miter lim="800000"/>
            <a:headEnd/>
            <a:tailEnd type="none" w="sm" len="lg"/>
          </a:ln>
        </p:spPr>
        <p:txBody>
          <a:bodyPr lIns="90000" tIns="46800" rIns="90000" bIns="46800" anchor="ctr">
            <a:spAutoFit/>
          </a:bodyPr>
          <a:lstStyle/>
          <a:p>
            <a:endParaRPr lang="zh-CN" altLang="en-US"/>
          </a:p>
        </p:txBody>
      </p:sp>
      <p:grpSp>
        <p:nvGrpSpPr>
          <p:cNvPr id="2" name="Group 5"/>
          <p:cNvGrpSpPr>
            <a:grpSpLocks/>
          </p:cNvGrpSpPr>
          <p:nvPr/>
        </p:nvGrpSpPr>
        <p:grpSpPr bwMode="auto">
          <a:xfrm>
            <a:off x="1504950" y="2908524"/>
            <a:ext cx="6080125" cy="153987"/>
            <a:chOff x="1016" y="2115"/>
            <a:chExt cx="3830" cy="97"/>
          </a:xfrm>
        </p:grpSpPr>
        <p:sp>
          <p:nvSpPr>
            <p:cNvPr id="106583" name="Oval 6"/>
            <p:cNvSpPr>
              <a:spLocks noChangeArrowheads="1"/>
            </p:cNvSpPr>
            <p:nvPr/>
          </p:nvSpPr>
          <p:spPr bwMode="auto">
            <a:xfrm>
              <a:off x="1016" y="2117"/>
              <a:ext cx="94" cy="95"/>
            </a:xfrm>
            <a:prstGeom prst="ellipse">
              <a:avLst/>
            </a:prstGeom>
            <a:solidFill>
              <a:srgbClr val="99CC00"/>
            </a:solidFill>
            <a:ln w="9525">
              <a:noFill/>
              <a:round/>
              <a:headEnd/>
              <a:tailEnd/>
            </a:ln>
          </p:spPr>
          <p:txBody>
            <a:bodyPr/>
            <a:lstStyle/>
            <a:p>
              <a:endParaRPr lang="zh-CN" altLang="en-US"/>
            </a:p>
          </p:txBody>
        </p:sp>
        <p:sp>
          <p:nvSpPr>
            <p:cNvPr id="106584" name="Line 7"/>
            <p:cNvSpPr>
              <a:spLocks noChangeShapeType="1"/>
            </p:cNvSpPr>
            <p:nvPr/>
          </p:nvSpPr>
          <p:spPr bwMode="auto">
            <a:xfrm>
              <a:off x="1079" y="2158"/>
              <a:ext cx="188" cy="0"/>
            </a:xfrm>
            <a:prstGeom prst="line">
              <a:avLst/>
            </a:prstGeom>
            <a:noFill/>
            <a:ln w="19050">
              <a:solidFill>
                <a:srgbClr val="FF0000"/>
              </a:solidFill>
              <a:round/>
              <a:headEnd/>
              <a:tailEnd type="triangle" w="sm" len="sm"/>
            </a:ln>
          </p:spPr>
          <p:txBody>
            <a:bodyPr/>
            <a:lstStyle/>
            <a:p>
              <a:endParaRPr lang="zh-CN" altLang="en-US"/>
            </a:p>
          </p:txBody>
        </p:sp>
        <p:sp>
          <p:nvSpPr>
            <p:cNvPr id="106585" name="Oval 8"/>
            <p:cNvSpPr>
              <a:spLocks noChangeArrowheads="1"/>
            </p:cNvSpPr>
            <p:nvPr/>
          </p:nvSpPr>
          <p:spPr bwMode="auto">
            <a:xfrm>
              <a:off x="1330" y="2115"/>
              <a:ext cx="94" cy="94"/>
            </a:xfrm>
            <a:prstGeom prst="ellipse">
              <a:avLst/>
            </a:prstGeom>
            <a:solidFill>
              <a:srgbClr val="99CC00"/>
            </a:solidFill>
            <a:ln w="9525">
              <a:noFill/>
              <a:round/>
              <a:headEnd/>
              <a:tailEnd/>
            </a:ln>
          </p:spPr>
          <p:txBody>
            <a:bodyPr/>
            <a:lstStyle/>
            <a:p>
              <a:endParaRPr lang="zh-CN" altLang="en-US"/>
            </a:p>
          </p:txBody>
        </p:sp>
        <p:sp>
          <p:nvSpPr>
            <p:cNvPr id="106586" name="Line 9"/>
            <p:cNvSpPr>
              <a:spLocks noChangeShapeType="1"/>
            </p:cNvSpPr>
            <p:nvPr/>
          </p:nvSpPr>
          <p:spPr bwMode="auto">
            <a:xfrm>
              <a:off x="1393" y="2165"/>
              <a:ext cx="188" cy="0"/>
            </a:xfrm>
            <a:prstGeom prst="line">
              <a:avLst/>
            </a:prstGeom>
            <a:noFill/>
            <a:ln w="19050">
              <a:solidFill>
                <a:srgbClr val="FF0000"/>
              </a:solidFill>
              <a:round/>
              <a:headEnd/>
              <a:tailEnd type="triangle" w="sm" len="sm"/>
            </a:ln>
          </p:spPr>
          <p:txBody>
            <a:bodyPr/>
            <a:lstStyle/>
            <a:p>
              <a:endParaRPr lang="zh-CN" altLang="en-US"/>
            </a:p>
          </p:txBody>
        </p:sp>
        <p:sp>
          <p:nvSpPr>
            <p:cNvPr id="106587" name="Oval 10"/>
            <p:cNvSpPr>
              <a:spLocks noChangeArrowheads="1"/>
            </p:cNvSpPr>
            <p:nvPr/>
          </p:nvSpPr>
          <p:spPr bwMode="auto">
            <a:xfrm>
              <a:off x="1675" y="2117"/>
              <a:ext cx="94" cy="95"/>
            </a:xfrm>
            <a:prstGeom prst="ellipse">
              <a:avLst/>
            </a:prstGeom>
            <a:solidFill>
              <a:srgbClr val="99CC00"/>
            </a:solidFill>
            <a:ln w="9525">
              <a:noFill/>
              <a:round/>
              <a:headEnd/>
              <a:tailEnd/>
            </a:ln>
          </p:spPr>
          <p:txBody>
            <a:bodyPr/>
            <a:lstStyle/>
            <a:p>
              <a:endParaRPr lang="zh-CN" altLang="en-US"/>
            </a:p>
          </p:txBody>
        </p:sp>
        <p:sp>
          <p:nvSpPr>
            <p:cNvPr id="106588" name="Line 11"/>
            <p:cNvSpPr>
              <a:spLocks noChangeShapeType="1"/>
            </p:cNvSpPr>
            <p:nvPr/>
          </p:nvSpPr>
          <p:spPr bwMode="auto">
            <a:xfrm>
              <a:off x="1738" y="2158"/>
              <a:ext cx="188" cy="0"/>
            </a:xfrm>
            <a:prstGeom prst="line">
              <a:avLst/>
            </a:prstGeom>
            <a:noFill/>
            <a:ln w="19050">
              <a:solidFill>
                <a:srgbClr val="FF0000"/>
              </a:solidFill>
              <a:round/>
              <a:headEnd/>
              <a:tailEnd type="triangle" w="sm" len="sm"/>
            </a:ln>
          </p:spPr>
          <p:txBody>
            <a:bodyPr/>
            <a:lstStyle/>
            <a:p>
              <a:endParaRPr lang="zh-CN" altLang="en-US"/>
            </a:p>
          </p:txBody>
        </p:sp>
        <p:sp>
          <p:nvSpPr>
            <p:cNvPr id="106589" name="Oval 12"/>
            <p:cNvSpPr>
              <a:spLocks noChangeArrowheads="1"/>
            </p:cNvSpPr>
            <p:nvPr/>
          </p:nvSpPr>
          <p:spPr bwMode="auto">
            <a:xfrm>
              <a:off x="1989" y="2115"/>
              <a:ext cx="94" cy="94"/>
            </a:xfrm>
            <a:prstGeom prst="ellipse">
              <a:avLst/>
            </a:prstGeom>
            <a:solidFill>
              <a:srgbClr val="99CC00"/>
            </a:solidFill>
            <a:ln w="9525">
              <a:noFill/>
              <a:round/>
              <a:headEnd/>
              <a:tailEnd/>
            </a:ln>
          </p:spPr>
          <p:txBody>
            <a:bodyPr/>
            <a:lstStyle/>
            <a:p>
              <a:endParaRPr lang="zh-CN" altLang="en-US"/>
            </a:p>
          </p:txBody>
        </p:sp>
        <p:sp>
          <p:nvSpPr>
            <p:cNvPr id="106590" name="Line 13"/>
            <p:cNvSpPr>
              <a:spLocks noChangeShapeType="1"/>
            </p:cNvSpPr>
            <p:nvPr/>
          </p:nvSpPr>
          <p:spPr bwMode="auto">
            <a:xfrm>
              <a:off x="2052" y="2165"/>
              <a:ext cx="188" cy="0"/>
            </a:xfrm>
            <a:prstGeom prst="line">
              <a:avLst/>
            </a:prstGeom>
            <a:noFill/>
            <a:ln w="19050">
              <a:solidFill>
                <a:srgbClr val="FF0000"/>
              </a:solidFill>
              <a:round/>
              <a:headEnd/>
              <a:tailEnd type="triangle" w="sm" len="sm"/>
            </a:ln>
          </p:spPr>
          <p:txBody>
            <a:bodyPr/>
            <a:lstStyle/>
            <a:p>
              <a:endParaRPr lang="zh-CN" altLang="en-US"/>
            </a:p>
          </p:txBody>
        </p:sp>
        <p:sp>
          <p:nvSpPr>
            <p:cNvPr id="106591" name="Oval 14"/>
            <p:cNvSpPr>
              <a:spLocks noChangeArrowheads="1"/>
            </p:cNvSpPr>
            <p:nvPr/>
          </p:nvSpPr>
          <p:spPr bwMode="auto">
            <a:xfrm>
              <a:off x="2335" y="2117"/>
              <a:ext cx="94" cy="95"/>
            </a:xfrm>
            <a:prstGeom prst="ellipse">
              <a:avLst/>
            </a:prstGeom>
            <a:solidFill>
              <a:srgbClr val="99CC00"/>
            </a:solidFill>
            <a:ln w="9525">
              <a:noFill/>
              <a:round/>
              <a:headEnd/>
              <a:tailEnd/>
            </a:ln>
          </p:spPr>
          <p:txBody>
            <a:bodyPr/>
            <a:lstStyle/>
            <a:p>
              <a:endParaRPr lang="zh-CN" altLang="en-US"/>
            </a:p>
          </p:txBody>
        </p:sp>
        <p:sp>
          <p:nvSpPr>
            <p:cNvPr id="106592" name="Line 15"/>
            <p:cNvSpPr>
              <a:spLocks noChangeShapeType="1"/>
            </p:cNvSpPr>
            <p:nvPr/>
          </p:nvSpPr>
          <p:spPr bwMode="auto">
            <a:xfrm>
              <a:off x="2397" y="2158"/>
              <a:ext cx="189" cy="0"/>
            </a:xfrm>
            <a:prstGeom prst="line">
              <a:avLst/>
            </a:prstGeom>
            <a:noFill/>
            <a:ln w="19050">
              <a:solidFill>
                <a:srgbClr val="FF0000"/>
              </a:solidFill>
              <a:round/>
              <a:headEnd/>
              <a:tailEnd type="triangle" w="sm" len="sm"/>
            </a:ln>
          </p:spPr>
          <p:txBody>
            <a:bodyPr/>
            <a:lstStyle/>
            <a:p>
              <a:endParaRPr lang="zh-CN" altLang="en-US"/>
            </a:p>
          </p:txBody>
        </p:sp>
        <p:sp>
          <p:nvSpPr>
            <p:cNvPr id="106593" name="Oval 16"/>
            <p:cNvSpPr>
              <a:spLocks noChangeArrowheads="1"/>
            </p:cNvSpPr>
            <p:nvPr/>
          </p:nvSpPr>
          <p:spPr bwMode="auto">
            <a:xfrm>
              <a:off x="2648" y="2115"/>
              <a:ext cx="95" cy="94"/>
            </a:xfrm>
            <a:prstGeom prst="ellipse">
              <a:avLst/>
            </a:prstGeom>
            <a:solidFill>
              <a:srgbClr val="99CC00"/>
            </a:solidFill>
            <a:ln w="9525">
              <a:noFill/>
              <a:round/>
              <a:headEnd/>
              <a:tailEnd/>
            </a:ln>
          </p:spPr>
          <p:txBody>
            <a:bodyPr/>
            <a:lstStyle/>
            <a:p>
              <a:endParaRPr lang="zh-CN" altLang="en-US"/>
            </a:p>
          </p:txBody>
        </p:sp>
        <p:sp>
          <p:nvSpPr>
            <p:cNvPr id="106594" name="Line 17"/>
            <p:cNvSpPr>
              <a:spLocks noChangeShapeType="1"/>
            </p:cNvSpPr>
            <p:nvPr/>
          </p:nvSpPr>
          <p:spPr bwMode="auto">
            <a:xfrm>
              <a:off x="2711" y="2165"/>
              <a:ext cx="189" cy="0"/>
            </a:xfrm>
            <a:prstGeom prst="line">
              <a:avLst/>
            </a:prstGeom>
            <a:noFill/>
            <a:ln w="19050">
              <a:solidFill>
                <a:srgbClr val="FF0000"/>
              </a:solidFill>
              <a:round/>
              <a:headEnd/>
              <a:tailEnd type="triangle" w="sm" len="sm"/>
            </a:ln>
          </p:spPr>
          <p:txBody>
            <a:bodyPr/>
            <a:lstStyle/>
            <a:p>
              <a:endParaRPr lang="zh-CN" altLang="en-US"/>
            </a:p>
          </p:txBody>
        </p:sp>
        <p:sp>
          <p:nvSpPr>
            <p:cNvPr id="106595" name="Oval 18"/>
            <p:cNvSpPr>
              <a:spLocks noChangeArrowheads="1"/>
            </p:cNvSpPr>
            <p:nvPr/>
          </p:nvSpPr>
          <p:spPr bwMode="auto">
            <a:xfrm>
              <a:off x="3308" y="2117"/>
              <a:ext cx="94" cy="95"/>
            </a:xfrm>
            <a:prstGeom prst="ellipse">
              <a:avLst/>
            </a:prstGeom>
            <a:solidFill>
              <a:srgbClr val="99CC00"/>
            </a:solidFill>
            <a:ln w="9525">
              <a:noFill/>
              <a:round/>
              <a:headEnd/>
              <a:tailEnd/>
            </a:ln>
          </p:spPr>
          <p:txBody>
            <a:bodyPr/>
            <a:lstStyle/>
            <a:p>
              <a:endParaRPr lang="zh-CN" altLang="en-US"/>
            </a:p>
          </p:txBody>
        </p:sp>
        <p:sp>
          <p:nvSpPr>
            <p:cNvPr id="106596" name="Line 19"/>
            <p:cNvSpPr>
              <a:spLocks noChangeShapeType="1"/>
            </p:cNvSpPr>
            <p:nvPr/>
          </p:nvSpPr>
          <p:spPr bwMode="auto">
            <a:xfrm>
              <a:off x="3371" y="2158"/>
              <a:ext cx="188" cy="0"/>
            </a:xfrm>
            <a:prstGeom prst="line">
              <a:avLst/>
            </a:prstGeom>
            <a:noFill/>
            <a:ln w="19050">
              <a:solidFill>
                <a:srgbClr val="FF0000"/>
              </a:solidFill>
              <a:round/>
              <a:headEnd/>
              <a:tailEnd type="triangle" w="sm" len="sm"/>
            </a:ln>
          </p:spPr>
          <p:txBody>
            <a:bodyPr/>
            <a:lstStyle/>
            <a:p>
              <a:endParaRPr lang="zh-CN" altLang="en-US"/>
            </a:p>
          </p:txBody>
        </p:sp>
        <p:sp>
          <p:nvSpPr>
            <p:cNvPr id="106597" name="Oval 20"/>
            <p:cNvSpPr>
              <a:spLocks noChangeArrowheads="1"/>
            </p:cNvSpPr>
            <p:nvPr/>
          </p:nvSpPr>
          <p:spPr bwMode="auto">
            <a:xfrm>
              <a:off x="2994" y="2117"/>
              <a:ext cx="94" cy="95"/>
            </a:xfrm>
            <a:prstGeom prst="ellipse">
              <a:avLst/>
            </a:prstGeom>
            <a:noFill/>
            <a:ln w="19050">
              <a:solidFill>
                <a:srgbClr val="99CC00"/>
              </a:solidFill>
              <a:round/>
              <a:headEnd/>
              <a:tailEnd/>
            </a:ln>
          </p:spPr>
          <p:txBody>
            <a:bodyPr/>
            <a:lstStyle/>
            <a:p>
              <a:endParaRPr lang="zh-CN" altLang="en-US"/>
            </a:p>
          </p:txBody>
        </p:sp>
        <p:sp>
          <p:nvSpPr>
            <p:cNvPr id="106598" name="Oval 21"/>
            <p:cNvSpPr>
              <a:spLocks noChangeArrowheads="1"/>
            </p:cNvSpPr>
            <p:nvPr/>
          </p:nvSpPr>
          <p:spPr bwMode="auto">
            <a:xfrm>
              <a:off x="3622" y="2117"/>
              <a:ext cx="94" cy="95"/>
            </a:xfrm>
            <a:prstGeom prst="ellipse">
              <a:avLst/>
            </a:prstGeom>
            <a:solidFill>
              <a:srgbClr val="99CC00"/>
            </a:solidFill>
            <a:ln w="9525">
              <a:noFill/>
              <a:round/>
              <a:headEnd/>
              <a:tailEnd/>
            </a:ln>
          </p:spPr>
          <p:txBody>
            <a:bodyPr/>
            <a:lstStyle/>
            <a:p>
              <a:endParaRPr lang="zh-CN" altLang="en-US"/>
            </a:p>
          </p:txBody>
        </p:sp>
        <p:sp>
          <p:nvSpPr>
            <p:cNvPr id="106599" name="Line 22"/>
            <p:cNvSpPr>
              <a:spLocks noChangeShapeType="1"/>
            </p:cNvSpPr>
            <p:nvPr/>
          </p:nvSpPr>
          <p:spPr bwMode="auto">
            <a:xfrm>
              <a:off x="3684" y="2158"/>
              <a:ext cx="189" cy="0"/>
            </a:xfrm>
            <a:prstGeom prst="line">
              <a:avLst/>
            </a:prstGeom>
            <a:noFill/>
            <a:ln w="19050">
              <a:solidFill>
                <a:srgbClr val="FF0000"/>
              </a:solidFill>
              <a:round/>
              <a:headEnd/>
              <a:tailEnd type="triangle" w="sm" len="sm"/>
            </a:ln>
          </p:spPr>
          <p:txBody>
            <a:bodyPr/>
            <a:lstStyle/>
            <a:p>
              <a:endParaRPr lang="zh-CN" altLang="en-US"/>
            </a:p>
          </p:txBody>
        </p:sp>
        <p:sp>
          <p:nvSpPr>
            <p:cNvPr id="106600" name="Oval 23"/>
            <p:cNvSpPr>
              <a:spLocks noChangeArrowheads="1"/>
            </p:cNvSpPr>
            <p:nvPr/>
          </p:nvSpPr>
          <p:spPr bwMode="auto">
            <a:xfrm>
              <a:off x="3936" y="2115"/>
              <a:ext cx="94" cy="94"/>
            </a:xfrm>
            <a:prstGeom prst="ellipse">
              <a:avLst/>
            </a:prstGeom>
            <a:solidFill>
              <a:srgbClr val="99CC00"/>
            </a:solidFill>
            <a:ln w="9525">
              <a:noFill/>
              <a:round/>
              <a:headEnd/>
              <a:tailEnd/>
            </a:ln>
          </p:spPr>
          <p:txBody>
            <a:bodyPr/>
            <a:lstStyle/>
            <a:p>
              <a:endParaRPr lang="zh-CN" altLang="en-US"/>
            </a:p>
          </p:txBody>
        </p:sp>
        <p:sp>
          <p:nvSpPr>
            <p:cNvPr id="106601" name="Line 24"/>
            <p:cNvSpPr>
              <a:spLocks noChangeShapeType="1"/>
            </p:cNvSpPr>
            <p:nvPr/>
          </p:nvSpPr>
          <p:spPr bwMode="auto">
            <a:xfrm>
              <a:off x="3998" y="2165"/>
              <a:ext cx="189" cy="0"/>
            </a:xfrm>
            <a:prstGeom prst="line">
              <a:avLst/>
            </a:prstGeom>
            <a:noFill/>
            <a:ln w="19050">
              <a:solidFill>
                <a:srgbClr val="FF0000"/>
              </a:solidFill>
              <a:round/>
              <a:headEnd/>
              <a:tailEnd type="triangle" w="sm" len="sm"/>
            </a:ln>
          </p:spPr>
          <p:txBody>
            <a:bodyPr/>
            <a:lstStyle/>
            <a:p>
              <a:endParaRPr lang="zh-CN" altLang="en-US"/>
            </a:p>
          </p:txBody>
        </p:sp>
        <p:sp>
          <p:nvSpPr>
            <p:cNvPr id="106602" name="Oval 25"/>
            <p:cNvSpPr>
              <a:spLocks noChangeArrowheads="1"/>
            </p:cNvSpPr>
            <p:nvPr/>
          </p:nvSpPr>
          <p:spPr bwMode="auto">
            <a:xfrm>
              <a:off x="4281" y="2117"/>
              <a:ext cx="94" cy="95"/>
            </a:xfrm>
            <a:prstGeom prst="ellipse">
              <a:avLst/>
            </a:prstGeom>
            <a:solidFill>
              <a:srgbClr val="99CC00"/>
            </a:solidFill>
            <a:ln w="9525">
              <a:noFill/>
              <a:round/>
              <a:headEnd/>
              <a:tailEnd/>
            </a:ln>
          </p:spPr>
          <p:txBody>
            <a:bodyPr/>
            <a:lstStyle/>
            <a:p>
              <a:endParaRPr lang="zh-CN" altLang="en-US"/>
            </a:p>
          </p:txBody>
        </p:sp>
        <p:sp>
          <p:nvSpPr>
            <p:cNvPr id="106603" name="Line 26"/>
            <p:cNvSpPr>
              <a:spLocks noChangeShapeType="1"/>
            </p:cNvSpPr>
            <p:nvPr/>
          </p:nvSpPr>
          <p:spPr bwMode="auto">
            <a:xfrm>
              <a:off x="4344" y="2158"/>
              <a:ext cx="188" cy="0"/>
            </a:xfrm>
            <a:prstGeom prst="line">
              <a:avLst/>
            </a:prstGeom>
            <a:noFill/>
            <a:ln w="19050">
              <a:solidFill>
                <a:srgbClr val="FF0000"/>
              </a:solidFill>
              <a:round/>
              <a:headEnd/>
              <a:tailEnd type="triangle" w="sm" len="sm"/>
            </a:ln>
          </p:spPr>
          <p:txBody>
            <a:bodyPr/>
            <a:lstStyle/>
            <a:p>
              <a:endParaRPr lang="zh-CN" altLang="en-US"/>
            </a:p>
          </p:txBody>
        </p:sp>
        <p:sp>
          <p:nvSpPr>
            <p:cNvPr id="106604" name="Oval 27"/>
            <p:cNvSpPr>
              <a:spLocks noChangeArrowheads="1"/>
            </p:cNvSpPr>
            <p:nvPr/>
          </p:nvSpPr>
          <p:spPr bwMode="auto">
            <a:xfrm>
              <a:off x="4595" y="2115"/>
              <a:ext cx="94" cy="94"/>
            </a:xfrm>
            <a:prstGeom prst="ellipse">
              <a:avLst/>
            </a:prstGeom>
            <a:solidFill>
              <a:srgbClr val="99CC00"/>
            </a:solidFill>
            <a:ln w="9525">
              <a:noFill/>
              <a:round/>
              <a:headEnd/>
              <a:tailEnd/>
            </a:ln>
          </p:spPr>
          <p:txBody>
            <a:bodyPr/>
            <a:lstStyle/>
            <a:p>
              <a:endParaRPr lang="zh-CN" altLang="en-US"/>
            </a:p>
          </p:txBody>
        </p:sp>
        <p:sp>
          <p:nvSpPr>
            <p:cNvPr id="106605" name="Line 28"/>
            <p:cNvSpPr>
              <a:spLocks noChangeShapeType="1"/>
            </p:cNvSpPr>
            <p:nvPr/>
          </p:nvSpPr>
          <p:spPr bwMode="auto">
            <a:xfrm>
              <a:off x="4658" y="2165"/>
              <a:ext cx="188" cy="0"/>
            </a:xfrm>
            <a:prstGeom prst="line">
              <a:avLst/>
            </a:prstGeom>
            <a:noFill/>
            <a:ln w="19050">
              <a:solidFill>
                <a:srgbClr val="FF0000"/>
              </a:solidFill>
              <a:round/>
              <a:headEnd/>
              <a:tailEnd type="triangle" w="sm" len="sm"/>
            </a:ln>
          </p:spPr>
          <p:txBody>
            <a:bodyPr/>
            <a:lstStyle/>
            <a:p>
              <a:endParaRPr lang="zh-CN" altLang="en-US"/>
            </a:p>
          </p:txBody>
        </p:sp>
      </p:grpSp>
      <p:grpSp>
        <p:nvGrpSpPr>
          <p:cNvPr id="3" name="Group 29"/>
          <p:cNvGrpSpPr>
            <a:grpSpLocks/>
          </p:cNvGrpSpPr>
          <p:nvPr/>
        </p:nvGrpSpPr>
        <p:grpSpPr bwMode="auto">
          <a:xfrm>
            <a:off x="1504950" y="3665761"/>
            <a:ext cx="6080125" cy="152400"/>
            <a:chOff x="1016" y="2592"/>
            <a:chExt cx="3830" cy="96"/>
          </a:xfrm>
        </p:grpSpPr>
        <p:sp>
          <p:nvSpPr>
            <p:cNvPr id="106560" name="Oval 30"/>
            <p:cNvSpPr>
              <a:spLocks noChangeArrowheads="1"/>
            </p:cNvSpPr>
            <p:nvPr/>
          </p:nvSpPr>
          <p:spPr bwMode="auto">
            <a:xfrm>
              <a:off x="1016" y="2594"/>
              <a:ext cx="94" cy="94"/>
            </a:xfrm>
            <a:prstGeom prst="ellipse">
              <a:avLst/>
            </a:prstGeom>
            <a:solidFill>
              <a:srgbClr val="99CC00"/>
            </a:solidFill>
            <a:ln w="9525">
              <a:noFill/>
              <a:round/>
              <a:headEnd/>
              <a:tailEnd/>
            </a:ln>
          </p:spPr>
          <p:txBody>
            <a:bodyPr/>
            <a:lstStyle/>
            <a:p>
              <a:endParaRPr lang="zh-CN" altLang="en-US"/>
            </a:p>
          </p:txBody>
        </p:sp>
        <p:sp>
          <p:nvSpPr>
            <p:cNvPr id="106561" name="Line 31"/>
            <p:cNvSpPr>
              <a:spLocks noChangeShapeType="1"/>
            </p:cNvSpPr>
            <p:nvPr/>
          </p:nvSpPr>
          <p:spPr bwMode="auto">
            <a:xfrm>
              <a:off x="1079" y="2635"/>
              <a:ext cx="188" cy="0"/>
            </a:xfrm>
            <a:prstGeom prst="line">
              <a:avLst/>
            </a:prstGeom>
            <a:noFill/>
            <a:ln w="19050">
              <a:solidFill>
                <a:srgbClr val="FF0000"/>
              </a:solidFill>
              <a:round/>
              <a:headEnd/>
              <a:tailEnd type="triangle" w="sm" len="sm"/>
            </a:ln>
          </p:spPr>
          <p:txBody>
            <a:bodyPr/>
            <a:lstStyle/>
            <a:p>
              <a:endParaRPr lang="zh-CN" altLang="en-US"/>
            </a:p>
          </p:txBody>
        </p:sp>
        <p:sp>
          <p:nvSpPr>
            <p:cNvPr id="106562" name="Oval 32"/>
            <p:cNvSpPr>
              <a:spLocks noChangeArrowheads="1"/>
            </p:cNvSpPr>
            <p:nvPr/>
          </p:nvSpPr>
          <p:spPr bwMode="auto">
            <a:xfrm>
              <a:off x="1330" y="2592"/>
              <a:ext cx="94" cy="94"/>
            </a:xfrm>
            <a:prstGeom prst="ellipse">
              <a:avLst/>
            </a:prstGeom>
            <a:solidFill>
              <a:srgbClr val="99CC00"/>
            </a:solidFill>
            <a:ln w="9525">
              <a:noFill/>
              <a:round/>
              <a:headEnd/>
              <a:tailEnd/>
            </a:ln>
          </p:spPr>
          <p:txBody>
            <a:bodyPr/>
            <a:lstStyle/>
            <a:p>
              <a:endParaRPr lang="zh-CN" altLang="en-US"/>
            </a:p>
          </p:txBody>
        </p:sp>
        <p:sp>
          <p:nvSpPr>
            <p:cNvPr id="106563" name="Line 33"/>
            <p:cNvSpPr>
              <a:spLocks noChangeShapeType="1"/>
            </p:cNvSpPr>
            <p:nvPr/>
          </p:nvSpPr>
          <p:spPr bwMode="auto">
            <a:xfrm>
              <a:off x="1393" y="2641"/>
              <a:ext cx="188" cy="0"/>
            </a:xfrm>
            <a:prstGeom prst="line">
              <a:avLst/>
            </a:prstGeom>
            <a:noFill/>
            <a:ln w="19050">
              <a:solidFill>
                <a:srgbClr val="FF0000"/>
              </a:solidFill>
              <a:round/>
              <a:headEnd/>
              <a:tailEnd type="triangle" w="sm" len="sm"/>
            </a:ln>
          </p:spPr>
          <p:txBody>
            <a:bodyPr/>
            <a:lstStyle/>
            <a:p>
              <a:endParaRPr lang="zh-CN" altLang="en-US"/>
            </a:p>
          </p:txBody>
        </p:sp>
        <p:sp>
          <p:nvSpPr>
            <p:cNvPr id="106564" name="Oval 34"/>
            <p:cNvSpPr>
              <a:spLocks noChangeArrowheads="1"/>
            </p:cNvSpPr>
            <p:nvPr/>
          </p:nvSpPr>
          <p:spPr bwMode="auto">
            <a:xfrm>
              <a:off x="1675" y="2594"/>
              <a:ext cx="94" cy="94"/>
            </a:xfrm>
            <a:prstGeom prst="ellipse">
              <a:avLst/>
            </a:prstGeom>
            <a:solidFill>
              <a:srgbClr val="99CC00"/>
            </a:solidFill>
            <a:ln w="9525">
              <a:noFill/>
              <a:round/>
              <a:headEnd/>
              <a:tailEnd/>
            </a:ln>
          </p:spPr>
          <p:txBody>
            <a:bodyPr/>
            <a:lstStyle/>
            <a:p>
              <a:endParaRPr lang="zh-CN" altLang="en-US"/>
            </a:p>
          </p:txBody>
        </p:sp>
        <p:sp>
          <p:nvSpPr>
            <p:cNvPr id="106565" name="Line 35"/>
            <p:cNvSpPr>
              <a:spLocks noChangeShapeType="1"/>
            </p:cNvSpPr>
            <p:nvPr/>
          </p:nvSpPr>
          <p:spPr bwMode="auto">
            <a:xfrm>
              <a:off x="1738" y="2635"/>
              <a:ext cx="188" cy="0"/>
            </a:xfrm>
            <a:prstGeom prst="line">
              <a:avLst/>
            </a:prstGeom>
            <a:noFill/>
            <a:ln w="19050">
              <a:solidFill>
                <a:srgbClr val="FF0000"/>
              </a:solidFill>
              <a:round/>
              <a:headEnd/>
              <a:tailEnd type="triangle" w="sm" len="sm"/>
            </a:ln>
          </p:spPr>
          <p:txBody>
            <a:bodyPr/>
            <a:lstStyle/>
            <a:p>
              <a:endParaRPr lang="zh-CN" altLang="en-US"/>
            </a:p>
          </p:txBody>
        </p:sp>
        <p:sp>
          <p:nvSpPr>
            <p:cNvPr id="106566" name="Oval 36"/>
            <p:cNvSpPr>
              <a:spLocks noChangeArrowheads="1"/>
            </p:cNvSpPr>
            <p:nvPr/>
          </p:nvSpPr>
          <p:spPr bwMode="auto">
            <a:xfrm>
              <a:off x="1989" y="2592"/>
              <a:ext cx="94" cy="94"/>
            </a:xfrm>
            <a:prstGeom prst="ellipse">
              <a:avLst/>
            </a:prstGeom>
            <a:solidFill>
              <a:srgbClr val="99CC00"/>
            </a:solidFill>
            <a:ln w="9525">
              <a:noFill/>
              <a:round/>
              <a:headEnd/>
              <a:tailEnd/>
            </a:ln>
          </p:spPr>
          <p:txBody>
            <a:bodyPr/>
            <a:lstStyle/>
            <a:p>
              <a:endParaRPr lang="zh-CN" altLang="en-US"/>
            </a:p>
          </p:txBody>
        </p:sp>
        <p:sp>
          <p:nvSpPr>
            <p:cNvPr id="106567" name="Line 37"/>
            <p:cNvSpPr>
              <a:spLocks noChangeShapeType="1"/>
            </p:cNvSpPr>
            <p:nvPr/>
          </p:nvSpPr>
          <p:spPr bwMode="auto">
            <a:xfrm>
              <a:off x="2052" y="2641"/>
              <a:ext cx="188" cy="0"/>
            </a:xfrm>
            <a:prstGeom prst="line">
              <a:avLst/>
            </a:prstGeom>
            <a:noFill/>
            <a:ln w="19050">
              <a:solidFill>
                <a:srgbClr val="FF0000"/>
              </a:solidFill>
              <a:round/>
              <a:headEnd/>
              <a:tailEnd type="triangle" w="sm" len="sm"/>
            </a:ln>
          </p:spPr>
          <p:txBody>
            <a:bodyPr/>
            <a:lstStyle/>
            <a:p>
              <a:endParaRPr lang="zh-CN" altLang="en-US"/>
            </a:p>
          </p:txBody>
        </p:sp>
        <p:sp>
          <p:nvSpPr>
            <p:cNvPr id="106568" name="Oval 38"/>
            <p:cNvSpPr>
              <a:spLocks noChangeArrowheads="1"/>
            </p:cNvSpPr>
            <p:nvPr/>
          </p:nvSpPr>
          <p:spPr bwMode="auto">
            <a:xfrm>
              <a:off x="2335" y="2594"/>
              <a:ext cx="94" cy="94"/>
            </a:xfrm>
            <a:prstGeom prst="ellipse">
              <a:avLst/>
            </a:prstGeom>
            <a:solidFill>
              <a:srgbClr val="99CC00"/>
            </a:solidFill>
            <a:ln w="9525">
              <a:noFill/>
              <a:round/>
              <a:headEnd/>
              <a:tailEnd/>
            </a:ln>
          </p:spPr>
          <p:txBody>
            <a:bodyPr/>
            <a:lstStyle/>
            <a:p>
              <a:endParaRPr lang="zh-CN" altLang="en-US"/>
            </a:p>
          </p:txBody>
        </p:sp>
        <p:sp>
          <p:nvSpPr>
            <p:cNvPr id="106569" name="Line 39"/>
            <p:cNvSpPr>
              <a:spLocks noChangeShapeType="1"/>
            </p:cNvSpPr>
            <p:nvPr/>
          </p:nvSpPr>
          <p:spPr bwMode="auto">
            <a:xfrm>
              <a:off x="2397" y="2635"/>
              <a:ext cx="189" cy="0"/>
            </a:xfrm>
            <a:prstGeom prst="line">
              <a:avLst/>
            </a:prstGeom>
            <a:noFill/>
            <a:ln w="19050">
              <a:solidFill>
                <a:srgbClr val="FF0000"/>
              </a:solidFill>
              <a:round/>
              <a:headEnd/>
              <a:tailEnd type="triangle" w="sm" len="sm"/>
            </a:ln>
          </p:spPr>
          <p:txBody>
            <a:bodyPr/>
            <a:lstStyle/>
            <a:p>
              <a:endParaRPr lang="zh-CN" altLang="en-US"/>
            </a:p>
          </p:txBody>
        </p:sp>
        <p:sp>
          <p:nvSpPr>
            <p:cNvPr id="106570" name="Oval 40"/>
            <p:cNvSpPr>
              <a:spLocks noChangeArrowheads="1"/>
            </p:cNvSpPr>
            <p:nvPr/>
          </p:nvSpPr>
          <p:spPr bwMode="auto">
            <a:xfrm>
              <a:off x="2962" y="2592"/>
              <a:ext cx="95" cy="94"/>
            </a:xfrm>
            <a:prstGeom prst="ellipse">
              <a:avLst/>
            </a:prstGeom>
            <a:solidFill>
              <a:srgbClr val="99CC00"/>
            </a:solidFill>
            <a:ln w="9525">
              <a:noFill/>
              <a:round/>
              <a:headEnd/>
              <a:tailEnd/>
            </a:ln>
          </p:spPr>
          <p:txBody>
            <a:bodyPr/>
            <a:lstStyle/>
            <a:p>
              <a:endParaRPr lang="zh-CN" altLang="en-US"/>
            </a:p>
          </p:txBody>
        </p:sp>
        <p:sp>
          <p:nvSpPr>
            <p:cNvPr id="106571" name="Line 41"/>
            <p:cNvSpPr>
              <a:spLocks noChangeShapeType="1"/>
            </p:cNvSpPr>
            <p:nvPr/>
          </p:nvSpPr>
          <p:spPr bwMode="auto">
            <a:xfrm>
              <a:off x="3025" y="2641"/>
              <a:ext cx="189" cy="0"/>
            </a:xfrm>
            <a:prstGeom prst="line">
              <a:avLst/>
            </a:prstGeom>
            <a:noFill/>
            <a:ln w="19050">
              <a:solidFill>
                <a:srgbClr val="FF0000"/>
              </a:solidFill>
              <a:round/>
              <a:headEnd/>
              <a:tailEnd type="triangle" w="sm" len="sm"/>
            </a:ln>
          </p:spPr>
          <p:txBody>
            <a:bodyPr/>
            <a:lstStyle/>
            <a:p>
              <a:endParaRPr lang="zh-CN" altLang="en-US"/>
            </a:p>
          </p:txBody>
        </p:sp>
        <p:sp>
          <p:nvSpPr>
            <p:cNvPr id="106572" name="Oval 42"/>
            <p:cNvSpPr>
              <a:spLocks noChangeArrowheads="1"/>
            </p:cNvSpPr>
            <p:nvPr/>
          </p:nvSpPr>
          <p:spPr bwMode="auto">
            <a:xfrm>
              <a:off x="3308" y="2594"/>
              <a:ext cx="94" cy="94"/>
            </a:xfrm>
            <a:prstGeom prst="ellipse">
              <a:avLst/>
            </a:prstGeom>
            <a:solidFill>
              <a:srgbClr val="99CC00"/>
            </a:solidFill>
            <a:ln w="9525">
              <a:noFill/>
              <a:round/>
              <a:headEnd/>
              <a:tailEnd/>
            </a:ln>
          </p:spPr>
          <p:txBody>
            <a:bodyPr/>
            <a:lstStyle/>
            <a:p>
              <a:endParaRPr lang="zh-CN" altLang="en-US"/>
            </a:p>
          </p:txBody>
        </p:sp>
        <p:sp>
          <p:nvSpPr>
            <p:cNvPr id="106573" name="Line 43"/>
            <p:cNvSpPr>
              <a:spLocks noChangeShapeType="1"/>
            </p:cNvSpPr>
            <p:nvPr/>
          </p:nvSpPr>
          <p:spPr bwMode="auto">
            <a:xfrm>
              <a:off x="3371" y="2635"/>
              <a:ext cx="188" cy="0"/>
            </a:xfrm>
            <a:prstGeom prst="line">
              <a:avLst/>
            </a:prstGeom>
            <a:noFill/>
            <a:ln w="19050">
              <a:solidFill>
                <a:srgbClr val="FF0000"/>
              </a:solidFill>
              <a:round/>
              <a:headEnd/>
              <a:tailEnd type="triangle" w="sm" len="sm"/>
            </a:ln>
          </p:spPr>
          <p:txBody>
            <a:bodyPr/>
            <a:lstStyle/>
            <a:p>
              <a:endParaRPr lang="zh-CN" altLang="en-US"/>
            </a:p>
          </p:txBody>
        </p:sp>
        <p:sp>
          <p:nvSpPr>
            <p:cNvPr id="106574" name="Oval 44"/>
            <p:cNvSpPr>
              <a:spLocks noChangeArrowheads="1"/>
            </p:cNvSpPr>
            <p:nvPr/>
          </p:nvSpPr>
          <p:spPr bwMode="auto">
            <a:xfrm>
              <a:off x="2656" y="2594"/>
              <a:ext cx="94" cy="94"/>
            </a:xfrm>
            <a:prstGeom prst="ellipse">
              <a:avLst/>
            </a:prstGeom>
            <a:noFill/>
            <a:ln w="19050">
              <a:solidFill>
                <a:srgbClr val="99CC00"/>
              </a:solidFill>
              <a:round/>
              <a:headEnd/>
              <a:tailEnd/>
            </a:ln>
          </p:spPr>
          <p:txBody>
            <a:bodyPr/>
            <a:lstStyle/>
            <a:p>
              <a:endParaRPr lang="zh-CN" altLang="en-US"/>
            </a:p>
          </p:txBody>
        </p:sp>
        <p:sp>
          <p:nvSpPr>
            <p:cNvPr id="106575" name="Oval 45"/>
            <p:cNvSpPr>
              <a:spLocks noChangeArrowheads="1"/>
            </p:cNvSpPr>
            <p:nvPr/>
          </p:nvSpPr>
          <p:spPr bwMode="auto">
            <a:xfrm>
              <a:off x="3622" y="2594"/>
              <a:ext cx="94" cy="94"/>
            </a:xfrm>
            <a:prstGeom prst="ellipse">
              <a:avLst/>
            </a:prstGeom>
            <a:solidFill>
              <a:srgbClr val="99CC00"/>
            </a:solidFill>
            <a:ln w="9525">
              <a:noFill/>
              <a:round/>
              <a:headEnd/>
              <a:tailEnd/>
            </a:ln>
          </p:spPr>
          <p:txBody>
            <a:bodyPr/>
            <a:lstStyle/>
            <a:p>
              <a:endParaRPr lang="zh-CN" altLang="en-US"/>
            </a:p>
          </p:txBody>
        </p:sp>
        <p:sp>
          <p:nvSpPr>
            <p:cNvPr id="106576" name="Line 46"/>
            <p:cNvSpPr>
              <a:spLocks noChangeShapeType="1"/>
            </p:cNvSpPr>
            <p:nvPr/>
          </p:nvSpPr>
          <p:spPr bwMode="auto">
            <a:xfrm>
              <a:off x="3684" y="2635"/>
              <a:ext cx="189" cy="0"/>
            </a:xfrm>
            <a:prstGeom prst="line">
              <a:avLst/>
            </a:prstGeom>
            <a:noFill/>
            <a:ln w="19050">
              <a:solidFill>
                <a:srgbClr val="FF0000"/>
              </a:solidFill>
              <a:round/>
              <a:headEnd/>
              <a:tailEnd type="triangle" w="sm" len="sm"/>
            </a:ln>
          </p:spPr>
          <p:txBody>
            <a:bodyPr/>
            <a:lstStyle/>
            <a:p>
              <a:endParaRPr lang="zh-CN" altLang="en-US"/>
            </a:p>
          </p:txBody>
        </p:sp>
        <p:sp>
          <p:nvSpPr>
            <p:cNvPr id="106577" name="Oval 47"/>
            <p:cNvSpPr>
              <a:spLocks noChangeArrowheads="1"/>
            </p:cNvSpPr>
            <p:nvPr/>
          </p:nvSpPr>
          <p:spPr bwMode="auto">
            <a:xfrm>
              <a:off x="3936" y="2592"/>
              <a:ext cx="94" cy="94"/>
            </a:xfrm>
            <a:prstGeom prst="ellipse">
              <a:avLst/>
            </a:prstGeom>
            <a:solidFill>
              <a:srgbClr val="99CC00"/>
            </a:solidFill>
            <a:ln w="9525">
              <a:noFill/>
              <a:round/>
              <a:headEnd/>
              <a:tailEnd/>
            </a:ln>
          </p:spPr>
          <p:txBody>
            <a:bodyPr/>
            <a:lstStyle/>
            <a:p>
              <a:endParaRPr lang="zh-CN" altLang="en-US"/>
            </a:p>
          </p:txBody>
        </p:sp>
        <p:sp>
          <p:nvSpPr>
            <p:cNvPr id="106578" name="Line 48"/>
            <p:cNvSpPr>
              <a:spLocks noChangeShapeType="1"/>
            </p:cNvSpPr>
            <p:nvPr/>
          </p:nvSpPr>
          <p:spPr bwMode="auto">
            <a:xfrm>
              <a:off x="3998" y="2641"/>
              <a:ext cx="189" cy="0"/>
            </a:xfrm>
            <a:prstGeom prst="line">
              <a:avLst/>
            </a:prstGeom>
            <a:noFill/>
            <a:ln w="19050">
              <a:solidFill>
                <a:srgbClr val="FF0000"/>
              </a:solidFill>
              <a:round/>
              <a:headEnd/>
              <a:tailEnd type="triangle" w="sm" len="sm"/>
            </a:ln>
          </p:spPr>
          <p:txBody>
            <a:bodyPr/>
            <a:lstStyle/>
            <a:p>
              <a:endParaRPr lang="zh-CN" altLang="en-US"/>
            </a:p>
          </p:txBody>
        </p:sp>
        <p:sp>
          <p:nvSpPr>
            <p:cNvPr id="106579" name="Oval 49"/>
            <p:cNvSpPr>
              <a:spLocks noChangeArrowheads="1"/>
            </p:cNvSpPr>
            <p:nvPr/>
          </p:nvSpPr>
          <p:spPr bwMode="auto">
            <a:xfrm>
              <a:off x="4281" y="2594"/>
              <a:ext cx="94" cy="94"/>
            </a:xfrm>
            <a:prstGeom prst="ellipse">
              <a:avLst/>
            </a:prstGeom>
            <a:solidFill>
              <a:srgbClr val="99CC00"/>
            </a:solidFill>
            <a:ln w="9525">
              <a:noFill/>
              <a:round/>
              <a:headEnd/>
              <a:tailEnd/>
            </a:ln>
          </p:spPr>
          <p:txBody>
            <a:bodyPr/>
            <a:lstStyle/>
            <a:p>
              <a:endParaRPr lang="zh-CN" altLang="en-US"/>
            </a:p>
          </p:txBody>
        </p:sp>
        <p:sp>
          <p:nvSpPr>
            <p:cNvPr id="106580" name="Line 50"/>
            <p:cNvSpPr>
              <a:spLocks noChangeShapeType="1"/>
            </p:cNvSpPr>
            <p:nvPr/>
          </p:nvSpPr>
          <p:spPr bwMode="auto">
            <a:xfrm>
              <a:off x="4344" y="2635"/>
              <a:ext cx="188" cy="0"/>
            </a:xfrm>
            <a:prstGeom prst="line">
              <a:avLst/>
            </a:prstGeom>
            <a:noFill/>
            <a:ln w="19050">
              <a:solidFill>
                <a:srgbClr val="FF0000"/>
              </a:solidFill>
              <a:round/>
              <a:headEnd/>
              <a:tailEnd type="triangle" w="sm" len="sm"/>
            </a:ln>
          </p:spPr>
          <p:txBody>
            <a:bodyPr/>
            <a:lstStyle/>
            <a:p>
              <a:endParaRPr lang="zh-CN" altLang="en-US"/>
            </a:p>
          </p:txBody>
        </p:sp>
        <p:sp>
          <p:nvSpPr>
            <p:cNvPr id="106581" name="Oval 51"/>
            <p:cNvSpPr>
              <a:spLocks noChangeArrowheads="1"/>
            </p:cNvSpPr>
            <p:nvPr/>
          </p:nvSpPr>
          <p:spPr bwMode="auto">
            <a:xfrm>
              <a:off x="4595" y="2592"/>
              <a:ext cx="94" cy="94"/>
            </a:xfrm>
            <a:prstGeom prst="ellipse">
              <a:avLst/>
            </a:prstGeom>
            <a:solidFill>
              <a:srgbClr val="99CC00"/>
            </a:solidFill>
            <a:ln w="9525">
              <a:noFill/>
              <a:round/>
              <a:headEnd/>
              <a:tailEnd/>
            </a:ln>
          </p:spPr>
          <p:txBody>
            <a:bodyPr/>
            <a:lstStyle/>
            <a:p>
              <a:endParaRPr lang="zh-CN" altLang="en-US"/>
            </a:p>
          </p:txBody>
        </p:sp>
        <p:sp>
          <p:nvSpPr>
            <p:cNvPr id="106582" name="Line 52"/>
            <p:cNvSpPr>
              <a:spLocks noChangeShapeType="1"/>
            </p:cNvSpPr>
            <p:nvPr/>
          </p:nvSpPr>
          <p:spPr bwMode="auto">
            <a:xfrm>
              <a:off x="4658" y="2641"/>
              <a:ext cx="188" cy="0"/>
            </a:xfrm>
            <a:prstGeom prst="line">
              <a:avLst/>
            </a:prstGeom>
            <a:noFill/>
            <a:ln w="19050">
              <a:solidFill>
                <a:srgbClr val="FF0000"/>
              </a:solidFill>
              <a:round/>
              <a:headEnd/>
              <a:tailEnd type="triangle" w="sm" len="sm"/>
            </a:ln>
          </p:spPr>
          <p:txBody>
            <a:bodyPr/>
            <a:lstStyle/>
            <a:p>
              <a:endParaRPr lang="zh-CN" altLang="en-US"/>
            </a:p>
          </p:txBody>
        </p:sp>
      </p:grpSp>
      <p:grpSp>
        <p:nvGrpSpPr>
          <p:cNvPr id="4" name="Group 53"/>
          <p:cNvGrpSpPr>
            <a:grpSpLocks/>
          </p:cNvGrpSpPr>
          <p:nvPr/>
        </p:nvGrpSpPr>
        <p:grpSpPr bwMode="auto">
          <a:xfrm>
            <a:off x="1504950" y="4445224"/>
            <a:ext cx="6080125" cy="169862"/>
            <a:chOff x="1016" y="3083"/>
            <a:chExt cx="3830" cy="107"/>
          </a:xfrm>
        </p:grpSpPr>
        <p:sp>
          <p:nvSpPr>
            <p:cNvPr id="106537" name="Oval 54"/>
            <p:cNvSpPr>
              <a:spLocks noChangeArrowheads="1"/>
            </p:cNvSpPr>
            <p:nvPr/>
          </p:nvSpPr>
          <p:spPr bwMode="auto">
            <a:xfrm>
              <a:off x="1016" y="3084"/>
              <a:ext cx="94" cy="94"/>
            </a:xfrm>
            <a:prstGeom prst="ellipse">
              <a:avLst/>
            </a:prstGeom>
            <a:solidFill>
              <a:srgbClr val="99CC00"/>
            </a:solidFill>
            <a:ln w="9525">
              <a:noFill/>
              <a:round/>
              <a:headEnd/>
              <a:tailEnd/>
            </a:ln>
          </p:spPr>
          <p:txBody>
            <a:bodyPr/>
            <a:lstStyle/>
            <a:p>
              <a:endParaRPr lang="zh-CN" altLang="en-US"/>
            </a:p>
          </p:txBody>
        </p:sp>
        <p:sp>
          <p:nvSpPr>
            <p:cNvPr id="106538" name="Line 55"/>
            <p:cNvSpPr>
              <a:spLocks noChangeShapeType="1"/>
            </p:cNvSpPr>
            <p:nvPr/>
          </p:nvSpPr>
          <p:spPr bwMode="auto">
            <a:xfrm>
              <a:off x="1079" y="3125"/>
              <a:ext cx="188" cy="0"/>
            </a:xfrm>
            <a:prstGeom prst="line">
              <a:avLst/>
            </a:prstGeom>
            <a:noFill/>
            <a:ln w="19050">
              <a:solidFill>
                <a:srgbClr val="FF0000"/>
              </a:solidFill>
              <a:round/>
              <a:headEnd/>
              <a:tailEnd type="triangle" w="sm" len="sm"/>
            </a:ln>
          </p:spPr>
          <p:txBody>
            <a:bodyPr/>
            <a:lstStyle/>
            <a:p>
              <a:endParaRPr lang="zh-CN" altLang="en-US"/>
            </a:p>
          </p:txBody>
        </p:sp>
        <p:sp>
          <p:nvSpPr>
            <p:cNvPr id="106539" name="Oval 56"/>
            <p:cNvSpPr>
              <a:spLocks noChangeArrowheads="1"/>
            </p:cNvSpPr>
            <p:nvPr/>
          </p:nvSpPr>
          <p:spPr bwMode="auto">
            <a:xfrm>
              <a:off x="1330" y="3083"/>
              <a:ext cx="94" cy="94"/>
            </a:xfrm>
            <a:prstGeom prst="ellipse">
              <a:avLst/>
            </a:prstGeom>
            <a:solidFill>
              <a:srgbClr val="99CC00"/>
            </a:solidFill>
            <a:ln w="9525">
              <a:noFill/>
              <a:round/>
              <a:headEnd/>
              <a:tailEnd/>
            </a:ln>
          </p:spPr>
          <p:txBody>
            <a:bodyPr/>
            <a:lstStyle/>
            <a:p>
              <a:endParaRPr lang="zh-CN" altLang="en-US"/>
            </a:p>
          </p:txBody>
        </p:sp>
        <p:sp>
          <p:nvSpPr>
            <p:cNvPr id="106540" name="Line 57"/>
            <p:cNvSpPr>
              <a:spLocks noChangeShapeType="1"/>
            </p:cNvSpPr>
            <p:nvPr/>
          </p:nvSpPr>
          <p:spPr bwMode="auto">
            <a:xfrm>
              <a:off x="1393" y="3131"/>
              <a:ext cx="188" cy="0"/>
            </a:xfrm>
            <a:prstGeom prst="line">
              <a:avLst/>
            </a:prstGeom>
            <a:noFill/>
            <a:ln w="19050">
              <a:solidFill>
                <a:srgbClr val="FF0000"/>
              </a:solidFill>
              <a:round/>
              <a:headEnd/>
              <a:tailEnd type="triangle" w="sm" len="sm"/>
            </a:ln>
          </p:spPr>
          <p:txBody>
            <a:bodyPr/>
            <a:lstStyle/>
            <a:p>
              <a:endParaRPr lang="zh-CN" altLang="en-US"/>
            </a:p>
          </p:txBody>
        </p:sp>
        <p:sp>
          <p:nvSpPr>
            <p:cNvPr id="106541" name="Oval 58"/>
            <p:cNvSpPr>
              <a:spLocks noChangeArrowheads="1"/>
            </p:cNvSpPr>
            <p:nvPr/>
          </p:nvSpPr>
          <p:spPr bwMode="auto">
            <a:xfrm>
              <a:off x="1675" y="3084"/>
              <a:ext cx="94" cy="94"/>
            </a:xfrm>
            <a:prstGeom prst="ellipse">
              <a:avLst/>
            </a:prstGeom>
            <a:solidFill>
              <a:srgbClr val="99CC00"/>
            </a:solidFill>
            <a:ln w="9525">
              <a:noFill/>
              <a:round/>
              <a:headEnd/>
              <a:tailEnd/>
            </a:ln>
          </p:spPr>
          <p:txBody>
            <a:bodyPr/>
            <a:lstStyle/>
            <a:p>
              <a:endParaRPr lang="zh-CN" altLang="en-US"/>
            </a:p>
          </p:txBody>
        </p:sp>
        <p:sp>
          <p:nvSpPr>
            <p:cNvPr id="106542" name="Line 59"/>
            <p:cNvSpPr>
              <a:spLocks noChangeShapeType="1"/>
            </p:cNvSpPr>
            <p:nvPr/>
          </p:nvSpPr>
          <p:spPr bwMode="auto">
            <a:xfrm>
              <a:off x="1738" y="3125"/>
              <a:ext cx="188" cy="0"/>
            </a:xfrm>
            <a:prstGeom prst="line">
              <a:avLst/>
            </a:prstGeom>
            <a:noFill/>
            <a:ln w="19050">
              <a:solidFill>
                <a:srgbClr val="FF0000"/>
              </a:solidFill>
              <a:round/>
              <a:headEnd/>
              <a:tailEnd type="triangle" w="sm" len="sm"/>
            </a:ln>
          </p:spPr>
          <p:txBody>
            <a:bodyPr/>
            <a:lstStyle/>
            <a:p>
              <a:endParaRPr lang="zh-CN" altLang="en-US"/>
            </a:p>
          </p:txBody>
        </p:sp>
        <p:sp>
          <p:nvSpPr>
            <p:cNvPr id="106543" name="Oval 60"/>
            <p:cNvSpPr>
              <a:spLocks noChangeArrowheads="1"/>
            </p:cNvSpPr>
            <p:nvPr/>
          </p:nvSpPr>
          <p:spPr bwMode="auto">
            <a:xfrm>
              <a:off x="1989" y="3083"/>
              <a:ext cx="94" cy="94"/>
            </a:xfrm>
            <a:prstGeom prst="ellipse">
              <a:avLst/>
            </a:prstGeom>
            <a:solidFill>
              <a:srgbClr val="99CC00"/>
            </a:solidFill>
            <a:ln w="9525">
              <a:noFill/>
              <a:round/>
              <a:headEnd/>
              <a:tailEnd/>
            </a:ln>
          </p:spPr>
          <p:txBody>
            <a:bodyPr/>
            <a:lstStyle/>
            <a:p>
              <a:endParaRPr lang="zh-CN" altLang="en-US"/>
            </a:p>
          </p:txBody>
        </p:sp>
        <p:sp>
          <p:nvSpPr>
            <p:cNvPr id="106544" name="Line 61"/>
            <p:cNvSpPr>
              <a:spLocks noChangeShapeType="1"/>
            </p:cNvSpPr>
            <p:nvPr/>
          </p:nvSpPr>
          <p:spPr bwMode="auto">
            <a:xfrm>
              <a:off x="2052" y="3131"/>
              <a:ext cx="188" cy="0"/>
            </a:xfrm>
            <a:prstGeom prst="line">
              <a:avLst/>
            </a:prstGeom>
            <a:noFill/>
            <a:ln w="19050">
              <a:solidFill>
                <a:srgbClr val="FF0000"/>
              </a:solidFill>
              <a:round/>
              <a:headEnd/>
              <a:tailEnd type="triangle" w="sm" len="sm"/>
            </a:ln>
          </p:spPr>
          <p:txBody>
            <a:bodyPr/>
            <a:lstStyle/>
            <a:p>
              <a:endParaRPr lang="zh-CN" altLang="en-US"/>
            </a:p>
          </p:txBody>
        </p:sp>
        <p:sp>
          <p:nvSpPr>
            <p:cNvPr id="106545" name="Oval 62"/>
            <p:cNvSpPr>
              <a:spLocks noChangeArrowheads="1"/>
            </p:cNvSpPr>
            <p:nvPr/>
          </p:nvSpPr>
          <p:spPr bwMode="auto">
            <a:xfrm>
              <a:off x="2648" y="3084"/>
              <a:ext cx="95" cy="94"/>
            </a:xfrm>
            <a:prstGeom prst="ellipse">
              <a:avLst/>
            </a:prstGeom>
            <a:solidFill>
              <a:srgbClr val="99CC00"/>
            </a:solidFill>
            <a:ln w="9525">
              <a:noFill/>
              <a:round/>
              <a:headEnd/>
              <a:tailEnd/>
            </a:ln>
          </p:spPr>
          <p:txBody>
            <a:bodyPr/>
            <a:lstStyle/>
            <a:p>
              <a:endParaRPr lang="zh-CN" altLang="en-US"/>
            </a:p>
          </p:txBody>
        </p:sp>
        <p:sp>
          <p:nvSpPr>
            <p:cNvPr id="106546" name="Line 63"/>
            <p:cNvSpPr>
              <a:spLocks noChangeShapeType="1"/>
            </p:cNvSpPr>
            <p:nvPr/>
          </p:nvSpPr>
          <p:spPr bwMode="auto">
            <a:xfrm>
              <a:off x="2711" y="3125"/>
              <a:ext cx="189" cy="0"/>
            </a:xfrm>
            <a:prstGeom prst="line">
              <a:avLst/>
            </a:prstGeom>
            <a:noFill/>
            <a:ln w="19050">
              <a:solidFill>
                <a:srgbClr val="FF0000"/>
              </a:solidFill>
              <a:round/>
              <a:headEnd/>
              <a:tailEnd type="triangle" w="sm" len="sm"/>
            </a:ln>
          </p:spPr>
          <p:txBody>
            <a:bodyPr/>
            <a:lstStyle/>
            <a:p>
              <a:endParaRPr lang="zh-CN" altLang="en-US"/>
            </a:p>
          </p:txBody>
        </p:sp>
        <p:sp>
          <p:nvSpPr>
            <p:cNvPr id="106547" name="Oval 64"/>
            <p:cNvSpPr>
              <a:spLocks noChangeArrowheads="1"/>
            </p:cNvSpPr>
            <p:nvPr/>
          </p:nvSpPr>
          <p:spPr bwMode="auto">
            <a:xfrm>
              <a:off x="2962" y="3083"/>
              <a:ext cx="95" cy="94"/>
            </a:xfrm>
            <a:prstGeom prst="ellipse">
              <a:avLst/>
            </a:prstGeom>
            <a:solidFill>
              <a:srgbClr val="99CC00"/>
            </a:solidFill>
            <a:ln w="9525">
              <a:noFill/>
              <a:round/>
              <a:headEnd/>
              <a:tailEnd/>
            </a:ln>
          </p:spPr>
          <p:txBody>
            <a:bodyPr/>
            <a:lstStyle/>
            <a:p>
              <a:endParaRPr lang="zh-CN" altLang="en-US"/>
            </a:p>
          </p:txBody>
        </p:sp>
        <p:sp>
          <p:nvSpPr>
            <p:cNvPr id="106548" name="Line 65"/>
            <p:cNvSpPr>
              <a:spLocks noChangeShapeType="1"/>
            </p:cNvSpPr>
            <p:nvPr/>
          </p:nvSpPr>
          <p:spPr bwMode="auto">
            <a:xfrm>
              <a:off x="3025" y="3131"/>
              <a:ext cx="189" cy="0"/>
            </a:xfrm>
            <a:prstGeom prst="line">
              <a:avLst/>
            </a:prstGeom>
            <a:noFill/>
            <a:ln w="19050">
              <a:solidFill>
                <a:srgbClr val="FF0000"/>
              </a:solidFill>
              <a:round/>
              <a:headEnd/>
              <a:tailEnd type="triangle" w="sm" len="sm"/>
            </a:ln>
          </p:spPr>
          <p:txBody>
            <a:bodyPr/>
            <a:lstStyle/>
            <a:p>
              <a:endParaRPr lang="zh-CN" altLang="en-US"/>
            </a:p>
          </p:txBody>
        </p:sp>
        <p:sp>
          <p:nvSpPr>
            <p:cNvPr id="106549" name="Oval 66"/>
            <p:cNvSpPr>
              <a:spLocks noChangeArrowheads="1"/>
            </p:cNvSpPr>
            <p:nvPr/>
          </p:nvSpPr>
          <p:spPr bwMode="auto">
            <a:xfrm>
              <a:off x="3308" y="3084"/>
              <a:ext cx="94" cy="94"/>
            </a:xfrm>
            <a:prstGeom prst="ellipse">
              <a:avLst/>
            </a:prstGeom>
            <a:solidFill>
              <a:srgbClr val="99CC00"/>
            </a:solidFill>
            <a:ln w="9525">
              <a:noFill/>
              <a:round/>
              <a:headEnd/>
              <a:tailEnd/>
            </a:ln>
          </p:spPr>
          <p:txBody>
            <a:bodyPr/>
            <a:lstStyle/>
            <a:p>
              <a:endParaRPr lang="zh-CN" altLang="en-US"/>
            </a:p>
          </p:txBody>
        </p:sp>
        <p:sp>
          <p:nvSpPr>
            <p:cNvPr id="106550" name="Line 67"/>
            <p:cNvSpPr>
              <a:spLocks noChangeShapeType="1"/>
            </p:cNvSpPr>
            <p:nvPr/>
          </p:nvSpPr>
          <p:spPr bwMode="auto">
            <a:xfrm>
              <a:off x="3371" y="3125"/>
              <a:ext cx="188" cy="0"/>
            </a:xfrm>
            <a:prstGeom prst="line">
              <a:avLst/>
            </a:prstGeom>
            <a:noFill/>
            <a:ln w="19050">
              <a:solidFill>
                <a:srgbClr val="FF0000"/>
              </a:solidFill>
              <a:round/>
              <a:headEnd/>
              <a:tailEnd type="triangle" w="sm" len="sm"/>
            </a:ln>
          </p:spPr>
          <p:txBody>
            <a:bodyPr/>
            <a:lstStyle/>
            <a:p>
              <a:endParaRPr lang="zh-CN" altLang="en-US"/>
            </a:p>
          </p:txBody>
        </p:sp>
        <p:sp>
          <p:nvSpPr>
            <p:cNvPr id="106551" name="Oval 68"/>
            <p:cNvSpPr>
              <a:spLocks noChangeArrowheads="1"/>
            </p:cNvSpPr>
            <p:nvPr/>
          </p:nvSpPr>
          <p:spPr bwMode="auto">
            <a:xfrm>
              <a:off x="2335" y="3096"/>
              <a:ext cx="94" cy="94"/>
            </a:xfrm>
            <a:prstGeom prst="ellipse">
              <a:avLst/>
            </a:prstGeom>
            <a:noFill/>
            <a:ln w="19050">
              <a:solidFill>
                <a:srgbClr val="99CC00"/>
              </a:solidFill>
              <a:round/>
              <a:headEnd/>
              <a:tailEnd/>
            </a:ln>
          </p:spPr>
          <p:txBody>
            <a:bodyPr/>
            <a:lstStyle/>
            <a:p>
              <a:endParaRPr lang="zh-CN" altLang="en-US"/>
            </a:p>
          </p:txBody>
        </p:sp>
        <p:sp>
          <p:nvSpPr>
            <p:cNvPr id="106552" name="Oval 69"/>
            <p:cNvSpPr>
              <a:spLocks noChangeArrowheads="1"/>
            </p:cNvSpPr>
            <p:nvPr/>
          </p:nvSpPr>
          <p:spPr bwMode="auto">
            <a:xfrm>
              <a:off x="3622" y="3084"/>
              <a:ext cx="94" cy="94"/>
            </a:xfrm>
            <a:prstGeom prst="ellipse">
              <a:avLst/>
            </a:prstGeom>
            <a:solidFill>
              <a:srgbClr val="99CC00"/>
            </a:solidFill>
            <a:ln w="9525">
              <a:noFill/>
              <a:round/>
              <a:headEnd/>
              <a:tailEnd/>
            </a:ln>
          </p:spPr>
          <p:txBody>
            <a:bodyPr/>
            <a:lstStyle/>
            <a:p>
              <a:endParaRPr lang="zh-CN" altLang="en-US"/>
            </a:p>
          </p:txBody>
        </p:sp>
        <p:sp>
          <p:nvSpPr>
            <p:cNvPr id="106553" name="Line 70"/>
            <p:cNvSpPr>
              <a:spLocks noChangeShapeType="1"/>
            </p:cNvSpPr>
            <p:nvPr/>
          </p:nvSpPr>
          <p:spPr bwMode="auto">
            <a:xfrm>
              <a:off x="3684" y="3125"/>
              <a:ext cx="189" cy="0"/>
            </a:xfrm>
            <a:prstGeom prst="line">
              <a:avLst/>
            </a:prstGeom>
            <a:noFill/>
            <a:ln w="19050">
              <a:solidFill>
                <a:srgbClr val="FF0000"/>
              </a:solidFill>
              <a:round/>
              <a:headEnd/>
              <a:tailEnd type="triangle" w="sm" len="sm"/>
            </a:ln>
          </p:spPr>
          <p:txBody>
            <a:bodyPr/>
            <a:lstStyle/>
            <a:p>
              <a:endParaRPr lang="zh-CN" altLang="en-US"/>
            </a:p>
          </p:txBody>
        </p:sp>
        <p:sp>
          <p:nvSpPr>
            <p:cNvPr id="106554" name="Oval 71"/>
            <p:cNvSpPr>
              <a:spLocks noChangeArrowheads="1"/>
            </p:cNvSpPr>
            <p:nvPr/>
          </p:nvSpPr>
          <p:spPr bwMode="auto">
            <a:xfrm>
              <a:off x="3936" y="3083"/>
              <a:ext cx="94" cy="94"/>
            </a:xfrm>
            <a:prstGeom prst="ellipse">
              <a:avLst/>
            </a:prstGeom>
            <a:solidFill>
              <a:srgbClr val="99CC00"/>
            </a:solidFill>
            <a:ln w="9525">
              <a:noFill/>
              <a:round/>
              <a:headEnd/>
              <a:tailEnd/>
            </a:ln>
          </p:spPr>
          <p:txBody>
            <a:bodyPr/>
            <a:lstStyle/>
            <a:p>
              <a:endParaRPr lang="zh-CN" altLang="en-US"/>
            </a:p>
          </p:txBody>
        </p:sp>
        <p:sp>
          <p:nvSpPr>
            <p:cNvPr id="106555" name="Line 72"/>
            <p:cNvSpPr>
              <a:spLocks noChangeShapeType="1"/>
            </p:cNvSpPr>
            <p:nvPr/>
          </p:nvSpPr>
          <p:spPr bwMode="auto">
            <a:xfrm>
              <a:off x="3998" y="3131"/>
              <a:ext cx="189" cy="0"/>
            </a:xfrm>
            <a:prstGeom prst="line">
              <a:avLst/>
            </a:prstGeom>
            <a:noFill/>
            <a:ln w="19050">
              <a:solidFill>
                <a:srgbClr val="FF0000"/>
              </a:solidFill>
              <a:round/>
              <a:headEnd/>
              <a:tailEnd type="triangle" w="sm" len="sm"/>
            </a:ln>
          </p:spPr>
          <p:txBody>
            <a:bodyPr/>
            <a:lstStyle/>
            <a:p>
              <a:endParaRPr lang="zh-CN" altLang="en-US"/>
            </a:p>
          </p:txBody>
        </p:sp>
        <p:sp>
          <p:nvSpPr>
            <p:cNvPr id="106556" name="Oval 73"/>
            <p:cNvSpPr>
              <a:spLocks noChangeArrowheads="1"/>
            </p:cNvSpPr>
            <p:nvPr/>
          </p:nvSpPr>
          <p:spPr bwMode="auto">
            <a:xfrm>
              <a:off x="4281" y="3084"/>
              <a:ext cx="94" cy="94"/>
            </a:xfrm>
            <a:prstGeom prst="ellipse">
              <a:avLst/>
            </a:prstGeom>
            <a:solidFill>
              <a:srgbClr val="99CC00"/>
            </a:solidFill>
            <a:ln w="9525">
              <a:noFill/>
              <a:round/>
              <a:headEnd/>
              <a:tailEnd/>
            </a:ln>
          </p:spPr>
          <p:txBody>
            <a:bodyPr/>
            <a:lstStyle/>
            <a:p>
              <a:endParaRPr lang="zh-CN" altLang="en-US"/>
            </a:p>
          </p:txBody>
        </p:sp>
        <p:sp>
          <p:nvSpPr>
            <p:cNvPr id="106557" name="Line 74"/>
            <p:cNvSpPr>
              <a:spLocks noChangeShapeType="1"/>
            </p:cNvSpPr>
            <p:nvPr/>
          </p:nvSpPr>
          <p:spPr bwMode="auto">
            <a:xfrm>
              <a:off x="4344" y="3125"/>
              <a:ext cx="188" cy="0"/>
            </a:xfrm>
            <a:prstGeom prst="line">
              <a:avLst/>
            </a:prstGeom>
            <a:noFill/>
            <a:ln w="19050">
              <a:solidFill>
                <a:srgbClr val="FF0000"/>
              </a:solidFill>
              <a:round/>
              <a:headEnd/>
              <a:tailEnd type="triangle" w="sm" len="sm"/>
            </a:ln>
          </p:spPr>
          <p:txBody>
            <a:bodyPr/>
            <a:lstStyle/>
            <a:p>
              <a:endParaRPr lang="zh-CN" altLang="en-US"/>
            </a:p>
          </p:txBody>
        </p:sp>
        <p:sp>
          <p:nvSpPr>
            <p:cNvPr id="106558" name="Oval 75"/>
            <p:cNvSpPr>
              <a:spLocks noChangeArrowheads="1"/>
            </p:cNvSpPr>
            <p:nvPr/>
          </p:nvSpPr>
          <p:spPr bwMode="auto">
            <a:xfrm>
              <a:off x="4595" y="3083"/>
              <a:ext cx="94" cy="94"/>
            </a:xfrm>
            <a:prstGeom prst="ellipse">
              <a:avLst/>
            </a:prstGeom>
            <a:solidFill>
              <a:srgbClr val="99CC00"/>
            </a:solidFill>
            <a:ln w="9525">
              <a:noFill/>
              <a:round/>
              <a:headEnd/>
              <a:tailEnd/>
            </a:ln>
          </p:spPr>
          <p:txBody>
            <a:bodyPr/>
            <a:lstStyle/>
            <a:p>
              <a:endParaRPr lang="zh-CN" altLang="en-US"/>
            </a:p>
          </p:txBody>
        </p:sp>
        <p:sp>
          <p:nvSpPr>
            <p:cNvPr id="106559" name="Line 76"/>
            <p:cNvSpPr>
              <a:spLocks noChangeShapeType="1"/>
            </p:cNvSpPr>
            <p:nvPr/>
          </p:nvSpPr>
          <p:spPr bwMode="auto">
            <a:xfrm>
              <a:off x="4658" y="3131"/>
              <a:ext cx="188" cy="0"/>
            </a:xfrm>
            <a:prstGeom prst="line">
              <a:avLst/>
            </a:prstGeom>
            <a:noFill/>
            <a:ln w="19050">
              <a:solidFill>
                <a:srgbClr val="FF0000"/>
              </a:solidFill>
              <a:round/>
              <a:headEnd/>
              <a:tailEnd type="triangle" w="sm" len="sm"/>
            </a:ln>
          </p:spPr>
          <p:txBody>
            <a:bodyPr/>
            <a:lstStyle/>
            <a:p>
              <a:endParaRPr lang="zh-CN" altLang="en-US"/>
            </a:p>
          </p:txBody>
        </p:sp>
      </p:grpSp>
      <p:grpSp>
        <p:nvGrpSpPr>
          <p:cNvPr id="5" name="Group 77"/>
          <p:cNvGrpSpPr>
            <a:grpSpLocks/>
          </p:cNvGrpSpPr>
          <p:nvPr/>
        </p:nvGrpSpPr>
        <p:grpSpPr bwMode="auto">
          <a:xfrm>
            <a:off x="3579813" y="1052736"/>
            <a:ext cx="1943100" cy="563563"/>
            <a:chOff x="2272" y="968"/>
            <a:chExt cx="1224" cy="355"/>
          </a:xfrm>
        </p:grpSpPr>
        <p:sp>
          <p:nvSpPr>
            <p:cNvPr id="106535" name="AutoShape 78"/>
            <p:cNvSpPr>
              <a:spLocks noChangeArrowheads="1"/>
            </p:cNvSpPr>
            <p:nvPr/>
          </p:nvSpPr>
          <p:spPr bwMode="auto">
            <a:xfrm>
              <a:off x="2272" y="1198"/>
              <a:ext cx="1224" cy="125"/>
            </a:xfrm>
            <a:prstGeom prst="leftArrow">
              <a:avLst>
                <a:gd name="adj1" fmla="val 50000"/>
                <a:gd name="adj2" fmla="val 244800"/>
              </a:avLst>
            </a:prstGeom>
            <a:solidFill>
              <a:srgbClr val="FF0000"/>
            </a:solidFill>
            <a:ln w="9525">
              <a:solidFill>
                <a:srgbClr val="000000"/>
              </a:solidFill>
              <a:miter lim="800000"/>
              <a:headEnd/>
              <a:tailEnd/>
            </a:ln>
          </p:spPr>
          <p:txBody>
            <a:bodyPr/>
            <a:lstStyle/>
            <a:p>
              <a:endParaRPr lang="zh-CN" altLang="en-US"/>
            </a:p>
          </p:txBody>
        </p:sp>
        <p:sp>
          <p:nvSpPr>
            <p:cNvPr id="106536" name="Text Box 79"/>
            <p:cNvSpPr txBox="1">
              <a:spLocks noChangeArrowheads="1"/>
            </p:cNvSpPr>
            <p:nvPr/>
          </p:nvSpPr>
          <p:spPr bwMode="auto">
            <a:xfrm>
              <a:off x="2856" y="968"/>
              <a:ext cx="280" cy="288"/>
            </a:xfrm>
            <a:prstGeom prst="rect">
              <a:avLst/>
            </a:prstGeom>
            <a:noFill/>
            <a:ln w="25400">
              <a:noFill/>
              <a:miter lim="800000"/>
              <a:headEnd/>
              <a:tailEnd type="none" w="sm" len="lg"/>
            </a:ln>
          </p:spPr>
          <p:txBody>
            <a:bodyPr lIns="90000" tIns="46800" rIns="90000" bIns="46800">
              <a:spAutoFit/>
            </a:bodyPr>
            <a:lstStyle/>
            <a:p>
              <a:pPr eaLnBrk="0" hangingPunct="0">
                <a:spcBef>
                  <a:spcPct val="50000"/>
                </a:spcBef>
              </a:pPr>
              <a:r>
                <a:rPr kumimoji="1" lang="en-US" altLang="zh-CN" sz="2400" b="1">
                  <a:solidFill>
                    <a:srgbClr val="006600"/>
                  </a:solidFill>
                  <a:ea typeface="黑体" pitchFamily="49" charset="-122"/>
                </a:rPr>
                <a:t>E</a:t>
              </a:r>
            </a:p>
          </p:txBody>
        </p:sp>
      </p:grpSp>
      <p:grpSp>
        <p:nvGrpSpPr>
          <p:cNvPr id="6" name="Group 80"/>
          <p:cNvGrpSpPr>
            <a:grpSpLocks/>
          </p:cNvGrpSpPr>
          <p:nvPr/>
        </p:nvGrpSpPr>
        <p:grpSpPr bwMode="auto">
          <a:xfrm>
            <a:off x="1504950" y="2133824"/>
            <a:ext cx="6080125" cy="150812"/>
            <a:chOff x="1016" y="1627"/>
            <a:chExt cx="3830" cy="95"/>
          </a:xfrm>
        </p:grpSpPr>
        <p:grpSp>
          <p:nvGrpSpPr>
            <p:cNvPr id="7" name="Group 81"/>
            <p:cNvGrpSpPr>
              <a:grpSpLocks/>
            </p:cNvGrpSpPr>
            <p:nvPr/>
          </p:nvGrpSpPr>
          <p:grpSpPr bwMode="auto">
            <a:xfrm>
              <a:off x="1016" y="1627"/>
              <a:ext cx="2229" cy="95"/>
              <a:chOff x="1016" y="1627"/>
              <a:chExt cx="2229" cy="95"/>
            </a:xfrm>
          </p:grpSpPr>
          <p:sp>
            <p:nvSpPr>
              <p:cNvPr id="106521" name="Oval 82"/>
              <p:cNvSpPr>
                <a:spLocks noChangeArrowheads="1"/>
              </p:cNvSpPr>
              <p:nvPr/>
            </p:nvSpPr>
            <p:spPr bwMode="auto">
              <a:xfrm>
                <a:off x="1016" y="1628"/>
                <a:ext cx="94" cy="94"/>
              </a:xfrm>
              <a:prstGeom prst="ellipse">
                <a:avLst/>
              </a:prstGeom>
              <a:solidFill>
                <a:srgbClr val="99CC00"/>
              </a:solidFill>
              <a:ln w="9525">
                <a:noFill/>
                <a:round/>
                <a:headEnd/>
                <a:tailEnd/>
              </a:ln>
            </p:spPr>
            <p:txBody>
              <a:bodyPr/>
              <a:lstStyle/>
              <a:p>
                <a:endParaRPr lang="zh-CN" altLang="en-US"/>
              </a:p>
            </p:txBody>
          </p:sp>
          <p:sp>
            <p:nvSpPr>
              <p:cNvPr id="106522" name="Line 83"/>
              <p:cNvSpPr>
                <a:spLocks noChangeShapeType="1"/>
              </p:cNvSpPr>
              <p:nvPr/>
            </p:nvSpPr>
            <p:spPr bwMode="auto">
              <a:xfrm>
                <a:off x="1079" y="1670"/>
                <a:ext cx="188" cy="0"/>
              </a:xfrm>
              <a:prstGeom prst="line">
                <a:avLst/>
              </a:prstGeom>
              <a:noFill/>
              <a:ln w="19050">
                <a:solidFill>
                  <a:srgbClr val="FF0000"/>
                </a:solidFill>
                <a:round/>
                <a:headEnd/>
                <a:tailEnd type="triangle" w="sm" len="sm"/>
              </a:ln>
            </p:spPr>
            <p:txBody>
              <a:bodyPr/>
              <a:lstStyle/>
              <a:p>
                <a:endParaRPr lang="zh-CN" altLang="en-US"/>
              </a:p>
            </p:txBody>
          </p:sp>
          <p:sp>
            <p:nvSpPr>
              <p:cNvPr id="106523" name="Oval 84"/>
              <p:cNvSpPr>
                <a:spLocks noChangeArrowheads="1"/>
              </p:cNvSpPr>
              <p:nvPr/>
            </p:nvSpPr>
            <p:spPr bwMode="auto">
              <a:xfrm>
                <a:off x="1330" y="1627"/>
                <a:ext cx="94" cy="94"/>
              </a:xfrm>
              <a:prstGeom prst="ellipse">
                <a:avLst/>
              </a:prstGeom>
              <a:solidFill>
                <a:srgbClr val="99CC00"/>
              </a:solidFill>
              <a:ln w="9525">
                <a:noFill/>
                <a:round/>
                <a:headEnd/>
                <a:tailEnd/>
              </a:ln>
            </p:spPr>
            <p:txBody>
              <a:bodyPr/>
              <a:lstStyle/>
              <a:p>
                <a:endParaRPr lang="zh-CN" altLang="en-US"/>
              </a:p>
            </p:txBody>
          </p:sp>
          <p:sp>
            <p:nvSpPr>
              <p:cNvPr id="106524" name="Line 85"/>
              <p:cNvSpPr>
                <a:spLocks noChangeShapeType="1"/>
              </p:cNvSpPr>
              <p:nvPr/>
            </p:nvSpPr>
            <p:spPr bwMode="auto">
              <a:xfrm>
                <a:off x="1393" y="1675"/>
                <a:ext cx="188" cy="0"/>
              </a:xfrm>
              <a:prstGeom prst="line">
                <a:avLst/>
              </a:prstGeom>
              <a:noFill/>
              <a:ln w="19050">
                <a:solidFill>
                  <a:srgbClr val="FF0000"/>
                </a:solidFill>
                <a:round/>
                <a:headEnd/>
                <a:tailEnd type="triangle" w="sm" len="sm"/>
              </a:ln>
            </p:spPr>
            <p:txBody>
              <a:bodyPr/>
              <a:lstStyle/>
              <a:p>
                <a:endParaRPr lang="zh-CN" altLang="en-US"/>
              </a:p>
            </p:txBody>
          </p:sp>
          <p:sp>
            <p:nvSpPr>
              <p:cNvPr id="106525" name="Oval 86"/>
              <p:cNvSpPr>
                <a:spLocks noChangeArrowheads="1"/>
              </p:cNvSpPr>
              <p:nvPr/>
            </p:nvSpPr>
            <p:spPr bwMode="auto">
              <a:xfrm>
                <a:off x="1675" y="1628"/>
                <a:ext cx="94" cy="94"/>
              </a:xfrm>
              <a:prstGeom prst="ellipse">
                <a:avLst/>
              </a:prstGeom>
              <a:solidFill>
                <a:srgbClr val="99CC00"/>
              </a:solidFill>
              <a:ln w="9525">
                <a:noFill/>
                <a:round/>
                <a:headEnd/>
                <a:tailEnd/>
              </a:ln>
            </p:spPr>
            <p:txBody>
              <a:bodyPr/>
              <a:lstStyle/>
              <a:p>
                <a:endParaRPr lang="zh-CN" altLang="en-US"/>
              </a:p>
            </p:txBody>
          </p:sp>
          <p:sp>
            <p:nvSpPr>
              <p:cNvPr id="106526" name="Line 87"/>
              <p:cNvSpPr>
                <a:spLocks noChangeShapeType="1"/>
              </p:cNvSpPr>
              <p:nvPr/>
            </p:nvSpPr>
            <p:spPr bwMode="auto">
              <a:xfrm>
                <a:off x="1738" y="1670"/>
                <a:ext cx="188" cy="0"/>
              </a:xfrm>
              <a:prstGeom prst="line">
                <a:avLst/>
              </a:prstGeom>
              <a:noFill/>
              <a:ln w="19050">
                <a:solidFill>
                  <a:srgbClr val="FF0000"/>
                </a:solidFill>
                <a:round/>
                <a:headEnd/>
                <a:tailEnd type="triangle" w="sm" len="sm"/>
              </a:ln>
            </p:spPr>
            <p:txBody>
              <a:bodyPr/>
              <a:lstStyle/>
              <a:p>
                <a:endParaRPr lang="zh-CN" altLang="en-US"/>
              </a:p>
            </p:txBody>
          </p:sp>
          <p:sp>
            <p:nvSpPr>
              <p:cNvPr id="106527" name="Oval 88"/>
              <p:cNvSpPr>
                <a:spLocks noChangeArrowheads="1"/>
              </p:cNvSpPr>
              <p:nvPr/>
            </p:nvSpPr>
            <p:spPr bwMode="auto">
              <a:xfrm>
                <a:off x="1989" y="1627"/>
                <a:ext cx="94" cy="94"/>
              </a:xfrm>
              <a:prstGeom prst="ellipse">
                <a:avLst/>
              </a:prstGeom>
              <a:solidFill>
                <a:srgbClr val="99CC00"/>
              </a:solidFill>
              <a:ln w="9525">
                <a:noFill/>
                <a:round/>
                <a:headEnd/>
                <a:tailEnd/>
              </a:ln>
            </p:spPr>
            <p:txBody>
              <a:bodyPr/>
              <a:lstStyle/>
              <a:p>
                <a:endParaRPr lang="zh-CN" altLang="en-US"/>
              </a:p>
            </p:txBody>
          </p:sp>
          <p:sp>
            <p:nvSpPr>
              <p:cNvPr id="106528" name="Line 89"/>
              <p:cNvSpPr>
                <a:spLocks noChangeShapeType="1"/>
              </p:cNvSpPr>
              <p:nvPr/>
            </p:nvSpPr>
            <p:spPr bwMode="auto">
              <a:xfrm>
                <a:off x="2052" y="1675"/>
                <a:ext cx="188" cy="0"/>
              </a:xfrm>
              <a:prstGeom prst="line">
                <a:avLst/>
              </a:prstGeom>
              <a:noFill/>
              <a:ln w="19050">
                <a:solidFill>
                  <a:srgbClr val="FF0000"/>
                </a:solidFill>
                <a:round/>
                <a:headEnd/>
                <a:tailEnd type="triangle" w="sm" len="sm"/>
              </a:ln>
            </p:spPr>
            <p:txBody>
              <a:bodyPr/>
              <a:lstStyle/>
              <a:p>
                <a:endParaRPr lang="zh-CN" altLang="en-US"/>
              </a:p>
            </p:txBody>
          </p:sp>
          <p:sp>
            <p:nvSpPr>
              <p:cNvPr id="106529" name="Oval 90"/>
              <p:cNvSpPr>
                <a:spLocks noChangeArrowheads="1"/>
              </p:cNvSpPr>
              <p:nvPr/>
            </p:nvSpPr>
            <p:spPr bwMode="auto">
              <a:xfrm>
                <a:off x="2335" y="1628"/>
                <a:ext cx="94" cy="94"/>
              </a:xfrm>
              <a:prstGeom prst="ellipse">
                <a:avLst/>
              </a:prstGeom>
              <a:solidFill>
                <a:srgbClr val="99CC00"/>
              </a:solidFill>
              <a:ln w="9525">
                <a:noFill/>
                <a:round/>
                <a:headEnd/>
                <a:tailEnd/>
              </a:ln>
            </p:spPr>
            <p:txBody>
              <a:bodyPr/>
              <a:lstStyle/>
              <a:p>
                <a:endParaRPr lang="zh-CN" altLang="en-US"/>
              </a:p>
            </p:txBody>
          </p:sp>
          <p:sp>
            <p:nvSpPr>
              <p:cNvPr id="106530" name="Line 91"/>
              <p:cNvSpPr>
                <a:spLocks noChangeShapeType="1"/>
              </p:cNvSpPr>
              <p:nvPr/>
            </p:nvSpPr>
            <p:spPr bwMode="auto">
              <a:xfrm>
                <a:off x="2397" y="1670"/>
                <a:ext cx="189" cy="0"/>
              </a:xfrm>
              <a:prstGeom prst="line">
                <a:avLst/>
              </a:prstGeom>
              <a:noFill/>
              <a:ln w="19050">
                <a:solidFill>
                  <a:srgbClr val="FF0000"/>
                </a:solidFill>
                <a:round/>
                <a:headEnd/>
                <a:tailEnd type="triangle" w="sm" len="sm"/>
              </a:ln>
            </p:spPr>
            <p:txBody>
              <a:bodyPr/>
              <a:lstStyle/>
              <a:p>
                <a:endParaRPr lang="zh-CN" altLang="en-US"/>
              </a:p>
            </p:txBody>
          </p:sp>
          <p:sp>
            <p:nvSpPr>
              <p:cNvPr id="106531" name="Oval 92"/>
              <p:cNvSpPr>
                <a:spLocks noChangeArrowheads="1"/>
              </p:cNvSpPr>
              <p:nvPr/>
            </p:nvSpPr>
            <p:spPr bwMode="auto">
              <a:xfrm>
                <a:off x="2648" y="1627"/>
                <a:ext cx="95" cy="94"/>
              </a:xfrm>
              <a:prstGeom prst="ellipse">
                <a:avLst/>
              </a:prstGeom>
              <a:solidFill>
                <a:srgbClr val="99CC00"/>
              </a:solidFill>
              <a:ln w="9525">
                <a:noFill/>
                <a:round/>
                <a:headEnd/>
                <a:tailEnd/>
              </a:ln>
            </p:spPr>
            <p:txBody>
              <a:bodyPr/>
              <a:lstStyle/>
              <a:p>
                <a:endParaRPr lang="zh-CN" altLang="en-US"/>
              </a:p>
            </p:txBody>
          </p:sp>
          <p:sp>
            <p:nvSpPr>
              <p:cNvPr id="106532" name="Line 93"/>
              <p:cNvSpPr>
                <a:spLocks noChangeShapeType="1"/>
              </p:cNvSpPr>
              <p:nvPr/>
            </p:nvSpPr>
            <p:spPr bwMode="auto">
              <a:xfrm>
                <a:off x="2711" y="1675"/>
                <a:ext cx="189" cy="0"/>
              </a:xfrm>
              <a:prstGeom prst="line">
                <a:avLst/>
              </a:prstGeom>
              <a:noFill/>
              <a:ln w="19050">
                <a:solidFill>
                  <a:srgbClr val="FF0000"/>
                </a:solidFill>
                <a:round/>
                <a:headEnd/>
                <a:tailEnd type="triangle" w="sm" len="sm"/>
              </a:ln>
            </p:spPr>
            <p:txBody>
              <a:bodyPr/>
              <a:lstStyle/>
              <a:p>
                <a:endParaRPr lang="zh-CN" altLang="en-US"/>
              </a:p>
            </p:txBody>
          </p:sp>
          <p:sp>
            <p:nvSpPr>
              <p:cNvPr id="106533" name="Oval 94"/>
              <p:cNvSpPr>
                <a:spLocks noChangeArrowheads="1"/>
              </p:cNvSpPr>
              <p:nvPr/>
            </p:nvSpPr>
            <p:spPr bwMode="auto">
              <a:xfrm>
                <a:off x="2994" y="1628"/>
                <a:ext cx="94" cy="94"/>
              </a:xfrm>
              <a:prstGeom prst="ellipse">
                <a:avLst/>
              </a:prstGeom>
              <a:solidFill>
                <a:srgbClr val="99CC00"/>
              </a:solidFill>
              <a:ln w="9525">
                <a:noFill/>
                <a:round/>
                <a:headEnd/>
                <a:tailEnd/>
              </a:ln>
            </p:spPr>
            <p:txBody>
              <a:bodyPr/>
              <a:lstStyle/>
              <a:p>
                <a:endParaRPr lang="zh-CN" altLang="en-US"/>
              </a:p>
            </p:txBody>
          </p:sp>
          <p:sp>
            <p:nvSpPr>
              <p:cNvPr id="106534" name="Line 95"/>
              <p:cNvSpPr>
                <a:spLocks noChangeShapeType="1"/>
              </p:cNvSpPr>
              <p:nvPr/>
            </p:nvSpPr>
            <p:spPr bwMode="auto">
              <a:xfrm>
                <a:off x="3057" y="1670"/>
                <a:ext cx="188" cy="0"/>
              </a:xfrm>
              <a:prstGeom prst="line">
                <a:avLst/>
              </a:prstGeom>
              <a:noFill/>
              <a:ln w="19050">
                <a:solidFill>
                  <a:srgbClr val="FF0000"/>
                </a:solidFill>
                <a:round/>
                <a:headEnd/>
                <a:tailEnd type="triangle" w="sm" len="sm"/>
              </a:ln>
            </p:spPr>
            <p:txBody>
              <a:bodyPr/>
              <a:lstStyle/>
              <a:p>
                <a:endParaRPr lang="zh-CN" altLang="en-US"/>
              </a:p>
            </p:txBody>
          </p:sp>
        </p:grpSp>
        <p:grpSp>
          <p:nvGrpSpPr>
            <p:cNvPr id="8" name="Group 96"/>
            <p:cNvGrpSpPr>
              <a:grpSpLocks/>
            </p:cNvGrpSpPr>
            <p:nvPr/>
          </p:nvGrpSpPr>
          <p:grpSpPr bwMode="auto">
            <a:xfrm>
              <a:off x="3622" y="1627"/>
              <a:ext cx="1224" cy="95"/>
              <a:chOff x="3622" y="1627"/>
              <a:chExt cx="1224" cy="95"/>
            </a:xfrm>
          </p:grpSpPr>
          <p:sp>
            <p:nvSpPr>
              <p:cNvPr id="106513" name="Oval 97"/>
              <p:cNvSpPr>
                <a:spLocks noChangeArrowheads="1"/>
              </p:cNvSpPr>
              <p:nvPr/>
            </p:nvSpPr>
            <p:spPr bwMode="auto">
              <a:xfrm>
                <a:off x="3622" y="1628"/>
                <a:ext cx="94" cy="94"/>
              </a:xfrm>
              <a:prstGeom prst="ellipse">
                <a:avLst/>
              </a:prstGeom>
              <a:solidFill>
                <a:srgbClr val="99CC00"/>
              </a:solidFill>
              <a:ln w="9525">
                <a:noFill/>
                <a:round/>
                <a:headEnd/>
                <a:tailEnd/>
              </a:ln>
            </p:spPr>
            <p:txBody>
              <a:bodyPr/>
              <a:lstStyle/>
              <a:p>
                <a:endParaRPr lang="zh-CN" altLang="en-US"/>
              </a:p>
            </p:txBody>
          </p:sp>
          <p:sp>
            <p:nvSpPr>
              <p:cNvPr id="106514" name="Line 98"/>
              <p:cNvSpPr>
                <a:spLocks noChangeShapeType="1"/>
              </p:cNvSpPr>
              <p:nvPr/>
            </p:nvSpPr>
            <p:spPr bwMode="auto">
              <a:xfrm>
                <a:off x="3684" y="1670"/>
                <a:ext cx="189" cy="0"/>
              </a:xfrm>
              <a:prstGeom prst="line">
                <a:avLst/>
              </a:prstGeom>
              <a:noFill/>
              <a:ln w="19050">
                <a:solidFill>
                  <a:srgbClr val="FF0000"/>
                </a:solidFill>
                <a:round/>
                <a:headEnd/>
                <a:tailEnd type="triangle" w="sm" len="sm"/>
              </a:ln>
            </p:spPr>
            <p:txBody>
              <a:bodyPr/>
              <a:lstStyle/>
              <a:p>
                <a:endParaRPr lang="zh-CN" altLang="en-US"/>
              </a:p>
            </p:txBody>
          </p:sp>
          <p:sp>
            <p:nvSpPr>
              <p:cNvPr id="106515" name="Oval 99"/>
              <p:cNvSpPr>
                <a:spLocks noChangeArrowheads="1"/>
              </p:cNvSpPr>
              <p:nvPr/>
            </p:nvSpPr>
            <p:spPr bwMode="auto">
              <a:xfrm>
                <a:off x="3936" y="1627"/>
                <a:ext cx="94" cy="94"/>
              </a:xfrm>
              <a:prstGeom prst="ellipse">
                <a:avLst/>
              </a:prstGeom>
              <a:solidFill>
                <a:srgbClr val="99CC00"/>
              </a:solidFill>
              <a:ln w="9525">
                <a:noFill/>
                <a:round/>
                <a:headEnd/>
                <a:tailEnd/>
              </a:ln>
            </p:spPr>
            <p:txBody>
              <a:bodyPr/>
              <a:lstStyle/>
              <a:p>
                <a:endParaRPr lang="zh-CN" altLang="en-US"/>
              </a:p>
            </p:txBody>
          </p:sp>
          <p:sp>
            <p:nvSpPr>
              <p:cNvPr id="106516" name="Line 100"/>
              <p:cNvSpPr>
                <a:spLocks noChangeShapeType="1"/>
              </p:cNvSpPr>
              <p:nvPr/>
            </p:nvSpPr>
            <p:spPr bwMode="auto">
              <a:xfrm>
                <a:off x="3998" y="1675"/>
                <a:ext cx="189" cy="0"/>
              </a:xfrm>
              <a:prstGeom prst="line">
                <a:avLst/>
              </a:prstGeom>
              <a:noFill/>
              <a:ln w="19050">
                <a:solidFill>
                  <a:srgbClr val="FF0000"/>
                </a:solidFill>
                <a:round/>
                <a:headEnd/>
                <a:tailEnd type="triangle" w="sm" len="sm"/>
              </a:ln>
            </p:spPr>
            <p:txBody>
              <a:bodyPr/>
              <a:lstStyle/>
              <a:p>
                <a:endParaRPr lang="zh-CN" altLang="en-US"/>
              </a:p>
            </p:txBody>
          </p:sp>
          <p:sp>
            <p:nvSpPr>
              <p:cNvPr id="106517" name="Oval 101"/>
              <p:cNvSpPr>
                <a:spLocks noChangeArrowheads="1"/>
              </p:cNvSpPr>
              <p:nvPr/>
            </p:nvSpPr>
            <p:spPr bwMode="auto">
              <a:xfrm>
                <a:off x="4281" y="1628"/>
                <a:ext cx="94" cy="94"/>
              </a:xfrm>
              <a:prstGeom prst="ellipse">
                <a:avLst/>
              </a:prstGeom>
              <a:solidFill>
                <a:srgbClr val="99CC00"/>
              </a:solidFill>
              <a:ln w="9525">
                <a:noFill/>
                <a:round/>
                <a:headEnd/>
                <a:tailEnd/>
              </a:ln>
            </p:spPr>
            <p:txBody>
              <a:bodyPr/>
              <a:lstStyle/>
              <a:p>
                <a:endParaRPr lang="zh-CN" altLang="en-US"/>
              </a:p>
            </p:txBody>
          </p:sp>
          <p:sp>
            <p:nvSpPr>
              <p:cNvPr id="106518" name="Line 102"/>
              <p:cNvSpPr>
                <a:spLocks noChangeShapeType="1"/>
              </p:cNvSpPr>
              <p:nvPr/>
            </p:nvSpPr>
            <p:spPr bwMode="auto">
              <a:xfrm>
                <a:off x="4344" y="1670"/>
                <a:ext cx="188" cy="0"/>
              </a:xfrm>
              <a:prstGeom prst="line">
                <a:avLst/>
              </a:prstGeom>
              <a:noFill/>
              <a:ln w="19050">
                <a:solidFill>
                  <a:srgbClr val="FF0000"/>
                </a:solidFill>
                <a:round/>
                <a:headEnd/>
                <a:tailEnd type="triangle" w="sm" len="sm"/>
              </a:ln>
            </p:spPr>
            <p:txBody>
              <a:bodyPr/>
              <a:lstStyle/>
              <a:p>
                <a:endParaRPr lang="zh-CN" altLang="en-US"/>
              </a:p>
            </p:txBody>
          </p:sp>
          <p:sp>
            <p:nvSpPr>
              <p:cNvPr id="106519" name="Oval 103"/>
              <p:cNvSpPr>
                <a:spLocks noChangeArrowheads="1"/>
              </p:cNvSpPr>
              <p:nvPr/>
            </p:nvSpPr>
            <p:spPr bwMode="auto">
              <a:xfrm>
                <a:off x="4595" y="1627"/>
                <a:ext cx="94" cy="94"/>
              </a:xfrm>
              <a:prstGeom prst="ellipse">
                <a:avLst/>
              </a:prstGeom>
              <a:solidFill>
                <a:srgbClr val="99CC00"/>
              </a:solidFill>
              <a:ln w="9525">
                <a:noFill/>
                <a:round/>
                <a:headEnd/>
                <a:tailEnd/>
              </a:ln>
            </p:spPr>
            <p:txBody>
              <a:bodyPr/>
              <a:lstStyle/>
              <a:p>
                <a:endParaRPr lang="zh-CN" altLang="en-US"/>
              </a:p>
            </p:txBody>
          </p:sp>
          <p:sp>
            <p:nvSpPr>
              <p:cNvPr id="106520" name="Line 104"/>
              <p:cNvSpPr>
                <a:spLocks noChangeShapeType="1"/>
              </p:cNvSpPr>
              <p:nvPr/>
            </p:nvSpPr>
            <p:spPr bwMode="auto">
              <a:xfrm>
                <a:off x="4658" y="1675"/>
                <a:ext cx="188" cy="0"/>
              </a:xfrm>
              <a:prstGeom prst="line">
                <a:avLst/>
              </a:prstGeom>
              <a:noFill/>
              <a:ln w="19050">
                <a:solidFill>
                  <a:srgbClr val="FF0000"/>
                </a:solidFill>
                <a:round/>
                <a:headEnd/>
                <a:tailEnd type="triangle" w="sm" len="sm"/>
              </a:ln>
            </p:spPr>
            <p:txBody>
              <a:bodyPr/>
              <a:lstStyle/>
              <a:p>
                <a:endParaRPr lang="zh-CN" altLang="en-US"/>
              </a:p>
            </p:txBody>
          </p:sp>
        </p:grpSp>
        <p:sp>
          <p:nvSpPr>
            <p:cNvPr id="106511" name="Oval 105"/>
            <p:cNvSpPr>
              <a:spLocks noChangeArrowheads="1"/>
            </p:cNvSpPr>
            <p:nvPr/>
          </p:nvSpPr>
          <p:spPr bwMode="auto">
            <a:xfrm>
              <a:off x="3312" y="1627"/>
              <a:ext cx="94" cy="94"/>
            </a:xfrm>
            <a:prstGeom prst="ellipse">
              <a:avLst/>
            </a:prstGeom>
            <a:solidFill>
              <a:srgbClr val="99CC00"/>
            </a:solidFill>
            <a:ln w="9525">
              <a:noFill/>
              <a:round/>
              <a:headEnd/>
              <a:tailEnd/>
            </a:ln>
          </p:spPr>
          <p:txBody>
            <a:bodyPr/>
            <a:lstStyle/>
            <a:p>
              <a:endParaRPr lang="zh-CN" altLang="en-US"/>
            </a:p>
          </p:txBody>
        </p:sp>
        <p:sp>
          <p:nvSpPr>
            <p:cNvPr id="106512" name="Line 106"/>
            <p:cNvSpPr>
              <a:spLocks noChangeShapeType="1"/>
            </p:cNvSpPr>
            <p:nvPr/>
          </p:nvSpPr>
          <p:spPr bwMode="auto">
            <a:xfrm>
              <a:off x="3386" y="1675"/>
              <a:ext cx="188" cy="0"/>
            </a:xfrm>
            <a:prstGeom prst="line">
              <a:avLst/>
            </a:prstGeom>
            <a:noFill/>
            <a:ln w="19050">
              <a:solidFill>
                <a:srgbClr val="FF0000"/>
              </a:solidFill>
              <a:round/>
              <a:headEnd/>
              <a:tailEnd type="triangle" w="sm" len="sm"/>
            </a:ln>
          </p:spPr>
          <p:txBody>
            <a:bodyPr/>
            <a:lstStyle/>
            <a:p>
              <a:endParaRPr lang="zh-CN" altLang="en-US"/>
            </a:p>
          </p:txBody>
        </p:sp>
      </p:grpSp>
      <p:grpSp>
        <p:nvGrpSpPr>
          <p:cNvPr id="9" name="Group 107"/>
          <p:cNvGrpSpPr>
            <a:grpSpLocks/>
          </p:cNvGrpSpPr>
          <p:nvPr/>
        </p:nvGrpSpPr>
        <p:grpSpPr bwMode="auto">
          <a:xfrm>
            <a:off x="5140325" y="2103661"/>
            <a:ext cx="454025" cy="177800"/>
            <a:chOff x="4626" y="1064"/>
            <a:chExt cx="286" cy="112"/>
          </a:xfrm>
        </p:grpSpPr>
        <p:sp>
          <p:nvSpPr>
            <p:cNvPr id="106507" name="Rectangle 108"/>
            <p:cNvSpPr>
              <a:spLocks noChangeArrowheads="1"/>
            </p:cNvSpPr>
            <p:nvPr/>
          </p:nvSpPr>
          <p:spPr bwMode="auto">
            <a:xfrm>
              <a:off x="4696" y="1064"/>
              <a:ext cx="216" cy="112"/>
            </a:xfrm>
            <a:prstGeom prst="rect">
              <a:avLst/>
            </a:prstGeom>
            <a:solidFill>
              <a:schemeClr val="bg1"/>
            </a:solidFill>
            <a:ln w="25400">
              <a:noFill/>
              <a:miter lim="800000"/>
              <a:headEnd/>
              <a:tailEnd type="none" w="sm" len="lg"/>
            </a:ln>
          </p:spPr>
          <p:txBody>
            <a:bodyPr wrap="none" lIns="90000" tIns="46800" rIns="90000" bIns="46800" anchor="ctr">
              <a:spAutoFit/>
            </a:bodyPr>
            <a:lstStyle/>
            <a:p>
              <a:endParaRPr lang="zh-CN" altLang="en-US"/>
            </a:p>
          </p:txBody>
        </p:sp>
        <p:sp>
          <p:nvSpPr>
            <p:cNvPr id="106508" name="Oval 109"/>
            <p:cNvSpPr>
              <a:spLocks noChangeArrowheads="1"/>
            </p:cNvSpPr>
            <p:nvPr/>
          </p:nvSpPr>
          <p:spPr bwMode="auto">
            <a:xfrm>
              <a:off x="4626" y="1076"/>
              <a:ext cx="95" cy="94"/>
            </a:xfrm>
            <a:prstGeom prst="ellipse">
              <a:avLst/>
            </a:prstGeom>
            <a:solidFill>
              <a:schemeClr val="bg1"/>
            </a:solidFill>
            <a:ln w="19050">
              <a:solidFill>
                <a:srgbClr val="99CC00"/>
              </a:solidFill>
              <a:round/>
              <a:headEnd/>
              <a:tailEnd/>
            </a:ln>
          </p:spPr>
          <p:txBody>
            <a:bodyPr/>
            <a:lstStyle/>
            <a:p>
              <a:endParaRPr lang="zh-CN" altLang="en-US"/>
            </a:p>
          </p:txBody>
        </p:sp>
      </p:grpSp>
      <p:sp>
        <p:nvSpPr>
          <p:cNvPr id="106505" name="Rectangle 110"/>
          <p:cNvSpPr>
            <a:spLocks noChangeArrowheads="1"/>
          </p:cNvSpPr>
          <p:nvPr/>
        </p:nvSpPr>
        <p:spPr bwMode="auto">
          <a:xfrm>
            <a:off x="779463" y="260350"/>
            <a:ext cx="7350125" cy="574901"/>
          </a:xfrm>
          <a:prstGeom prst="rect">
            <a:avLst/>
          </a:prstGeom>
          <a:noFill/>
          <a:ln w="9525">
            <a:noFill/>
            <a:miter lim="800000"/>
            <a:headEnd/>
            <a:tailEnd/>
          </a:ln>
        </p:spPr>
        <p:txBody>
          <a:bodyPr>
            <a:spAutoFit/>
          </a:bodyPr>
          <a:lstStyle/>
          <a:p>
            <a:pPr marL="342900" indent="-342900" algn="ctr">
              <a:lnSpc>
                <a:spcPct val="120000"/>
              </a:lnSpc>
            </a:pPr>
            <a:r>
              <a:rPr lang="en-US" altLang="zh-CN" sz="2800" b="1" dirty="0"/>
              <a:t>Understanding hole </a:t>
            </a:r>
            <a:r>
              <a:rPr lang="zh-CN" altLang="en-US" sz="2800" b="1" dirty="0"/>
              <a:t>（空穴概念）</a:t>
            </a:r>
            <a:endParaRPr lang="en-US" altLang="zh-CN" sz="2800" b="1" dirty="0"/>
          </a:p>
        </p:txBody>
      </p:sp>
      <p:sp>
        <p:nvSpPr>
          <p:cNvPr id="405615" name="Text Box 111"/>
          <p:cNvSpPr txBox="1">
            <a:spLocks noChangeArrowheads="1"/>
          </p:cNvSpPr>
          <p:nvPr/>
        </p:nvSpPr>
        <p:spPr bwMode="auto">
          <a:xfrm>
            <a:off x="395536" y="5508849"/>
            <a:ext cx="8559800" cy="469900"/>
          </a:xfrm>
          <a:prstGeom prst="rect">
            <a:avLst/>
          </a:prstGeom>
          <a:noFill/>
          <a:ln w="12700">
            <a:solidFill>
              <a:srgbClr val="0000FF"/>
            </a:solidFill>
            <a:miter lim="800000"/>
            <a:headEnd/>
            <a:tailEnd type="none" w="sm" len="lg"/>
          </a:ln>
        </p:spPr>
        <p:txBody>
          <a:bodyPr wrap="square" lIns="90000" tIns="46800" rIns="90000" bIns="46800">
            <a:spAutoFit/>
          </a:bodyPr>
          <a:lstStyle/>
          <a:p>
            <a:pPr eaLnBrk="0" hangingPunct="0">
              <a:spcBef>
                <a:spcPct val="50000"/>
              </a:spcBef>
            </a:pPr>
            <a:r>
              <a:rPr kumimoji="1" lang="en-US" altLang="zh-CN" sz="2400">
                <a:solidFill>
                  <a:srgbClr val="FF3300"/>
                </a:solidFill>
                <a:ea typeface="黑体" pitchFamily="49" charset="-122"/>
              </a:rPr>
              <a:t>Hole is a missing electron</a:t>
            </a:r>
            <a:r>
              <a:rPr kumimoji="1" lang="en-US" altLang="zh-CN" sz="2400">
                <a:solidFill>
                  <a:schemeClr val="bg1"/>
                </a:solidFill>
                <a:ea typeface="黑体" pitchFamily="49" charset="-122"/>
              </a:rPr>
              <a:t> </a:t>
            </a:r>
            <a:r>
              <a:rPr kumimoji="1" lang="en-US" altLang="zh-CN" sz="2400">
                <a:solidFill>
                  <a:srgbClr val="006600"/>
                </a:solidFill>
                <a:ea typeface="黑体" pitchFamily="49" charset="-122"/>
                <a:sym typeface="Symbol" pitchFamily="18" charset="2"/>
              </a:rPr>
              <a:t></a:t>
            </a:r>
            <a:r>
              <a:rPr kumimoji="1" lang="en-US" altLang="zh-CN" sz="2400">
                <a:solidFill>
                  <a:srgbClr val="006600"/>
                </a:solidFill>
                <a:ea typeface="黑体" pitchFamily="49" charset="-122"/>
              </a:rPr>
              <a:t> treat the system as if there is a hole</a:t>
            </a:r>
          </a:p>
        </p:txBody>
      </p:sp>
    </p:spTree>
    <p:extLst>
      <p:ext uri="{BB962C8B-B14F-4D97-AF65-F5344CB8AC3E}">
        <p14:creationId xmlns:p14="http://schemas.microsoft.com/office/powerpoint/2010/main" val="96269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5508"/>
                                        </p:tgtEl>
                                        <p:attrNameLst>
                                          <p:attrName>style.visibility</p:attrName>
                                        </p:attrNameLst>
                                      </p:cBhvr>
                                      <p:to>
                                        <p:strVal val="visible"/>
                                      </p:to>
                                    </p:set>
                                    <p:animEffect transition="in" filter="blinds(horizontal)">
                                      <p:cBhvr>
                                        <p:cTn id="7" dur="500"/>
                                        <p:tgtEl>
                                          <p:spTgt spid="40550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linds(horizont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05615"/>
                                        </p:tgtEl>
                                        <p:attrNameLst>
                                          <p:attrName>style.visibility</p:attrName>
                                        </p:attrNameLst>
                                      </p:cBhvr>
                                      <p:to>
                                        <p:strVal val="visible"/>
                                      </p:to>
                                    </p:set>
                                    <p:animEffect transition="in" filter="blinds(horizontal)">
                                      <p:cBhvr>
                                        <p:cTn id="42" dur="500"/>
                                        <p:tgtEl>
                                          <p:spTgt spid="405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8" grpId="0" animBg="1"/>
      <p:bldP spid="405615"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4"/>
          <p:cNvPicPr>
            <a:picLocks noChangeAspect="1" noChangeArrowheads="1"/>
          </p:cNvPicPr>
          <p:nvPr/>
        </p:nvPicPr>
        <p:blipFill>
          <a:blip r:embed="rId2" cstate="print"/>
          <a:srcRect/>
          <a:stretch>
            <a:fillRect/>
          </a:stretch>
        </p:blipFill>
        <p:spPr bwMode="auto">
          <a:xfrm>
            <a:off x="1096963" y="1311275"/>
            <a:ext cx="7188200" cy="3430588"/>
          </a:xfrm>
          <a:prstGeom prst="rect">
            <a:avLst/>
          </a:prstGeom>
          <a:noFill/>
          <a:ln w="9525">
            <a:noFill/>
            <a:miter lim="800000"/>
            <a:headEnd/>
            <a:tailEnd/>
          </a:ln>
        </p:spPr>
      </p:pic>
      <p:sp>
        <p:nvSpPr>
          <p:cNvPr id="107523" name="Rectangle 6"/>
          <p:cNvSpPr>
            <a:spLocks noChangeArrowheads="1"/>
          </p:cNvSpPr>
          <p:nvPr/>
        </p:nvSpPr>
        <p:spPr bwMode="auto">
          <a:xfrm>
            <a:off x="260350" y="4743450"/>
            <a:ext cx="8597900" cy="1739900"/>
          </a:xfrm>
          <a:prstGeom prst="rect">
            <a:avLst/>
          </a:prstGeom>
          <a:noFill/>
          <a:ln w="9525">
            <a:noFill/>
            <a:miter lim="800000"/>
            <a:headEnd/>
            <a:tailEnd/>
          </a:ln>
        </p:spPr>
        <p:txBody>
          <a:bodyPr>
            <a:spAutoFit/>
          </a:bodyPr>
          <a:lstStyle/>
          <a:p>
            <a:pPr>
              <a:lnSpc>
                <a:spcPct val="180000"/>
              </a:lnSpc>
            </a:pPr>
            <a:r>
              <a:rPr lang="en-US" altLang="zh-CN"/>
              <a:t>(a) the solid circles show the states occupied by electrons. </a:t>
            </a:r>
          </a:p>
          <a:p>
            <a:pPr>
              <a:lnSpc>
                <a:spcPct val="180000"/>
              </a:lnSpc>
            </a:pPr>
            <a:r>
              <a:rPr lang="en-US" altLang="zh-CN"/>
              <a:t>(b) the closed circles show the states in the conduction band which are occupied by electrons, and the open circles the states in the valence band occupied by holes.</a:t>
            </a:r>
          </a:p>
        </p:txBody>
      </p:sp>
      <p:sp>
        <p:nvSpPr>
          <p:cNvPr id="107524" name="Rectangle 7"/>
          <p:cNvSpPr>
            <a:spLocks noChangeArrowheads="1"/>
          </p:cNvSpPr>
          <p:nvPr/>
        </p:nvSpPr>
        <p:spPr bwMode="auto">
          <a:xfrm>
            <a:off x="779463" y="260350"/>
            <a:ext cx="7350125" cy="574901"/>
          </a:xfrm>
          <a:prstGeom prst="rect">
            <a:avLst/>
          </a:prstGeom>
          <a:noFill/>
          <a:ln w="9525">
            <a:noFill/>
            <a:miter lim="800000"/>
            <a:headEnd/>
            <a:tailEnd/>
          </a:ln>
        </p:spPr>
        <p:txBody>
          <a:bodyPr>
            <a:spAutoFit/>
          </a:bodyPr>
          <a:lstStyle/>
          <a:p>
            <a:pPr marL="342900" indent="-342900" algn="ctr">
              <a:lnSpc>
                <a:spcPct val="120000"/>
              </a:lnSpc>
            </a:pPr>
            <a:r>
              <a:rPr lang="en-US" altLang="zh-CN" sz="2800" b="1" dirty="0"/>
              <a:t>Understanding hole </a:t>
            </a:r>
            <a:r>
              <a:rPr lang="zh-CN" altLang="en-US" sz="2800" b="1" dirty="0"/>
              <a:t>（空穴概念）</a:t>
            </a:r>
            <a:endParaRPr lang="en-US" altLang="zh-CN" sz="2800" b="1" dirty="0"/>
          </a:p>
        </p:txBody>
      </p:sp>
    </p:spTree>
    <p:extLst>
      <p:ext uri="{BB962C8B-B14F-4D97-AF65-F5344CB8AC3E}">
        <p14:creationId xmlns:p14="http://schemas.microsoft.com/office/powerpoint/2010/main" val="2908406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2" cstate="print"/>
          <a:srcRect l="5417" t="8095" r="8214" b="10893"/>
          <a:stretch>
            <a:fillRect/>
          </a:stretch>
        </p:blipFill>
        <p:spPr bwMode="auto">
          <a:xfrm>
            <a:off x="743962" y="1072284"/>
            <a:ext cx="2376488" cy="2228850"/>
          </a:xfrm>
          <a:prstGeom prst="rect">
            <a:avLst/>
          </a:prstGeom>
          <a:noFill/>
          <a:ln w="9525">
            <a:noFill/>
            <a:miter lim="800000"/>
            <a:headEnd/>
            <a:tailEnd/>
          </a:ln>
          <a:effectLst/>
        </p:spPr>
      </p:pic>
      <p:pic>
        <p:nvPicPr>
          <p:cNvPr id="4" name="Picture 6"/>
          <p:cNvPicPr>
            <a:picLocks noChangeAspect="1" noChangeArrowheads="1"/>
          </p:cNvPicPr>
          <p:nvPr/>
        </p:nvPicPr>
        <p:blipFill>
          <a:blip r:embed="rId3" cstate="print"/>
          <a:srcRect l="8095" t="5357" r="8154" b="8214"/>
          <a:stretch>
            <a:fillRect/>
          </a:stretch>
        </p:blipFill>
        <p:spPr bwMode="auto">
          <a:xfrm>
            <a:off x="5355157" y="998466"/>
            <a:ext cx="2301875" cy="2376487"/>
          </a:xfrm>
          <a:prstGeom prst="rect">
            <a:avLst/>
          </a:prstGeom>
          <a:noFill/>
          <a:ln w="9525">
            <a:noFill/>
            <a:miter lim="800000"/>
            <a:headEnd/>
            <a:tailEnd/>
          </a:ln>
          <a:effectLst/>
        </p:spPr>
      </p:pic>
      <p:cxnSp>
        <p:nvCxnSpPr>
          <p:cNvPr id="6" name="直接箭头连接符 5"/>
          <p:cNvCxnSpPr/>
          <p:nvPr/>
        </p:nvCxnSpPr>
        <p:spPr>
          <a:xfrm flipV="1">
            <a:off x="3593265" y="2036619"/>
            <a:ext cx="1255222" cy="166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4"/>
          <p:cNvPicPr>
            <a:picLocks noChangeAspect="1" noChangeArrowheads="1"/>
          </p:cNvPicPr>
          <p:nvPr/>
        </p:nvPicPr>
        <p:blipFill>
          <a:blip r:embed="rId4" cstate="print"/>
          <a:srcRect l="5417" t="8095" r="8214" b="8214"/>
          <a:stretch>
            <a:fillRect/>
          </a:stretch>
        </p:blipFill>
        <p:spPr bwMode="auto">
          <a:xfrm>
            <a:off x="6506094" y="3924933"/>
            <a:ext cx="2447925" cy="2371725"/>
          </a:xfrm>
          <a:prstGeom prst="rect">
            <a:avLst/>
          </a:prstGeom>
          <a:noFill/>
          <a:ln w="9525">
            <a:noFill/>
            <a:miter lim="800000"/>
            <a:headEnd/>
            <a:tailEnd/>
          </a:ln>
          <a:effectLst/>
        </p:spPr>
      </p:pic>
      <p:pic>
        <p:nvPicPr>
          <p:cNvPr id="8" name="Picture 6"/>
          <p:cNvPicPr>
            <a:picLocks noChangeAspect="1" noChangeArrowheads="1"/>
          </p:cNvPicPr>
          <p:nvPr/>
        </p:nvPicPr>
        <p:blipFill>
          <a:blip r:embed="rId5" cstate="print"/>
          <a:srcRect l="5417" t="5357" r="5476" b="8214"/>
          <a:stretch>
            <a:fillRect/>
          </a:stretch>
        </p:blipFill>
        <p:spPr bwMode="auto">
          <a:xfrm>
            <a:off x="3286286" y="3782058"/>
            <a:ext cx="2592387" cy="2514600"/>
          </a:xfrm>
          <a:prstGeom prst="rect">
            <a:avLst/>
          </a:prstGeom>
          <a:noFill/>
          <a:ln w="9525">
            <a:noFill/>
            <a:miter lim="800000"/>
            <a:headEnd/>
            <a:tailEnd/>
          </a:ln>
          <a:effectLst/>
        </p:spPr>
      </p:pic>
      <p:cxnSp>
        <p:nvCxnSpPr>
          <p:cNvPr id="10" name="直接箭头连接符 9"/>
          <p:cNvCxnSpPr/>
          <p:nvPr/>
        </p:nvCxnSpPr>
        <p:spPr>
          <a:xfrm>
            <a:off x="7657032" y="2876204"/>
            <a:ext cx="472815" cy="781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5916080" y="5039358"/>
            <a:ext cx="4300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5"/>
          <p:cNvPicPr>
            <a:picLocks noChangeAspect="1" noChangeArrowheads="1"/>
          </p:cNvPicPr>
          <p:nvPr/>
        </p:nvPicPr>
        <p:blipFill>
          <a:blip r:embed="rId6" cstate="print"/>
          <a:srcRect l="5417" t="5357" r="8214" b="8214"/>
          <a:stretch>
            <a:fillRect/>
          </a:stretch>
        </p:blipFill>
        <p:spPr bwMode="auto">
          <a:xfrm>
            <a:off x="228000" y="3814601"/>
            <a:ext cx="2590800" cy="2592387"/>
          </a:xfrm>
          <a:prstGeom prst="rect">
            <a:avLst/>
          </a:prstGeom>
          <a:noFill/>
          <a:ln w="9525">
            <a:noFill/>
            <a:miter lim="800000"/>
            <a:headEnd/>
            <a:tailEnd/>
          </a:ln>
          <a:effectLst/>
        </p:spPr>
      </p:pic>
      <p:cxnSp>
        <p:nvCxnSpPr>
          <p:cNvPr id="14" name="直接箭头连接符 13"/>
          <p:cNvCxnSpPr/>
          <p:nvPr/>
        </p:nvCxnSpPr>
        <p:spPr>
          <a:xfrm flipH="1">
            <a:off x="2818800" y="5039358"/>
            <a:ext cx="4300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3">
            <a:extLst>
              <a:ext uri="{FF2B5EF4-FFF2-40B4-BE49-F238E27FC236}">
                <a16:creationId xmlns:a16="http://schemas.microsoft.com/office/drawing/2014/main" id="{172BBB82-612A-4A0E-9C1E-13E550A5B50D}"/>
              </a:ext>
            </a:extLst>
          </p:cNvPr>
          <p:cNvSpPr txBox="1"/>
          <p:nvPr/>
        </p:nvSpPr>
        <p:spPr>
          <a:xfrm>
            <a:off x="231266" y="197494"/>
            <a:ext cx="1627369" cy="523220"/>
          </a:xfrm>
          <a:prstGeom prst="rect">
            <a:avLst/>
          </a:prstGeom>
          <a:noFill/>
        </p:spPr>
        <p:txBody>
          <a:bodyPr wrap="none" rtlCol="0">
            <a:spAutoFit/>
          </a:bodyPr>
          <a:lstStyle/>
          <a:p>
            <a:pPr algn="ctr"/>
            <a:r>
              <a:rPr lang="zh-CN" altLang="en-US" sz="2800" b="1" dirty="0">
                <a:latin typeface="微软雅黑" panose="020B0503020204020204" pitchFamily="34" charset="-122"/>
                <a:ea typeface="微软雅黑" panose="020B0503020204020204" pitchFamily="34" charset="-122"/>
              </a:rPr>
              <a:t>布里渊区</a:t>
            </a:r>
            <a:endParaRPr lang="en-US" altLang="zh-CN"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547192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208327" y="212867"/>
            <a:ext cx="90601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总结</a:t>
            </a:r>
          </a:p>
        </p:txBody>
      </p:sp>
      <p:grpSp>
        <p:nvGrpSpPr>
          <p:cNvPr id="34" name="组合 33">
            <a:extLst>
              <a:ext uri="{FF2B5EF4-FFF2-40B4-BE49-F238E27FC236}">
                <a16:creationId xmlns:a16="http://schemas.microsoft.com/office/drawing/2014/main" id="{CFB98E31-E177-4421-AD08-C9870B58FC3A}"/>
              </a:ext>
            </a:extLst>
          </p:cNvPr>
          <p:cNvGrpSpPr/>
          <p:nvPr/>
        </p:nvGrpSpPr>
        <p:grpSpPr>
          <a:xfrm>
            <a:off x="925598" y="1825499"/>
            <a:ext cx="7029494" cy="4473788"/>
            <a:chOff x="860943" y="1915394"/>
            <a:chExt cx="7029494" cy="4473788"/>
          </a:xfrm>
        </p:grpSpPr>
        <p:sp>
          <p:nvSpPr>
            <p:cNvPr id="3" name="TextBox 2"/>
            <p:cNvSpPr txBox="1"/>
            <p:nvPr/>
          </p:nvSpPr>
          <p:spPr>
            <a:xfrm>
              <a:off x="2085079" y="1915394"/>
              <a:ext cx="133882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半导体能带</a:t>
              </a:r>
            </a:p>
          </p:txBody>
        </p:sp>
        <p:cxnSp>
          <p:nvCxnSpPr>
            <p:cNvPr id="4" name="直接连接符 3"/>
            <p:cNvCxnSpPr>
              <a:stCxn id="3" idx="2"/>
            </p:cNvCxnSpPr>
            <p:nvPr/>
          </p:nvCxnSpPr>
          <p:spPr bwMode="auto">
            <a:xfrm flipH="1">
              <a:off x="2733151" y="2284726"/>
              <a:ext cx="0" cy="63878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 name="直接连接符 4"/>
            <p:cNvCxnSpPr/>
            <p:nvPr/>
          </p:nvCxnSpPr>
          <p:spPr bwMode="auto">
            <a:xfrm>
              <a:off x="1653031" y="2923506"/>
              <a:ext cx="21602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 name="直接连接符 5"/>
            <p:cNvCxnSpPr/>
            <p:nvPr/>
          </p:nvCxnSpPr>
          <p:spPr bwMode="auto">
            <a:xfrm>
              <a:off x="1653031" y="2923506"/>
              <a:ext cx="0" cy="50405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TextBox 9"/>
            <p:cNvSpPr txBox="1"/>
            <p:nvPr/>
          </p:nvSpPr>
          <p:spPr>
            <a:xfrm>
              <a:off x="860943" y="3427562"/>
              <a:ext cx="1800493"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电子共有化运动</a:t>
              </a:r>
            </a:p>
          </p:txBody>
        </p:sp>
        <p:sp>
          <p:nvSpPr>
            <p:cNvPr id="8" name="TextBox 10"/>
            <p:cNvSpPr txBox="1"/>
            <p:nvPr/>
          </p:nvSpPr>
          <p:spPr>
            <a:xfrm>
              <a:off x="1076967" y="4219650"/>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能级分裂</a:t>
              </a:r>
            </a:p>
          </p:txBody>
        </p:sp>
        <p:cxnSp>
          <p:nvCxnSpPr>
            <p:cNvPr id="9" name="直接连接符 8"/>
            <p:cNvCxnSpPr/>
            <p:nvPr/>
          </p:nvCxnSpPr>
          <p:spPr bwMode="auto">
            <a:xfrm flipH="1">
              <a:off x="1658958" y="3859610"/>
              <a:ext cx="0" cy="3600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直接连接符 9"/>
            <p:cNvCxnSpPr/>
            <p:nvPr/>
          </p:nvCxnSpPr>
          <p:spPr bwMode="auto">
            <a:xfrm>
              <a:off x="3813271" y="2923506"/>
              <a:ext cx="0" cy="43204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 name="TextBox 15"/>
            <p:cNvSpPr txBox="1"/>
            <p:nvPr/>
          </p:nvSpPr>
          <p:spPr>
            <a:xfrm>
              <a:off x="3021183" y="3427562"/>
              <a:ext cx="1800493"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自由电子气理论</a:t>
              </a:r>
            </a:p>
          </p:txBody>
        </p:sp>
        <p:sp>
          <p:nvSpPr>
            <p:cNvPr id="12" name="TextBox 16"/>
            <p:cNvSpPr txBox="1"/>
            <p:nvPr/>
          </p:nvSpPr>
          <p:spPr>
            <a:xfrm>
              <a:off x="3237207" y="4147642"/>
              <a:ext cx="133882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布洛赫定理</a:t>
              </a:r>
            </a:p>
          </p:txBody>
        </p:sp>
        <p:cxnSp>
          <p:nvCxnSpPr>
            <p:cNvPr id="13" name="直接连接符 12"/>
            <p:cNvCxnSpPr/>
            <p:nvPr/>
          </p:nvCxnSpPr>
          <p:spPr bwMode="auto">
            <a:xfrm flipH="1">
              <a:off x="3813271" y="3787602"/>
              <a:ext cx="0" cy="36004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 name="TextBox 18"/>
            <p:cNvSpPr txBox="1"/>
            <p:nvPr/>
          </p:nvSpPr>
          <p:spPr>
            <a:xfrm>
              <a:off x="3093191" y="5011738"/>
              <a:ext cx="1800493" cy="646331"/>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近自由电子近似</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紧束缚理论</a:t>
              </a:r>
            </a:p>
          </p:txBody>
        </p:sp>
        <p:cxnSp>
          <p:nvCxnSpPr>
            <p:cNvPr id="15" name="直接连接符 14"/>
            <p:cNvCxnSpPr/>
            <p:nvPr/>
          </p:nvCxnSpPr>
          <p:spPr bwMode="auto">
            <a:xfrm flipH="1">
              <a:off x="3813271" y="4651698"/>
              <a:ext cx="0" cy="3600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直接连接符 15"/>
            <p:cNvCxnSpPr>
              <a:stCxn id="11" idx="3"/>
            </p:cNvCxnSpPr>
            <p:nvPr/>
          </p:nvCxnSpPr>
          <p:spPr bwMode="auto">
            <a:xfrm flipV="1">
              <a:off x="4821676" y="3355554"/>
              <a:ext cx="359747"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直接连接符 16"/>
            <p:cNvCxnSpPr>
              <a:stCxn id="11" idx="3"/>
            </p:cNvCxnSpPr>
            <p:nvPr/>
          </p:nvCxnSpPr>
          <p:spPr bwMode="auto">
            <a:xfrm>
              <a:off x="4821676" y="3612228"/>
              <a:ext cx="359747" cy="24738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TextBox 24"/>
            <p:cNvSpPr txBox="1"/>
            <p:nvPr/>
          </p:nvSpPr>
          <p:spPr>
            <a:xfrm>
              <a:off x="5325439" y="3211538"/>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经典统计</a:t>
              </a:r>
            </a:p>
          </p:txBody>
        </p:sp>
        <p:sp>
          <p:nvSpPr>
            <p:cNvPr id="19" name="TextBox 25"/>
            <p:cNvSpPr txBox="1"/>
            <p:nvPr/>
          </p:nvSpPr>
          <p:spPr>
            <a:xfrm>
              <a:off x="5397447" y="3715594"/>
              <a:ext cx="2492990"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费米统计（量子理论）</a:t>
              </a:r>
            </a:p>
          </p:txBody>
        </p:sp>
        <p:cxnSp>
          <p:nvCxnSpPr>
            <p:cNvPr id="20" name="直接箭头连接符 19"/>
            <p:cNvCxnSpPr/>
            <p:nvPr/>
          </p:nvCxnSpPr>
          <p:spPr bwMode="auto">
            <a:xfrm>
              <a:off x="4677367" y="4363666"/>
              <a:ext cx="648072" cy="0"/>
            </a:xfrm>
            <a:prstGeom prst="straightConnector1">
              <a:avLst/>
            </a:prstGeom>
            <a:solidFill>
              <a:schemeClr val="accent1"/>
            </a:solidFill>
            <a:ln w="9525" cap="flat" cmpd="sng" algn="ctr">
              <a:solidFill>
                <a:schemeClr val="tx1"/>
              </a:solidFill>
              <a:prstDash val="solid"/>
              <a:round/>
              <a:headEnd type="none" w="med" len="med"/>
              <a:tailEnd type="none" w="med" len="med"/>
            </a:ln>
            <a:effectLst/>
          </p:spPr>
        </p:cxnSp>
        <p:sp>
          <p:nvSpPr>
            <p:cNvPr id="21" name="TextBox 28"/>
            <p:cNvSpPr txBox="1"/>
            <p:nvPr/>
          </p:nvSpPr>
          <p:spPr>
            <a:xfrm>
              <a:off x="5541463" y="4219650"/>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周期势场</a:t>
              </a:r>
            </a:p>
          </p:txBody>
        </p:sp>
        <p:sp>
          <p:nvSpPr>
            <p:cNvPr id="22" name="TextBox 29"/>
            <p:cNvSpPr txBox="1"/>
            <p:nvPr/>
          </p:nvSpPr>
          <p:spPr>
            <a:xfrm>
              <a:off x="5397447" y="5011738"/>
              <a:ext cx="1685077"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周期势场 微扰</a:t>
              </a:r>
            </a:p>
          </p:txBody>
        </p:sp>
        <p:sp>
          <p:nvSpPr>
            <p:cNvPr id="23" name="TextBox 30"/>
            <p:cNvSpPr txBox="1"/>
            <p:nvPr/>
          </p:nvSpPr>
          <p:spPr>
            <a:xfrm>
              <a:off x="3669255" y="6019850"/>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量化计算</a:t>
              </a:r>
            </a:p>
          </p:txBody>
        </p:sp>
        <p:sp>
          <p:nvSpPr>
            <p:cNvPr id="24" name="TextBox 31"/>
            <p:cNvSpPr txBox="1"/>
            <p:nvPr/>
          </p:nvSpPr>
          <p:spPr>
            <a:xfrm>
              <a:off x="1004959" y="5443786"/>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形象解释</a:t>
              </a:r>
            </a:p>
          </p:txBody>
        </p:sp>
        <p:sp>
          <p:nvSpPr>
            <p:cNvPr id="25" name="矩形 24"/>
            <p:cNvSpPr/>
            <p:nvPr/>
          </p:nvSpPr>
          <p:spPr bwMode="auto">
            <a:xfrm>
              <a:off x="860943" y="3355554"/>
              <a:ext cx="1944216" cy="1944216"/>
            </a:xfrm>
            <a:prstGeom prst="rect">
              <a:avLst/>
            </a:prstGeom>
            <a:noFill/>
            <a:ln w="1905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26" name="矩形 25"/>
            <p:cNvSpPr/>
            <p:nvPr/>
          </p:nvSpPr>
          <p:spPr bwMode="auto">
            <a:xfrm>
              <a:off x="3021183" y="3211538"/>
              <a:ext cx="4752528" cy="2448272"/>
            </a:xfrm>
            <a:prstGeom prst="rect">
              <a:avLst/>
            </a:prstGeom>
            <a:noFill/>
            <a:ln w="1905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27" name="TextBox 34"/>
            <p:cNvSpPr txBox="1"/>
            <p:nvPr/>
          </p:nvSpPr>
          <p:spPr>
            <a:xfrm>
              <a:off x="5685479" y="6019850"/>
              <a:ext cx="1569660"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回旋共振实验</a:t>
              </a:r>
            </a:p>
          </p:txBody>
        </p:sp>
        <p:cxnSp>
          <p:nvCxnSpPr>
            <p:cNvPr id="28" name="直接箭头连接符 27"/>
            <p:cNvCxnSpPr/>
            <p:nvPr/>
          </p:nvCxnSpPr>
          <p:spPr bwMode="auto">
            <a:xfrm flipH="1">
              <a:off x="5037407" y="6163866"/>
              <a:ext cx="576064"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29" name="直接箭头连接符 28"/>
            <p:cNvCxnSpPr>
              <a:cxnSpLocks/>
            </p:cNvCxnSpPr>
            <p:nvPr/>
          </p:nvCxnSpPr>
          <p:spPr bwMode="auto">
            <a:xfrm>
              <a:off x="4317327" y="5659810"/>
              <a:ext cx="0" cy="36004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grpSp>
      <p:sp>
        <p:nvSpPr>
          <p:cNvPr id="30" name="TextBox 39"/>
          <p:cNvSpPr txBox="1"/>
          <p:nvPr/>
        </p:nvSpPr>
        <p:spPr>
          <a:xfrm>
            <a:off x="5397447" y="1825499"/>
            <a:ext cx="3185487" cy="923330"/>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电子的状态（能量，波函数）</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半导体，绝缘体，导体的划分</a:t>
            </a:r>
            <a:endParaRPr lang="en-US" altLang="zh-CN" b="1" dirty="0">
              <a:latin typeface="微软雅黑" panose="020B0503020204020204" pitchFamily="34" charset="-122"/>
              <a:ea typeface="微软雅黑" panose="020B0503020204020204" pitchFamily="34" charset="-122"/>
            </a:endParaRPr>
          </a:p>
          <a:p>
            <a:endParaRPr lang="zh-CN" altLang="en-US" b="1"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DB9EB4A6-F92B-4FDE-9010-1A539B66DC52}"/>
              </a:ext>
            </a:extLst>
          </p:cNvPr>
          <p:cNvSpPr txBox="1"/>
          <p:nvPr/>
        </p:nvSpPr>
        <p:spPr>
          <a:xfrm>
            <a:off x="740869" y="1096127"/>
            <a:ext cx="3903633"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电子的性质：量子力学，波粒二象性</a:t>
            </a:r>
          </a:p>
        </p:txBody>
      </p:sp>
      <p:sp>
        <p:nvSpPr>
          <p:cNvPr id="33" name="文本框 32">
            <a:extLst>
              <a:ext uri="{FF2B5EF4-FFF2-40B4-BE49-F238E27FC236}">
                <a16:creationId xmlns:a16="http://schemas.microsoft.com/office/drawing/2014/main" id="{3952168E-3B7A-4DCE-B55E-DF0CC8DE84E2}"/>
              </a:ext>
            </a:extLst>
          </p:cNvPr>
          <p:cNvSpPr txBox="1"/>
          <p:nvPr/>
        </p:nvSpPr>
        <p:spPr>
          <a:xfrm>
            <a:off x="5061349" y="1096127"/>
            <a:ext cx="3185487"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运用量子力学分析电子的性质</a:t>
            </a:r>
          </a:p>
        </p:txBody>
      </p:sp>
      <p:cxnSp>
        <p:nvCxnSpPr>
          <p:cNvPr id="35" name="直接箭头连接符 34">
            <a:extLst>
              <a:ext uri="{FF2B5EF4-FFF2-40B4-BE49-F238E27FC236}">
                <a16:creationId xmlns:a16="http://schemas.microsoft.com/office/drawing/2014/main" id="{AB10ECDC-CD92-43EE-B3CD-3B3C791EAB41}"/>
              </a:ext>
            </a:extLst>
          </p:cNvPr>
          <p:cNvCxnSpPr>
            <a:stCxn id="31" idx="3"/>
            <a:endCxn id="33" idx="1"/>
          </p:cNvCxnSpPr>
          <p:nvPr/>
        </p:nvCxnSpPr>
        <p:spPr>
          <a:xfrm>
            <a:off x="4644502" y="1280793"/>
            <a:ext cx="41684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7033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323528" y="1979548"/>
            <a:ext cx="4243469" cy="369332"/>
          </a:xfrm>
          <a:prstGeom prst="rect">
            <a:avLst/>
          </a:prstGeom>
          <a:noFill/>
        </p:spPr>
        <p:txBody>
          <a:bodyPr wrap="none" rtlCol="0">
            <a:spAutoFit/>
          </a:bodyPr>
          <a:lstStyle/>
          <a:p>
            <a:r>
              <a:rPr lang="zh-CN" altLang="en-US" dirty="0">
                <a:solidFill>
                  <a:srgbClr val="0000CC"/>
                </a:solidFill>
                <a:latin typeface="Times New Roman" pitchFamily="18" charset="0"/>
                <a:ea typeface="黑体" pitchFamily="49" charset="-122"/>
                <a:cs typeface="Times New Roman" pitchFamily="18" charset="0"/>
              </a:rPr>
              <a:t>经典统计分布： 麦克斯韦</a:t>
            </a:r>
            <a:r>
              <a:rPr lang="en-US" altLang="zh-CN" dirty="0">
                <a:solidFill>
                  <a:srgbClr val="0000CC"/>
                </a:solidFill>
                <a:latin typeface="Times New Roman" pitchFamily="18" charset="0"/>
                <a:ea typeface="黑体" pitchFamily="49" charset="-122"/>
                <a:cs typeface="Times New Roman" pitchFamily="18" charset="0"/>
              </a:rPr>
              <a:t>-</a:t>
            </a:r>
            <a:r>
              <a:rPr lang="zh-CN" altLang="en-US" dirty="0">
                <a:solidFill>
                  <a:srgbClr val="0000CC"/>
                </a:solidFill>
                <a:latin typeface="Times New Roman" pitchFamily="18" charset="0"/>
                <a:ea typeface="黑体" pitchFamily="49" charset="-122"/>
                <a:cs typeface="Times New Roman" pitchFamily="18" charset="0"/>
              </a:rPr>
              <a:t>玻尔兹曼分布</a:t>
            </a:r>
            <a:endParaRPr lang="en-US" altLang="zh-CN" dirty="0">
              <a:solidFill>
                <a:srgbClr val="0000CC"/>
              </a:solidFill>
              <a:latin typeface="Times New Roman" pitchFamily="18" charset="0"/>
              <a:ea typeface="黑体" pitchFamily="49" charset="-122"/>
              <a:cs typeface="Times New Roman" pitchFamily="18" charset="0"/>
            </a:endParaRPr>
          </a:p>
        </p:txBody>
      </p:sp>
      <p:sp>
        <p:nvSpPr>
          <p:cNvPr id="3" name="TextBox 4"/>
          <p:cNvSpPr txBox="1"/>
          <p:nvPr/>
        </p:nvSpPr>
        <p:spPr>
          <a:xfrm>
            <a:off x="5004049" y="1763524"/>
            <a:ext cx="3960440" cy="923330"/>
          </a:xfrm>
          <a:prstGeom prst="rect">
            <a:avLst/>
          </a:prstGeom>
          <a:noFill/>
        </p:spPr>
        <p:txBody>
          <a:bodyPr wrap="square" rtlCol="0">
            <a:spAutoFit/>
          </a:bodyPr>
          <a:lstStyle/>
          <a:p>
            <a:r>
              <a:rPr lang="zh-CN" altLang="en-US" dirty="0"/>
              <a:t>粒子可分辨，不受</a:t>
            </a:r>
            <a:r>
              <a:rPr lang="en-US" altLang="zh-CN" dirty="0" err="1"/>
              <a:t>pauli</a:t>
            </a:r>
            <a:r>
              <a:rPr lang="zh-CN" altLang="en-US" dirty="0"/>
              <a:t>原理限制。容器中的气体处于相对低压时的状态可以看做是这种分布。</a:t>
            </a:r>
          </a:p>
        </p:txBody>
      </p:sp>
      <p:sp>
        <p:nvSpPr>
          <p:cNvPr id="4" name="TextBox 5"/>
          <p:cNvSpPr txBox="1"/>
          <p:nvPr/>
        </p:nvSpPr>
        <p:spPr>
          <a:xfrm>
            <a:off x="710399" y="5075892"/>
            <a:ext cx="1845377" cy="369332"/>
          </a:xfrm>
          <a:prstGeom prst="rect">
            <a:avLst/>
          </a:prstGeom>
          <a:noFill/>
        </p:spPr>
        <p:txBody>
          <a:bodyPr wrap="none" rtlCol="0">
            <a:spAutoFit/>
          </a:bodyPr>
          <a:lstStyle/>
          <a:p>
            <a:r>
              <a:rPr lang="en-US" altLang="zh-CN" dirty="0">
                <a:solidFill>
                  <a:srgbClr val="0000CC"/>
                </a:solidFill>
                <a:latin typeface="Times New Roman" pitchFamily="18" charset="0"/>
                <a:ea typeface="黑体" pitchFamily="49" charset="-122"/>
                <a:cs typeface="Times New Roman" pitchFamily="18" charset="0"/>
              </a:rPr>
              <a:t>Fermi-Dirac </a:t>
            </a:r>
            <a:r>
              <a:rPr lang="zh-CN" altLang="en-US" dirty="0">
                <a:solidFill>
                  <a:srgbClr val="0000CC"/>
                </a:solidFill>
                <a:latin typeface="Times New Roman" pitchFamily="18" charset="0"/>
                <a:ea typeface="黑体" pitchFamily="49" charset="-122"/>
                <a:cs typeface="Times New Roman" pitchFamily="18" charset="0"/>
              </a:rPr>
              <a:t>统计</a:t>
            </a:r>
            <a:endParaRPr lang="en-US" altLang="zh-CN" dirty="0">
              <a:solidFill>
                <a:srgbClr val="0000CC"/>
              </a:solidFill>
              <a:latin typeface="Times New Roman" pitchFamily="18" charset="0"/>
              <a:ea typeface="黑体" pitchFamily="49" charset="-122"/>
              <a:cs typeface="Times New Roman" pitchFamily="18" charset="0"/>
            </a:endParaRPr>
          </a:p>
        </p:txBody>
      </p:sp>
      <p:sp>
        <p:nvSpPr>
          <p:cNvPr id="5" name="TextBox 6"/>
          <p:cNvSpPr txBox="1"/>
          <p:nvPr/>
        </p:nvSpPr>
        <p:spPr>
          <a:xfrm>
            <a:off x="556511" y="3419708"/>
            <a:ext cx="1999265" cy="369332"/>
          </a:xfrm>
          <a:prstGeom prst="rect">
            <a:avLst/>
          </a:prstGeom>
          <a:noFill/>
        </p:spPr>
        <p:txBody>
          <a:bodyPr wrap="none" rtlCol="0">
            <a:spAutoFit/>
          </a:bodyPr>
          <a:lstStyle/>
          <a:p>
            <a:r>
              <a:rPr lang="en-US" altLang="zh-CN" dirty="0">
                <a:solidFill>
                  <a:srgbClr val="0000CC"/>
                </a:solidFill>
                <a:latin typeface="Times New Roman" pitchFamily="18" charset="0"/>
                <a:ea typeface="黑体" pitchFamily="49" charset="-122"/>
                <a:cs typeface="Times New Roman" pitchFamily="18" charset="0"/>
              </a:rPr>
              <a:t>Bose-Einstein </a:t>
            </a:r>
            <a:r>
              <a:rPr lang="zh-CN" altLang="en-US" dirty="0">
                <a:solidFill>
                  <a:srgbClr val="0000CC"/>
                </a:solidFill>
                <a:latin typeface="Times New Roman" pitchFamily="18" charset="0"/>
                <a:ea typeface="黑体" pitchFamily="49" charset="-122"/>
                <a:cs typeface="Times New Roman" pitchFamily="18" charset="0"/>
              </a:rPr>
              <a:t>统计</a:t>
            </a:r>
            <a:endParaRPr lang="en-US" altLang="zh-CN" dirty="0">
              <a:solidFill>
                <a:srgbClr val="0000CC"/>
              </a:solidFill>
              <a:latin typeface="Times New Roman" pitchFamily="18" charset="0"/>
              <a:ea typeface="黑体" pitchFamily="49" charset="-122"/>
              <a:cs typeface="Times New Roman" pitchFamily="18" charset="0"/>
            </a:endParaRPr>
          </a:p>
        </p:txBody>
      </p:sp>
      <p:sp>
        <p:nvSpPr>
          <p:cNvPr id="6" name="TextBox 7"/>
          <p:cNvSpPr txBox="1"/>
          <p:nvPr/>
        </p:nvSpPr>
        <p:spPr>
          <a:xfrm>
            <a:off x="3635896" y="3284984"/>
            <a:ext cx="5112568" cy="646331"/>
          </a:xfrm>
          <a:prstGeom prst="rect">
            <a:avLst/>
          </a:prstGeom>
          <a:noFill/>
        </p:spPr>
        <p:txBody>
          <a:bodyPr wrap="square" rtlCol="0">
            <a:spAutoFit/>
          </a:bodyPr>
          <a:lstStyle/>
          <a:p>
            <a:r>
              <a:rPr lang="zh-CN" altLang="en-US" dirty="0"/>
              <a:t>粒子不可分辨，不受</a:t>
            </a:r>
            <a:r>
              <a:rPr lang="en-US" altLang="zh-CN" dirty="0" err="1"/>
              <a:t>pauli</a:t>
            </a:r>
            <a:r>
              <a:rPr lang="zh-CN" altLang="en-US" dirty="0"/>
              <a:t>原理限制。光子的状态或者黑体辐射就是这种分布。</a:t>
            </a:r>
          </a:p>
        </p:txBody>
      </p:sp>
      <p:sp>
        <p:nvSpPr>
          <p:cNvPr id="7" name="TextBox 8"/>
          <p:cNvSpPr txBox="1"/>
          <p:nvPr/>
        </p:nvSpPr>
        <p:spPr>
          <a:xfrm>
            <a:off x="3707904" y="4941168"/>
            <a:ext cx="5256584" cy="646331"/>
          </a:xfrm>
          <a:prstGeom prst="rect">
            <a:avLst/>
          </a:prstGeom>
          <a:noFill/>
        </p:spPr>
        <p:txBody>
          <a:bodyPr wrap="square" rtlCol="0">
            <a:spAutoFit/>
          </a:bodyPr>
          <a:lstStyle/>
          <a:p>
            <a:r>
              <a:rPr lang="zh-CN" altLang="en-US" dirty="0"/>
              <a:t>粒子不可分辨，受</a:t>
            </a:r>
            <a:r>
              <a:rPr lang="en-US" altLang="zh-CN" dirty="0" err="1"/>
              <a:t>pauli</a:t>
            </a:r>
            <a:r>
              <a:rPr lang="zh-CN" altLang="en-US" dirty="0"/>
              <a:t>原理限制，每个量子态只能允许一个粒子。晶体中的电子遵循这种分布</a:t>
            </a:r>
          </a:p>
        </p:txBody>
      </p:sp>
      <p:sp>
        <p:nvSpPr>
          <p:cNvPr id="8" name="TextBox 9"/>
          <p:cNvSpPr txBox="1"/>
          <p:nvPr/>
        </p:nvSpPr>
        <p:spPr>
          <a:xfrm>
            <a:off x="106160" y="320721"/>
            <a:ext cx="233910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粒子的统计规律</a:t>
            </a:r>
          </a:p>
        </p:txBody>
      </p:sp>
    </p:spTree>
    <p:extLst>
      <p:ext uri="{BB962C8B-B14F-4D97-AF65-F5344CB8AC3E}">
        <p14:creationId xmlns:p14="http://schemas.microsoft.com/office/powerpoint/2010/main" val="28501915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1115616" y="1340768"/>
            <a:ext cx="1800493" cy="369332"/>
          </a:xfrm>
          <a:prstGeom prst="rect">
            <a:avLst/>
          </a:prstGeom>
          <a:noFill/>
        </p:spPr>
        <p:txBody>
          <a:bodyPr wrap="none" rtlCol="0">
            <a:spAutoFit/>
          </a:bodyPr>
          <a:lstStyle/>
          <a:p>
            <a:r>
              <a:rPr lang="zh-CN" altLang="en-US" dirty="0"/>
              <a:t>概率密度函数为</a:t>
            </a:r>
          </a:p>
        </p:txBody>
      </p:sp>
      <p:graphicFrame>
        <p:nvGraphicFramePr>
          <p:cNvPr id="4" name="对象 3"/>
          <p:cNvGraphicFramePr>
            <a:graphicFrameLocks noChangeAspect="1"/>
          </p:cNvGraphicFramePr>
          <p:nvPr/>
        </p:nvGraphicFramePr>
        <p:xfrm>
          <a:off x="2843808" y="1844824"/>
          <a:ext cx="4508327" cy="1368152"/>
        </p:xfrm>
        <a:graphic>
          <a:graphicData uri="http://schemas.openxmlformats.org/presentationml/2006/ole">
            <mc:AlternateContent xmlns:mc="http://schemas.openxmlformats.org/markup-compatibility/2006">
              <mc:Choice xmlns:v="urn:schemas-microsoft-com:vml" Requires="v">
                <p:oleObj spid="_x0000_s30723" name="Equation" r:id="rId3" imgW="2031840" imgH="583920" progId="Equation.DSMT4">
                  <p:embed/>
                </p:oleObj>
              </mc:Choice>
              <mc:Fallback>
                <p:oleObj name="Equation" r:id="rId3" imgW="2031840" imgH="583920" progId="Equation.DSMT4">
                  <p:embed/>
                  <p:pic>
                    <p:nvPicPr>
                      <p:cNvPr id="4"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1844824"/>
                        <a:ext cx="4508327" cy="13681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6"/>
          <p:cNvSpPr txBox="1"/>
          <p:nvPr/>
        </p:nvSpPr>
        <p:spPr>
          <a:xfrm>
            <a:off x="467544" y="3645024"/>
            <a:ext cx="8064896" cy="2169825"/>
          </a:xfrm>
          <a:prstGeom prst="rect">
            <a:avLst/>
          </a:prstGeom>
          <a:noFill/>
        </p:spPr>
        <p:txBody>
          <a:bodyPr wrap="square" rtlCol="0">
            <a:spAutoFit/>
          </a:bodyPr>
          <a:lstStyle/>
          <a:p>
            <a:pPr>
              <a:lnSpc>
                <a:spcPct val="150000"/>
              </a:lnSpc>
            </a:pPr>
            <a:r>
              <a:rPr lang="zh-CN" altLang="en-US" dirty="0"/>
              <a:t>其中，</a:t>
            </a:r>
            <a:r>
              <a:rPr lang="en-US" altLang="zh-CN" dirty="0" err="1"/>
              <a:t>E</a:t>
            </a:r>
            <a:r>
              <a:rPr lang="en-US" altLang="zh-CN" sz="1000" dirty="0" err="1"/>
              <a:t>f</a:t>
            </a:r>
            <a:r>
              <a:rPr lang="zh-CN" altLang="en-US" dirty="0"/>
              <a:t>为费米能级。密度数</a:t>
            </a:r>
            <a:r>
              <a:rPr lang="en-US" altLang="zh-CN" dirty="0"/>
              <a:t>N(E)</a:t>
            </a:r>
            <a:r>
              <a:rPr lang="zh-CN" altLang="en-US" dirty="0"/>
              <a:t>代表单位体积单位能量的粒子数，函数</a:t>
            </a:r>
            <a:r>
              <a:rPr lang="en-US" altLang="zh-CN" dirty="0"/>
              <a:t>g(E)</a:t>
            </a:r>
            <a:r>
              <a:rPr lang="zh-CN" altLang="en-US" dirty="0"/>
              <a:t>代表单位体积单位能量的量子状态。</a:t>
            </a:r>
            <a:endParaRPr lang="en-US" altLang="zh-CN" dirty="0"/>
          </a:p>
          <a:p>
            <a:pPr>
              <a:lnSpc>
                <a:spcPct val="150000"/>
              </a:lnSpc>
            </a:pPr>
            <a:endParaRPr lang="en-US" altLang="zh-CN" dirty="0"/>
          </a:p>
          <a:p>
            <a:pPr>
              <a:lnSpc>
                <a:spcPct val="150000"/>
              </a:lnSpc>
            </a:pPr>
            <a:r>
              <a:rPr lang="zh-CN" altLang="en-US" dirty="0"/>
              <a:t>函数</a:t>
            </a:r>
            <a:r>
              <a:rPr lang="en-US" altLang="zh-CN" dirty="0" err="1"/>
              <a:t>f</a:t>
            </a:r>
            <a:r>
              <a:rPr lang="en-US" altLang="zh-CN" sz="1000" dirty="0" err="1"/>
              <a:t>F</a:t>
            </a:r>
            <a:r>
              <a:rPr lang="en-US" altLang="zh-CN" dirty="0"/>
              <a:t>(E)</a:t>
            </a:r>
            <a:r>
              <a:rPr lang="zh-CN" altLang="en-US" dirty="0"/>
              <a:t>称为费米</a:t>
            </a:r>
            <a:r>
              <a:rPr lang="en-US" altLang="zh-CN" dirty="0"/>
              <a:t>-</a:t>
            </a:r>
            <a:r>
              <a:rPr lang="zh-CN" altLang="en-US" dirty="0"/>
              <a:t>狄拉克分布函数，代表了能量为</a:t>
            </a:r>
            <a:r>
              <a:rPr lang="en-US" altLang="zh-CN" dirty="0"/>
              <a:t>E</a:t>
            </a:r>
            <a:r>
              <a:rPr lang="zh-CN" altLang="en-US" dirty="0"/>
              <a:t>的量子态被电子占据的可能性。该分布函数还可以反应出被电子填充的量子态占总量子态的比率。</a:t>
            </a:r>
          </a:p>
        </p:txBody>
      </p:sp>
      <p:sp>
        <p:nvSpPr>
          <p:cNvPr id="6" name="TextBox 3">
            <a:extLst>
              <a:ext uri="{FF2B5EF4-FFF2-40B4-BE49-F238E27FC236}">
                <a16:creationId xmlns:a16="http://schemas.microsoft.com/office/drawing/2014/main" id="{02FD9EE2-5BBB-4402-BB13-E786CB9D43E5}"/>
              </a:ext>
            </a:extLst>
          </p:cNvPr>
          <p:cNvSpPr txBox="1"/>
          <p:nvPr/>
        </p:nvSpPr>
        <p:spPr>
          <a:xfrm>
            <a:off x="161283" y="313224"/>
            <a:ext cx="2515432" cy="461665"/>
          </a:xfrm>
          <a:prstGeom prst="rect">
            <a:avLst/>
          </a:prstGeom>
          <a:noFill/>
        </p:spPr>
        <p:txBody>
          <a:bodyPr wrap="none" rtlCol="0">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Fermi-Dirac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统计</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361300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nvGraphicFramePr>
        <p:xfrm>
          <a:off x="827584" y="979435"/>
          <a:ext cx="2807370" cy="1126608"/>
        </p:xfrm>
        <a:graphic>
          <a:graphicData uri="http://schemas.openxmlformats.org/presentationml/2006/ole">
            <mc:AlternateContent xmlns:mc="http://schemas.openxmlformats.org/markup-compatibility/2006">
              <mc:Choice xmlns:v="urn:schemas-microsoft-com:vml" Requires="v">
                <p:oleObj spid="_x0000_s31748" name="Equation" r:id="rId3" imgW="1536480" imgH="583920" progId="Equation.DSMT4">
                  <p:embed/>
                </p:oleObj>
              </mc:Choice>
              <mc:Fallback>
                <p:oleObj name="Equation" r:id="rId3" imgW="1536480" imgH="583920" progId="Equation.DSMT4">
                  <p:embed/>
                  <p:pic>
                    <p:nvPicPr>
                      <p:cNvPr id="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979435"/>
                        <a:ext cx="2807370" cy="11266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4"/>
          <p:cNvSpPr txBox="1"/>
          <p:nvPr/>
        </p:nvSpPr>
        <p:spPr>
          <a:xfrm>
            <a:off x="827584" y="1988840"/>
            <a:ext cx="1343638" cy="461665"/>
          </a:xfrm>
          <a:prstGeom prst="rect">
            <a:avLst/>
          </a:prstGeom>
          <a:noFill/>
        </p:spPr>
        <p:txBody>
          <a:bodyPr wrap="none" rtlCol="0">
            <a:spAutoFit/>
          </a:bodyPr>
          <a:lstStyle/>
          <a:p>
            <a:r>
              <a:rPr lang="en-US" altLang="zh-CN" sz="2400" dirty="0"/>
              <a:t>T=0K</a:t>
            </a:r>
            <a:r>
              <a:rPr lang="zh-CN" altLang="en-US" sz="2400" dirty="0"/>
              <a:t>时</a:t>
            </a:r>
            <a:r>
              <a:rPr lang="zh-CN" altLang="en-US" dirty="0"/>
              <a:t>，</a:t>
            </a:r>
            <a:endParaRPr lang="en-US" altLang="zh-CN" dirty="0"/>
          </a:p>
        </p:txBody>
      </p:sp>
      <p:graphicFrame>
        <p:nvGraphicFramePr>
          <p:cNvPr id="4" name="Object 3"/>
          <p:cNvGraphicFramePr>
            <a:graphicFrameLocks noChangeAspect="1"/>
          </p:cNvGraphicFramePr>
          <p:nvPr/>
        </p:nvGraphicFramePr>
        <p:xfrm>
          <a:off x="1162050" y="2178050"/>
          <a:ext cx="5692775" cy="1560513"/>
        </p:xfrm>
        <a:graphic>
          <a:graphicData uri="http://schemas.openxmlformats.org/presentationml/2006/ole">
            <mc:AlternateContent xmlns:mc="http://schemas.openxmlformats.org/markup-compatibility/2006">
              <mc:Choice xmlns:v="urn:schemas-microsoft-com:vml" Requires="v">
                <p:oleObj spid="_x0000_s31749" name="Equation" r:id="rId5" imgW="2692080" imgH="736560" progId="Equation.DSMT4">
                  <p:embed/>
                </p:oleObj>
              </mc:Choice>
              <mc:Fallback>
                <p:oleObj name="Equation" r:id="rId5" imgW="2692080" imgH="736560" progId="Equation.DSMT4">
                  <p:embed/>
                  <p:pic>
                    <p:nvPicPr>
                      <p:cNvPr id="4"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2050" y="2178050"/>
                        <a:ext cx="5692775" cy="156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6"/>
          <p:cNvSpPr txBox="1"/>
          <p:nvPr/>
        </p:nvSpPr>
        <p:spPr>
          <a:xfrm>
            <a:off x="251520" y="3861048"/>
            <a:ext cx="7776864" cy="923330"/>
          </a:xfrm>
          <a:prstGeom prst="rect">
            <a:avLst/>
          </a:prstGeom>
          <a:noFill/>
        </p:spPr>
        <p:txBody>
          <a:bodyPr wrap="square" rtlCol="0">
            <a:spAutoFit/>
          </a:bodyPr>
          <a:lstStyle/>
          <a:p>
            <a:pPr>
              <a:lnSpc>
                <a:spcPct val="150000"/>
              </a:lnSpc>
            </a:pPr>
            <a:r>
              <a:rPr lang="zh-CN" altLang="en-US" dirty="0">
                <a:latin typeface="Times New Roman" pitchFamily="18" charset="0"/>
                <a:cs typeface="Times New Roman" pitchFamily="18" charset="0"/>
              </a:rPr>
              <a:t>对于</a:t>
            </a:r>
            <a:r>
              <a:rPr lang="en-US" altLang="zh-CN" dirty="0">
                <a:latin typeface="Times New Roman" pitchFamily="18" charset="0"/>
                <a:cs typeface="Times New Roman" pitchFamily="18" charset="0"/>
              </a:rPr>
              <a:t>T=0K</a:t>
            </a:r>
            <a:r>
              <a:rPr lang="zh-CN" altLang="en-US" dirty="0">
                <a:latin typeface="Times New Roman" pitchFamily="18" charset="0"/>
                <a:cs typeface="Times New Roman" pitchFamily="18" charset="0"/>
              </a:rPr>
              <a:t>，电子都处在最低能量状态上。</a:t>
            </a:r>
            <a:r>
              <a:rPr lang="en-US" altLang="zh-CN" dirty="0">
                <a:latin typeface="Times New Roman" pitchFamily="18" charset="0"/>
                <a:cs typeface="Times New Roman" pitchFamily="18" charset="0"/>
              </a:rPr>
              <a:t>E&lt;E</a:t>
            </a:r>
            <a:r>
              <a:rPr lang="en-US" altLang="zh-CN" baseline="-25000" dirty="0">
                <a:latin typeface="Times New Roman" pitchFamily="18" charset="0"/>
                <a:cs typeface="Times New Roman" pitchFamily="18" charset="0"/>
              </a:rPr>
              <a:t>F</a:t>
            </a:r>
            <a:r>
              <a:rPr lang="zh-CN" altLang="en-US" dirty="0">
                <a:latin typeface="Times New Roman" pitchFamily="18" charset="0"/>
                <a:cs typeface="Times New Roman" pitchFamily="18" charset="0"/>
              </a:rPr>
              <a:t>的量子态被全部占满，而</a:t>
            </a:r>
            <a:r>
              <a:rPr lang="en-US" altLang="zh-CN" dirty="0">
                <a:latin typeface="Times New Roman" pitchFamily="18" charset="0"/>
                <a:cs typeface="Times New Roman" pitchFamily="18" charset="0"/>
              </a:rPr>
              <a:t>E&gt;E</a:t>
            </a:r>
            <a:r>
              <a:rPr lang="en-US" altLang="zh-CN" baseline="-25000" dirty="0">
                <a:latin typeface="Times New Roman" pitchFamily="18" charset="0"/>
                <a:cs typeface="Times New Roman" pitchFamily="18" charset="0"/>
              </a:rPr>
              <a:t>F</a:t>
            </a:r>
            <a:r>
              <a:rPr lang="zh-CN" altLang="en-US" dirty="0">
                <a:latin typeface="Times New Roman" pitchFamily="18" charset="0"/>
                <a:cs typeface="Times New Roman" pitchFamily="18" charset="0"/>
              </a:rPr>
              <a:t>的量子态被占据的可能性为</a:t>
            </a:r>
            <a:r>
              <a:rPr lang="en-US" altLang="zh-CN" dirty="0">
                <a:latin typeface="Times New Roman" pitchFamily="18" charset="0"/>
                <a:cs typeface="Times New Roman" pitchFamily="18" charset="0"/>
              </a:rPr>
              <a:t>0</a:t>
            </a:r>
            <a:r>
              <a:rPr lang="zh-CN" altLang="en-US" dirty="0">
                <a:latin typeface="Times New Roman" pitchFamily="18" charset="0"/>
                <a:cs typeface="Times New Roman" pitchFamily="18" charset="0"/>
              </a:rPr>
              <a:t>，此时所有电子的能量都低于费米能级。</a:t>
            </a:r>
          </a:p>
        </p:txBody>
      </p:sp>
      <p:cxnSp>
        <p:nvCxnSpPr>
          <p:cNvPr id="6" name="直接连接符 5"/>
          <p:cNvCxnSpPr/>
          <p:nvPr/>
        </p:nvCxnSpPr>
        <p:spPr>
          <a:xfrm>
            <a:off x="5031686" y="4653136"/>
            <a:ext cx="72008" cy="18002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03694" y="6453336"/>
            <a:ext cx="25202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031686" y="5517232"/>
            <a:ext cx="187220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903894" y="5517232"/>
            <a:ext cx="72008" cy="93610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extBox 18"/>
          <p:cNvSpPr txBox="1"/>
          <p:nvPr/>
        </p:nvSpPr>
        <p:spPr>
          <a:xfrm>
            <a:off x="6824518" y="6381328"/>
            <a:ext cx="367408" cy="369332"/>
          </a:xfrm>
          <a:prstGeom prst="rect">
            <a:avLst/>
          </a:prstGeom>
          <a:noFill/>
        </p:spPr>
        <p:txBody>
          <a:bodyPr wrap="none" rtlCol="0">
            <a:spAutoFit/>
          </a:bodyPr>
          <a:lstStyle/>
          <a:p>
            <a:r>
              <a:rPr lang="en-US" altLang="zh-CN" dirty="0"/>
              <a:t>E</a:t>
            </a:r>
            <a:r>
              <a:rPr lang="en-US" altLang="zh-CN" baseline="-25000" dirty="0"/>
              <a:t>F</a:t>
            </a:r>
            <a:endParaRPr lang="zh-CN" altLang="en-US" baseline="-25000" dirty="0"/>
          </a:p>
        </p:txBody>
      </p:sp>
      <p:sp>
        <p:nvSpPr>
          <p:cNvPr id="11" name="TextBox 19"/>
          <p:cNvSpPr txBox="1"/>
          <p:nvPr/>
        </p:nvSpPr>
        <p:spPr>
          <a:xfrm rot="10800000">
            <a:off x="4599639" y="5390849"/>
            <a:ext cx="461665" cy="416140"/>
          </a:xfrm>
          <a:prstGeom prst="rect">
            <a:avLst/>
          </a:prstGeom>
          <a:noFill/>
        </p:spPr>
        <p:txBody>
          <a:bodyPr vert="eaVert" wrap="none" rtlCol="0">
            <a:spAutoFit/>
          </a:bodyPr>
          <a:lstStyle/>
          <a:p>
            <a:r>
              <a:rPr lang="en-US" altLang="zh-CN" dirty="0"/>
              <a:t>f(E)</a:t>
            </a:r>
            <a:endParaRPr lang="zh-CN" altLang="en-US" dirty="0"/>
          </a:p>
        </p:txBody>
      </p:sp>
      <p:sp>
        <p:nvSpPr>
          <p:cNvPr id="12" name="TextBox 20"/>
          <p:cNvSpPr txBox="1"/>
          <p:nvPr/>
        </p:nvSpPr>
        <p:spPr>
          <a:xfrm>
            <a:off x="5463734" y="6381328"/>
            <a:ext cx="296876" cy="369332"/>
          </a:xfrm>
          <a:prstGeom prst="rect">
            <a:avLst/>
          </a:prstGeom>
          <a:noFill/>
        </p:spPr>
        <p:txBody>
          <a:bodyPr wrap="none" rtlCol="0">
            <a:spAutoFit/>
          </a:bodyPr>
          <a:lstStyle/>
          <a:p>
            <a:r>
              <a:rPr lang="en-US" altLang="zh-CN" dirty="0"/>
              <a:t>E</a:t>
            </a:r>
            <a:endParaRPr lang="zh-CN" altLang="en-US" dirty="0"/>
          </a:p>
        </p:txBody>
      </p:sp>
      <p:cxnSp>
        <p:nvCxnSpPr>
          <p:cNvPr id="13" name="直接箭头连接符 12"/>
          <p:cNvCxnSpPr/>
          <p:nvPr/>
        </p:nvCxnSpPr>
        <p:spPr>
          <a:xfrm>
            <a:off x="5823774" y="6597352"/>
            <a:ext cx="72008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15616" y="6381328"/>
            <a:ext cx="144016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115616" y="6021288"/>
            <a:ext cx="144016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115616" y="5661248"/>
            <a:ext cx="144016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115616" y="5301208"/>
            <a:ext cx="144016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115616" y="4941168"/>
            <a:ext cx="144016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1763688" y="630932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619672" y="594928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988096" y="594928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331640" y="558924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547664" y="558924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988096" y="558924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2195736" y="558924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187624" y="522920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403648" y="522920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619672" y="522920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988096" y="522920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2195736" y="522920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411760" y="522920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44"/>
          <p:cNvSpPr txBox="1"/>
          <p:nvPr/>
        </p:nvSpPr>
        <p:spPr>
          <a:xfrm>
            <a:off x="2627784" y="6176337"/>
            <a:ext cx="375424" cy="369332"/>
          </a:xfrm>
          <a:prstGeom prst="rect">
            <a:avLst/>
          </a:prstGeom>
          <a:noFill/>
        </p:spPr>
        <p:txBody>
          <a:bodyPr wrap="none" rtlCol="0">
            <a:spAutoFit/>
          </a:bodyPr>
          <a:lstStyle/>
          <a:p>
            <a:r>
              <a:rPr lang="en-US" altLang="zh-CN" dirty="0"/>
              <a:t>E</a:t>
            </a:r>
            <a:r>
              <a:rPr lang="en-US" altLang="zh-CN" baseline="-25000" dirty="0"/>
              <a:t>1</a:t>
            </a:r>
            <a:endParaRPr lang="zh-CN" altLang="en-US" baseline="-25000" dirty="0"/>
          </a:p>
        </p:txBody>
      </p:sp>
      <p:sp>
        <p:nvSpPr>
          <p:cNvPr id="33" name="TextBox 45"/>
          <p:cNvSpPr txBox="1"/>
          <p:nvPr/>
        </p:nvSpPr>
        <p:spPr>
          <a:xfrm>
            <a:off x="2612400" y="5805264"/>
            <a:ext cx="375424" cy="369332"/>
          </a:xfrm>
          <a:prstGeom prst="rect">
            <a:avLst/>
          </a:prstGeom>
          <a:noFill/>
        </p:spPr>
        <p:txBody>
          <a:bodyPr wrap="none" rtlCol="0">
            <a:spAutoFit/>
          </a:bodyPr>
          <a:lstStyle/>
          <a:p>
            <a:r>
              <a:rPr lang="en-US" altLang="zh-CN" dirty="0"/>
              <a:t>E</a:t>
            </a:r>
            <a:r>
              <a:rPr lang="en-US" altLang="zh-CN" baseline="-25000" dirty="0"/>
              <a:t>2</a:t>
            </a:r>
            <a:endParaRPr lang="zh-CN" altLang="en-US" baseline="-25000" dirty="0"/>
          </a:p>
        </p:txBody>
      </p:sp>
      <p:sp>
        <p:nvSpPr>
          <p:cNvPr id="34" name="TextBox 46"/>
          <p:cNvSpPr txBox="1"/>
          <p:nvPr/>
        </p:nvSpPr>
        <p:spPr>
          <a:xfrm>
            <a:off x="2612400" y="5507940"/>
            <a:ext cx="375424" cy="369332"/>
          </a:xfrm>
          <a:prstGeom prst="rect">
            <a:avLst/>
          </a:prstGeom>
          <a:noFill/>
        </p:spPr>
        <p:txBody>
          <a:bodyPr wrap="none" rtlCol="0">
            <a:spAutoFit/>
          </a:bodyPr>
          <a:lstStyle/>
          <a:p>
            <a:r>
              <a:rPr lang="en-US" altLang="zh-CN" dirty="0"/>
              <a:t>E</a:t>
            </a:r>
            <a:r>
              <a:rPr lang="en-US" altLang="zh-CN" baseline="-25000" dirty="0"/>
              <a:t>3</a:t>
            </a:r>
            <a:endParaRPr lang="zh-CN" altLang="en-US" baseline="-25000" dirty="0"/>
          </a:p>
        </p:txBody>
      </p:sp>
      <p:sp>
        <p:nvSpPr>
          <p:cNvPr id="35" name="TextBox 47"/>
          <p:cNvSpPr txBox="1"/>
          <p:nvPr/>
        </p:nvSpPr>
        <p:spPr>
          <a:xfrm>
            <a:off x="2612400" y="5147900"/>
            <a:ext cx="375424" cy="369332"/>
          </a:xfrm>
          <a:prstGeom prst="rect">
            <a:avLst/>
          </a:prstGeom>
          <a:noFill/>
        </p:spPr>
        <p:txBody>
          <a:bodyPr wrap="none" rtlCol="0">
            <a:spAutoFit/>
          </a:bodyPr>
          <a:lstStyle/>
          <a:p>
            <a:r>
              <a:rPr lang="en-US" altLang="zh-CN" dirty="0"/>
              <a:t>E</a:t>
            </a:r>
            <a:r>
              <a:rPr lang="en-US" altLang="zh-CN" baseline="-25000" dirty="0"/>
              <a:t>4</a:t>
            </a:r>
            <a:endParaRPr lang="zh-CN" altLang="en-US" baseline="-25000" dirty="0"/>
          </a:p>
        </p:txBody>
      </p:sp>
      <p:sp>
        <p:nvSpPr>
          <p:cNvPr id="36" name="TextBox 48"/>
          <p:cNvSpPr txBox="1"/>
          <p:nvPr/>
        </p:nvSpPr>
        <p:spPr>
          <a:xfrm>
            <a:off x="2612400" y="4787860"/>
            <a:ext cx="375424" cy="369332"/>
          </a:xfrm>
          <a:prstGeom prst="rect">
            <a:avLst/>
          </a:prstGeom>
          <a:noFill/>
        </p:spPr>
        <p:txBody>
          <a:bodyPr wrap="none" rtlCol="0">
            <a:spAutoFit/>
          </a:bodyPr>
          <a:lstStyle/>
          <a:p>
            <a:r>
              <a:rPr lang="en-US" altLang="zh-CN" dirty="0"/>
              <a:t>E</a:t>
            </a:r>
            <a:r>
              <a:rPr lang="en-US" altLang="zh-CN" baseline="-25000" dirty="0"/>
              <a:t>5</a:t>
            </a:r>
            <a:endParaRPr lang="zh-CN" altLang="en-US" baseline="-25000" dirty="0"/>
          </a:p>
        </p:txBody>
      </p:sp>
      <p:sp>
        <p:nvSpPr>
          <p:cNvPr id="37" name="TextBox 3"/>
          <p:cNvSpPr txBox="1"/>
          <p:nvPr/>
        </p:nvSpPr>
        <p:spPr>
          <a:xfrm>
            <a:off x="161283" y="313224"/>
            <a:ext cx="2515432" cy="461665"/>
          </a:xfrm>
          <a:prstGeom prst="rect">
            <a:avLst/>
          </a:prstGeom>
          <a:noFill/>
        </p:spPr>
        <p:txBody>
          <a:bodyPr wrap="none" rtlCol="0">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Fermi-Dirac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统计</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99092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3710" y="259049"/>
            <a:ext cx="512441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温度对</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Fermi-</a:t>
            </a:r>
            <a:r>
              <a:rPr kumimoji="0" lang="en-US" altLang="zh-CN" sz="28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dirac</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分布的影响</a:t>
            </a:r>
          </a:p>
        </p:txBody>
      </p:sp>
      <p:sp>
        <p:nvSpPr>
          <p:cNvPr id="3" name="矩形 2"/>
          <p:cNvSpPr/>
          <p:nvPr/>
        </p:nvSpPr>
        <p:spPr>
          <a:xfrm>
            <a:off x="565265" y="877200"/>
            <a:ext cx="7672648" cy="969496"/>
          </a:xfrm>
          <a:prstGeom prst="rect">
            <a:avLst/>
          </a:prstGeom>
        </p:spPr>
        <p:txBody>
          <a:bodyPr wrap="square">
            <a:spAutoFit/>
          </a:bodyPr>
          <a:lstStyle/>
          <a:p>
            <a:endParaRPr lang="zh-CN" altLang="en-US" sz="1050" dirty="0">
              <a:solidFill>
                <a:srgbClr val="000000"/>
              </a:solidFill>
              <a:latin typeface="黑体" panose="02010609060101010101" pitchFamily="49" charset="-122"/>
              <a:ea typeface="黑体" panose="02010609060101010101" pitchFamily="49" charset="-122"/>
            </a:endParaRPr>
          </a:p>
          <a:p>
            <a:endParaRPr lang="zh-CN" altLang="en-US" sz="1050" dirty="0">
              <a:latin typeface="黑体" panose="02010609060101010101" pitchFamily="49" charset="-122"/>
              <a:ea typeface="黑体" panose="02010609060101010101" pitchFamily="49" charset="-122"/>
            </a:endParaRPr>
          </a:p>
          <a:p>
            <a:pPr marR="5650"/>
            <a:r>
              <a:rPr lang="zh-CN" altLang="en-US" dirty="0">
                <a:solidFill>
                  <a:srgbClr val="0000FF"/>
                </a:solidFill>
                <a:latin typeface="黑体" panose="02010609060101010101" pitchFamily="49" charset="-122"/>
                <a:ea typeface="黑体" panose="02010609060101010101" pitchFamily="49" charset="-122"/>
              </a:rPr>
              <a:t>温度升高后，电子气的动能增加，某些在基态时本来空着的能级被占据，而某些基态时被占据着的能级空了出来</a:t>
            </a:r>
            <a:endParaRPr lang="zh-CN" altLang="en-US" dirty="0"/>
          </a:p>
        </p:txBody>
      </p:sp>
      <p:grpSp>
        <p:nvGrpSpPr>
          <p:cNvPr id="24" name="组合 23"/>
          <p:cNvGrpSpPr/>
          <p:nvPr/>
        </p:nvGrpSpPr>
        <p:grpSpPr>
          <a:xfrm>
            <a:off x="1227172" y="2040192"/>
            <a:ext cx="2231396" cy="2134217"/>
            <a:chOff x="1508867" y="4249958"/>
            <a:chExt cx="2231396" cy="2134217"/>
          </a:xfrm>
        </p:grpSpPr>
        <p:cxnSp>
          <p:nvCxnSpPr>
            <p:cNvPr id="7" name="直接连接符 6"/>
            <p:cNvCxnSpPr/>
            <p:nvPr/>
          </p:nvCxnSpPr>
          <p:spPr>
            <a:xfrm flipV="1">
              <a:off x="1529077" y="6251170"/>
              <a:ext cx="2211186"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1528612" y="4249958"/>
              <a:ext cx="0" cy="20283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528612" y="5303519"/>
              <a:ext cx="1430719"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959331" y="5303519"/>
              <a:ext cx="0" cy="9476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任意多边形 15"/>
            <p:cNvSpPr/>
            <p:nvPr/>
          </p:nvSpPr>
          <p:spPr>
            <a:xfrm>
              <a:off x="1521229" y="5095702"/>
              <a:ext cx="1437795" cy="432262"/>
            </a:xfrm>
            <a:custGeom>
              <a:avLst/>
              <a:gdLst>
                <a:gd name="connsiteX0" fmla="*/ 0 w 1437795"/>
                <a:gd name="connsiteY0" fmla="*/ 0 h 432262"/>
                <a:gd name="connsiteX1" fmla="*/ 282633 w 1437795"/>
                <a:gd name="connsiteY1" fmla="*/ 141317 h 432262"/>
                <a:gd name="connsiteX2" fmla="*/ 1280160 w 1437795"/>
                <a:gd name="connsiteY2" fmla="*/ 315884 h 432262"/>
                <a:gd name="connsiteX3" fmla="*/ 1421476 w 1437795"/>
                <a:gd name="connsiteY3" fmla="*/ 432262 h 432262"/>
              </a:gdLst>
              <a:ahLst/>
              <a:cxnLst>
                <a:cxn ang="0">
                  <a:pos x="connsiteX0" y="connsiteY0"/>
                </a:cxn>
                <a:cxn ang="0">
                  <a:pos x="connsiteX1" y="connsiteY1"/>
                </a:cxn>
                <a:cxn ang="0">
                  <a:pos x="connsiteX2" y="connsiteY2"/>
                </a:cxn>
                <a:cxn ang="0">
                  <a:pos x="connsiteX3" y="connsiteY3"/>
                </a:cxn>
              </a:cxnLst>
              <a:rect l="l" t="t" r="r" b="b"/>
              <a:pathLst>
                <a:path w="1437795" h="432262">
                  <a:moveTo>
                    <a:pt x="0" y="0"/>
                  </a:moveTo>
                  <a:cubicBezTo>
                    <a:pt x="34636" y="44335"/>
                    <a:pt x="69273" y="88670"/>
                    <a:pt x="282633" y="141317"/>
                  </a:cubicBezTo>
                  <a:cubicBezTo>
                    <a:pt x="495993" y="193964"/>
                    <a:pt x="1090353" y="267393"/>
                    <a:pt x="1280160" y="315884"/>
                  </a:cubicBezTo>
                  <a:cubicBezTo>
                    <a:pt x="1469967" y="364375"/>
                    <a:pt x="1445721" y="398318"/>
                    <a:pt x="1421476" y="43226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1528612" y="4929447"/>
              <a:ext cx="1431636" cy="731520"/>
            </a:xfrm>
            <a:custGeom>
              <a:avLst/>
              <a:gdLst>
                <a:gd name="connsiteX0" fmla="*/ 0 w 1431636"/>
                <a:gd name="connsiteY0" fmla="*/ 0 h 731520"/>
                <a:gd name="connsiteX1" fmla="*/ 266007 w 1431636"/>
                <a:gd name="connsiteY1" fmla="*/ 207818 h 731520"/>
                <a:gd name="connsiteX2" fmla="*/ 1246909 w 1431636"/>
                <a:gd name="connsiteY2" fmla="*/ 606829 h 731520"/>
                <a:gd name="connsiteX3" fmla="*/ 1429789 w 1431636"/>
                <a:gd name="connsiteY3" fmla="*/ 731520 h 731520"/>
              </a:gdLst>
              <a:ahLst/>
              <a:cxnLst>
                <a:cxn ang="0">
                  <a:pos x="connsiteX0" y="connsiteY0"/>
                </a:cxn>
                <a:cxn ang="0">
                  <a:pos x="connsiteX1" y="connsiteY1"/>
                </a:cxn>
                <a:cxn ang="0">
                  <a:pos x="connsiteX2" y="connsiteY2"/>
                </a:cxn>
                <a:cxn ang="0">
                  <a:pos x="connsiteX3" y="connsiteY3"/>
                </a:cxn>
              </a:cxnLst>
              <a:rect l="l" t="t" r="r" b="b"/>
              <a:pathLst>
                <a:path w="1431636" h="731520">
                  <a:moveTo>
                    <a:pt x="0" y="0"/>
                  </a:moveTo>
                  <a:cubicBezTo>
                    <a:pt x="29094" y="53340"/>
                    <a:pt x="58189" y="106680"/>
                    <a:pt x="266007" y="207818"/>
                  </a:cubicBezTo>
                  <a:cubicBezTo>
                    <a:pt x="473825" y="308956"/>
                    <a:pt x="1052945" y="519545"/>
                    <a:pt x="1246909" y="606829"/>
                  </a:cubicBezTo>
                  <a:cubicBezTo>
                    <a:pt x="1440873" y="694113"/>
                    <a:pt x="1435331" y="712816"/>
                    <a:pt x="1429789" y="73152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2240126" y="5079076"/>
              <a:ext cx="0" cy="1305099"/>
            </a:xfrm>
            <a:prstGeom prst="line">
              <a:avLst/>
            </a:prstGeom>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951175" y="5110541"/>
              <a:ext cx="649537" cy="369332"/>
            </a:xfrm>
            <a:prstGeom prst="rect">
              <a:avLst/>
            </a:prstGeom>
            <a:noFill/>
          </p:spPr>
          <p:txBody>
            <a:bodyPr wrap="none" rtlCol="0">
              <a:spAutoFit/>
            </a:bodyPr>
            <a:lstStyle/>
            <a:p>
              <a:r>
                <a:rPr lang="en-US" altLang="zh-CN" dirty="0">
                  <a:solidFill>
                    <a:srgbClr val="FF0000"/>
                  </a:solidFill>
                </a:rPr>
                <a:t>T=0K</a:t>
              </a:r>
              <a:endParaRPr lang="zh-CN" altLang="en-US" dirty="0">
                <a:solidFill>
                  <a:srgbClr val="FF0000"/>
                </a:solidFill>
              </a:endParaRPr>
            </a:p>
          </p:txBody>
        </p:sp>
        <p:sp>
          <p:nvSpPr>
            <p:cNvPr id="23" name="任意多边形 22"/>
            <p:cNvSpPr/>
            <p:nvPr/>
          </p:nvSpPr>
          <p:spPr>
            <a:xfrm>
              <a:off x="1508867" y="4671753"/>
              <a:ext cx="1463159" cy="1184717"/>
            </a:xfrm>
            <a:custGeom>
              <a:avLst/>
              <a:gdLst>
                <a:gd name="connsiteX0" fmla="*/ 20675 w 1463159"/>
                <a:gd name="connsiteY0" fmla="*/ 0 h 1184717"/>
                <a:gd name="connsiteX1" fmla="*/ 178617 w 1463159"/>
                <a:gd name="connsiteY1" fmla="*/ 249382 h 1184717"/>
                <a:gd name="connsiteX2" fmla="*/ 1325773 w 1463159"/>
                <a:gd name="connsiteY2" fmla="*/ 1064029 h 1184717"/>
                <a:gd name="connsiteX3" fmla="*/ 1442151 w 1463159"/>
                <a:gd name="connsiteY3" fmla="*/ 1180407 h 1184717"/>
                <a:gd name="connsiteX4" fmla="*/ 1442151 w 1463159"/>
                <a:gd name="connsiteY4" fmla="*/ 1180407 h 118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159" h="1184717">
                  <a:moveTo>
                    <a:pt x="20675" y="0"/>
                  </a:moveTo>
                  <a:cubicBezTo>
                    <a:pt x="-9112" y="36022"/>
                    <a:pt x="-38899" y="72044"/>
                    <a:pt x="178617" y="249382"/>
                  </a:cubicBezTo>
                  <a:cubicBezTo>
                    <a:pt x="396133" y="426720"/>
                    <a:pt x="1115184" y="908858"/>
                    <a:pt x="1325773" y="1064029"/>
                  </a:cubicBezTo>
                  <a:cubicBezTo>
                    <a:pt x="1536362" y="1219200"/>
                    <a:pt x="1442151" y="1180407"/>
                    <a:pt x="1442151" y="1180407"/>
                  </a:cubicBezTo>
                  <a:lnTo>
                    <a:pt x="1442151" y="118040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p:cNvSpPr txBox="1"/>
          <p:nvPr/>
        </p:nvSpPr>
        <p:spPr>
          <a:xfrm>
            <a:off x="4285638" y="2717348"/>
            <a:ext cx="2060179"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=0,  </a:t>
            </a:r>
            <a:r>
              <a:rPr lang="en-US" altLang="zh-CN" i="1" dirty="0">
                <a:latin typeface="Times New Roman" panose="02020603050405020304" pitchFamily="18" charset="0"/>
                <a:cs typeface="Times New Roman" panose="02020603050405020304" pitchFamily="18" charset="0"/>
              </a:rPr>
              <a:t>E</a:t>
            </a:r>
            <a:r>
              <a:rPr lang="en-US" altLang="zh-CN" dirty="0">
                <a:latin typeface="Times New Roman" panose="02020603050405020304" pitchFamily="18" charset="0"/>
                <a:cs typeface="Times New Roman" panose="02020603050405020304" pitchFamily="18" charset="0"/>
              </a:rPr>
              <a:t>&gt;</a:t>
            </a:r>
            <a:r>
              <a:rPr lang="en-US" altLang="zh-CN" i="1" dirty="0">
                <a:latin typeface="Times New Roman" panose="02020603050405020304" pitchFamily="18" charset="0"/>
                <a:cs typeface="Times New Roman" panose="02020603050405020304" pitchFamily="18" charset="0"/>
              </a:rPr>
              <a:t>E</a:t>
            </a:r>
            <a:r>
              <a:rPr lang="en-US" altLang="zh-CN" i="1" baseline="-25000"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 , </a:t>
            </a:r>
            <a:r>
              <a:rPr lang="en-US" altLang="zh-CN" i="1" dirty="0">
                <a:latin typeface="Times New Roman" panose="02020603050405020304" pitchFamily="18" charset="0"/>
                <a:cs typeface="Times New Roman" panose="02020603050405020304" pitchFamily="18" charset="0"/>
              </a:rPr>
              <a:t>f(E)</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26" name="文本框 25"/>
          <p:cNvSpPr txBox="1"/>
          <p:nvPr/>
        </p:nvSpPr>
        <p:spPr>
          <a:xfrm>
            <a:off x="4285638" y="3337532"/>
            <a:ext cx="1926297"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=0,  </a:t>
            </a:r>
            <a:r>
              <a:rPr lang="en-US" altLang="zh-CN" i="1" dirty="0">
                <a:latin typeface="Times New Roman" panose="02020603050405020304" pitchFamily="18" charset="0"/>
                <a:cs typeface="Times New Roman" panose="02020603050405020304" pitchFamily="18" charset="0"/>
              </a:rPr>
              <a:t>E</a:t>
            </a:r>
            <a:r>
              <a:rPr lang="en-US" altLang="zh-CN" dirty="0">
                <a:latin typeface="Times New Roman" panose="02020603050405020304" pitchFamily="18" charset="0"/>
                <a:cs typeface="Times New Roman" panose="02020603050405020304" pitchFamily="18" charset="0"/>
              </a:rPr>
              <a:t>&lt;</a:t>
            </a:r>
            <a:r>
              <a:rPr lang="en-US" altLang="zh-CN" i="1" dirty="0">
                <a:latin typeface="Times New Roman" panose="02020603050405020304" pitchFamily="18" charset="0"/>
                <a:cs typeface="Times New Roman" panose="02020603050405020304" pitchFamily="18" charset="0"/>
              </a:rPr>
              <a:t>E</a:t>
            </a:r>
            <a:r>
              <a:rPr lang="en-US" altLang="zh-CN" i="1" baseline="-25000"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f(E)</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cxnSp>
        <p:nvCxnSpPr>
          <p:cNvPr id="28" name="直接箭头连接符 27"/>
          <p:cNvCxnSpPr/>
          <p:nvPr/>
        </p:nvCxnSpPr>
        <p:spPr>
          <a:xfrm>
            <a:off x="6054872" y="2902014"/>
            <a:ext cx="5818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5973829" y="3522198"/>
            <a:ext cx="5818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6566368" y="3337532"/>
            <a:ext cx="301686" cy="369332"/>
          </a:xfrm>
          <a:prstGeom prst="rect">
            <a:avLst/>
          </a:prstGeom>
          <a:noFill/>
        </p:spPr>
        <p:txBody>
          <a:bodyPr wrap="none" rtlCol="0">
            <a:spAutoFit/>
          </a:bodyPr>
          <a:lstStyle/>
          <a:p>
            <a:r>
              <a:rPr lang="en-US" altLang="zh-CN" dirty="0"/>
              <a:t>1</a:t>
            </a:r>
            <a:endParaRPr lang="zh-CN" altLang="en-US" dirty="0"/>
          </a:p>
        </p:txBody>
      </p:sp>
      <p:sp>
        <p:nvSpPr>
          <p:cNvPr id="31" name="文本框 30"/>
          <p:cNvSpPr txBox="1"/>
          <p:nvPr/>
        </p:nvSpPr>
        <p:spPr>
          <a:xfrm>
            <a:off x="6636762" y="2717348"/>
            <a:ext cx="301686" cy="369332"/>
          </a:xfrm>
          <a:prstGeom prst="rect">
            <a:avLst/>
          </a:prstGeom>
          <a:noFill/>
        </p:spPr>
        <p:txBody>
          <a:bodyPr wrap="none" rtlCol="0">
            <a:spAutoFit/>
          </a:bodyPr>
          <a:lstStyle/>
          <a:p>
            <a:r>
              <a:rPr lang="en-US" altLang="zh-CN" dirty="0"/>
              <a:t>0</a:t>
            </a:r>
            <a:endParaRPr lang="zh-CN" altLang="en-US" dirty="0"/>
          </a:p>
        </p:txBody>
      </p:sp>
      <p:sp>
        <p:nvSpPr>
          <p:cNvPr id="32" name="矩形 31"/>
          <p:cNvSpPr/>
          <p:nvPr/>
        </p:nvSpPr>
        <p:spPr>
          <a:xfrm>
            <a:off x="3157844" y="4054693"/>
            <a:ext cx="601447" cy="369332"/>
          </a:xfrm>
          <a:prstGeom prst="rect">
            <a:avLst/>
          </a:prstGeom>
        </p:spPr>
        <p:txBody>
          <a:bodyPr wrap="none">
            <a:spAutoFit/>
          </a:bodyPr>
          <a:lstStyle/>
          <a:p>
            <a:r>
              <a:rPr lang="en-US" altLang="zh-CN" i="1" dirty="0">
                <a:latin typeface="Times New Roman" panose="02020603050405020304" pitchFamily="18" charset="0"/>
                <a:cs typeface="Times New Roman" panose="02020603050405020304" pitchFamily="18" charset="0"/>
              </a:rPr>
              <a:t>f(E)</a:t>
            </a:r>
            <a:r>
              <a:rPr lang="en-US" altLang="zh-CN" dirty="0">
                <a:latin typeface="Times New Roman" panose="02020603050405020304" pitchFamily="18" charset="0"/>
                <a:cs typeface="Times New Roman" panose="02020603050405020304" pitchFamily="18" charset="0"/>
              </a:rPr>
              <a:t> </a:t>
            </a:r>
            <a:endParaRPr lang="zh-CN" altLang="en-US" dirty="0"/>
          </a:p>
        </p:txBody>
      </p:sp>
      <p:sp>
        <p:nvSpPr>
          <p:cNvPr id="33" name="文本框 32"/>
          <p:cNvSpPr txBox="1"/>
          <p:nvPr/>
        </p:nvSpPr>
        <p:spPr>
          <a:xfrm>
            <a:off x="930296" y="1941627"/>
            <a:ext cx="325730"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E</a:t>
            </a:r>
            <a:endParaRPr lang="zh-CN" altLang="en-US" i="1" dirty="0">
              <a:latin typeface="Times New Roman" panose="02020603050405020304" pitchFamily="18" charset="0"/>
              <a:cs typeface="Times New Roman" panose="02020603050405020304" pitchFamily="18" charset="0"/>
            </a:endParaRPr>
          </a:p>
        </p:txBody>
      </p:sp>
      <p:sp>
        <p:nvSpPr>
          <p:cNvPr id="34" name="文本框 33"/>
          <p:cNvSpPr txBox="1"/>
          <p:nvPr/>
        </p:nvSpPr>
        <p:spPr>
          <a:xfrm>
            <a:off x="888748" y="2900775"/>
            <a:ext cx="420308"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E</a:t>
            </a:r>
            <a:r>
              <a:rPr lang="en-US" altLang="zh-CN" i="1" baseline="-25000" dirty="0">
                <a:latin typeface="Times New Roman" panose="02020603050405020304" pitchFamily="18" charset="0"/>
                <a:cs typeface="Times New Roman" panose="02020603050405020304" pitchFamily="18" charset="0"/>
              </a:rPr>
              <a:t>F</a:t>
            </a:r>
            <a:endParaRPr lang="zh-CN" altLang="en-US" i="1"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2672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326693" y="228459"/>
            <a:ext cx="906017" cy="523220"/>
          </a:xfrm>
          <a:prstGeom prst="rect">
            <a:avLst/>
          </a:prstGeom>
          <a:noFill/>
        </p:spPr>
        <p:txBody>
          <a:bodyPr wrap="none" rtlCol="0">
            <a:spAutoFit/>
          </a:bodyPr>
          <a:lstStyle/>
          <a:p>
            <a:pPr algn="ctr"/>
            <a:r>
              <a:rPr lang="zh-CN" altLang="en-US" sz="2800" b="1" dirty="0">
                <a:latin typeface="微软雅黑" panose="020B0503020204020204" pitchFamily="34" charset="-122"/>
                <a:ea typeface="微软雅黑" panose="020B0503020204020204" pitchFamily="34" charset="-122"/>
              </a:rPr>
              <a:t>范例</a:t>
            </a:r>
            <a:endParaRPr lang="en-US" altLang="zh-CN" sz="28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440575" y="1039091"/>
            <a:ext cx="2723823" cy="369332"/>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简单立方晶格的倒易点阵</a:t>
            </a:r>
          </a:p>
        </p:txBody>
      </p:sp>
      <mc:AlternateContent xmlns:mc="http://schemas.openxmlformats.org/markup-compatibility/2006" xmlns:a14="http://schemas.microsoft.com/office/drawing/2010/main">
        <mc:Choice Requires="a14">
          <p:sp>
            <p:nvSpPr>
              <p:cNvPr id="4" name="文本框 3"/>
              <p:cNvSpPr txBox="1"/>
              <p:nvPr/>
            </p:nvSpPr>
            <p:spPr>
              <a:xfrm>
                <a:off x="1465865" y="1678927"/>
                <a:ext cx="18891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Ω</m:t>
                      </m:r>
                      <m:r>
                        <a:rPr lang="en-US" altLang="zh-CN" i="1" smtClean="0">
                          <a:latin typeface="Cambria Math" panose="02040503050406030204" pitchFamily="18" charset="0"/>
                        </a:rPr>
                        <m:t>=</m:t>
                      </m:r>
                      <m:r>
                        <a:rPr lang="en-US" altLang="zh-CN" b="1" i="1" smtClean="0">
                          <a:latin typeface="Cambria Math" panose="02040503050406030204" pitchFamily="18" charset="0"/>
                        </a:rPr>
                        <m:t>𝒂</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rPr>
                        <m:t>𝒃</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rPr>
                        <m:t>𝒄</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3</m:t>
                          </m:r>
                        </m:sup>
                      </m:sSup>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1465865" y="1678927"/>
                <a:ext cx="1889107" cy="276999"/>
              </a:xfrm>
              <a:prstGeom prst="rect">
                <a:avLst/>
              </a:prstGeom>
              <a:blipFill>
                <a:blip r:embed="rId2"/>
                <a:stretch>
                  <a:fillRect l="-2258" t="-4348" r="-968" b="-8696"/>
                </a:stretch>
              </a:blipFill>
            </p:spPr>
            <p:txBody>
              <a:bodyPr/>
              <a:lstStyle/>
              <a:p>
                <a:r>
                  <a:rPr lang="zh-CN" altLang="en-US">
                    <a:noFill/>
                  </a:rPr>
                  <a:t> </a:t>
                </a:r>
              </a:p>
            </p:txBody>
          </p:sp>
        </mc:Fallback>
      </mc:AlternateContent>
      <p:grpSp>
        <p:nvGrpSpPr>
          <p:cNvPr id="29" name="组合 28"/>
          <p:cNvGrpSpPr/>
          <p:nvPr/>
        </p:nvGrpSpPr>
        <p:grpSpPr>
          <a:xfrm>
            <a:off x="5103269" y="918261"/>
            <a:ext cx="3068966" cy="2565980"/>
            <a:chOff x="5103269" y="918261"/>
            <a:chExt cx="3068966" cy="2565980"/>
          </a:xfrm>
        </p:grpSpPr>
        <p:sp>
          <p:nvSpPr>
            <p:cNvPr id="5" name="立方体 4"/>
            <p:cNvSpPr/>
            <p:nvPr/>
          </p:nvSpPr>
          <p:spPr>
            <a:xfrm>
              <a:off x="5378335" y="1171600"/>
              <a:ext cx="2023364" cy="1843858"/>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i="1">
                <a:latin typeface="Times New Roman" panose="02020603050405020304" pitchFamily="18" charset="0"/>
                <a:cs typeface="Times New Roman" panose="02020603050405020304" pitchFamily="18" charset="0"/>
              </a:endParaRPr>
            </a:p>
          </p:txBody>
        </p:sp>
        <p:cxnSp>
          <p:nvCxnSpPr>
            <p:cNvPr id="7" name="直接箭头连接符 6"/>
            <p:cNvCxnSpPr/>
            <p:nvPr/>
          </p:nvCxnSpPr>
          <p:spPr>
            <a:xfrm>
              <a:off x="5378335" y="3015458"/>
              <a:ext cx="24938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5378335" y="1039091"/>
              <a:ext cx="0" cy="1976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5378335" y="2382065"/>
              <a:ext cx="639048" cy="624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872153" y="2830792"/>
              <a:ext cx="300082" cy="369332"/>
            </a:xfrm>
            <a:prstGeom prst="rect">
              <a:avLst/>
            </a:prstGeom>
            <a:noFill/>
          </p:spPr>
          <p:txBody>
            <a:bodyPr wrap="none" rtlCol="0">
              <a:spAutoFit/>
            </a:bodyPr>
            <a:lstStyle/>
            <a:p>
              <a:r>
                <a:rPr lang="en-US" altLang="zh-CN" b="1" i="1" dirty="0">
                  <a:latin typeface="Times New Roman" panose="02020603050405020304" pitchFamily="18" charset="0"/>
                  <a:cs typeface="Times New Roman" panose="02020603050405020304" pitchFamily="18" charset="0"/>
                </a:rPr>
                <a:t>x</a:t>
              </a:r>
              <a:endParaRPr lang="zh-CN" altLang="en-US" b="1" i="1"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6127531" y="1908863"/>
              <a:ext cx="287258" cy="369332"/>
            </a:xfrm>
            <a:prstGeom prst="rect">
              <a:avLst/>
            </a:prstGeom>
            <a:noFill/>
          </p:spPr>
          <p:txBody>
            <a:bodyPr wrap="none" rtlCol="0">
              <a:spAutoFit/>
            </a:bodyPr>
            <a:lstStyle/>
            <a:p>
              <a:r>
                <a:rPr lang="en-US" altLang="zh-CN" b="1" i="1" dirty="0">
                  <a:latin typeface="Times New Roman" panose="02020603050405020304" pitchFamily="18" charset="0"/>
                  <a:cs typeface="Times New Roman" panose="02020603050405020304" pitchFamily="18" charset="0"/>
                </a:rPr>
                <a:t>y</a:t>
              </a:r>
              <a:endParaRPr lang="zh-CN" altLang="en-US" b="1" i="1"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5104421" y="918261"/>
              <a:ext cx="274434" cy="369332"/>
            </a:xfrm>
            <a:prstGeom prst="rect">
              <a:avLst/>
            </a:prstGeom>
            <a:noFill/>
          </p:spPr>
          <p:txBody>
            <a:bodyPr wrap="none" rtlCol="0">
              <a:spAutoFit/>
            </a:bodyPr>
            <a:lstStyle/>
            <a:p>
              <a:r>
                <a:rPr lang="en-US" altLang="zh-CN" b="1" i="1" dirty="0">
                  <a:latin typeface="Times New Roman" panose="02020603050405020304" pitchFamily="18" charset="0"/>
                  <a:cs typeface="Times New Roman" panose="02020603050405020304" pitchFamily="18" charset="0"/>
                </a:rPr>
                <a:t>z</a:t>
              </a:r>
              <a:endParaRPr lang="zh-CN" altLang="en-US" b="1" i="1" dirty="0">
                <a:latin typeface="Times New Roman" panose="02020603050405020304" pitchFamily="18" charset="0"/>
                <a:cs typeface="Times New Roman" panose="02020603050405020304" pitchFamily="18" charset="0"/>
              </a:endParaRPr>
            </a:p>
          </p:txBody>
        </p:sp>
        <p:cxnSp>
          <p:nvCxnSpPr>
            <p:cNvPr id="18" name="直接连接符 17"/>
            <p:cNvCxnSpPr/>
            <p:nvPr/>
          </p:nvCxnSpPr>
          <p:spPr>
            <a:xfrm>
              <a:off x="5843847" y="1171599"/>
              <a:ext cx="0" cy="1440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826245" y="2540626"/>
              <a:ext cx="1584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768269" y="3084131"/>
              <a:ext cx="256374" cy="400110"/>
            </a:xfrm>
            <a:prstGeom prst="rect">
              <a:avLst/>
            </a:prstGeom>
            <a:noFill/>
          </p:spPr>
          <p:txBody>
            <a:bodyPr wrap="square" rtlCol="0">
              <a:spAutoFit/>
            </a:bodyPr>
            <a:lstStyle/>
            <a:p>
              <a:r>
                <a:rPr lang="en-US" altLang="zh-CN" sz="2000" b="1" i="1" dirty="0">
                  <a:latin typeface="Times New Roman" panose="02020603050405020304" pitchFamily="18" charset="0"/>
                  <a:cs typeface="Times New Roman" panose="02020603050405020304" pitchFamily="18" charset="0"/>
                </a:rPr>
                <a:t>a</a:t>
              </a:r>
              <a:endParaRPr lang="zh-CN" altLang="en-US" sz="2000" b="1" i="1"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5761010" y="2465764"/>
              <a:ext cx="256374" cy="400110"/>
            </a:xfrm>
            <a:prstGeom prst="rect">
              <a:avLst/>
            </a:prstGeom>
            <a:noFill/>
          </p:spPr>
          <p:txBody>
            <a:bodyPr wrap="square" rtlCol="0">
              <a:spAutoFit/>
            </a:bodyPr>
            <a:lstStyle/>
            <a:p>
              <a:r>
                <a:rPr lang="en-US" altLang="zh-CN" sz="2000" b="1" i="1" dirty="0">
                  <a:latin typeface="Times New Roman" panose="02020603050405020304" pitchFamily="18" charset="0"/>
                  <a:cs typeface="Times New Roman" panose="02020603050405020304" pitchFamily="18" charset="0"/>
                </a:rPr>
                <a:t>b</a:t>
              </a:r>
              <a:endParaRPr lang="zh-CN" altLang="en-US" sz="2000" b="1" i="1" dirty="0">
                <a:latin typeface="Times New Roman" panose="02020603050405020304" pitchFamily="18" charset="0"/>
                <a:cs typeface="Times New Roman" panose="02020603050405020304" pitchFamily="18" charset="0"/>
              </a:endParaRPr>
            </a:p>
          </p:txBody>
        </p:sp>
        <p:sp>
          <p:nvSpPr>
            <p:cNvPr id="24" name="文本框 23"/>
            <p:cNvSpPr txBox="1"/>
            <p:nvPr/>
          </p:nvSpPr>
          <p:spPr>
            <a:xfrm>
              <a:off x="5103269" y="1463118"/>
              <a:ext cx="256374" cy="400110"/>
            </a:xfrm>
            <a:prstGeom prst="rect">
              <a:avLst/>
            </a:prstGeom>
            <a:noFill/>
          </p:spPr>
          <p:txBody>
            <a:bodyPr wrap="square" rtlCol="0">
              <a:spAutoFit/>
            </a:bodyPr>
            <a:lstStyle/>
            <a:p>
              <a:r>
                <a:rPr lang="en-US" altLang="zh-CN" sz="2000" b="1" i="1" dirty="0">
                  <a:latin typeface="Times New Roman" panose="02020603050405020304" pitchFamily="18" charset="0"/>
                  <a:cs typeface="Times New Roman" panose="02020603050405020304" pitchFamily="18" charset="0"/>
                </a:rPr>
                <a:t>c</a:t>
              </a:r>
              <a:endParaRPr lang="zh-CN" altLang="en-US" sz="2000" b="1" i="1" dirty="0">
                <a:latin typeface="Times New Roman" panose="02020603050405020304" pitchFamily="18" charset="0"/>
                <a:cs typeface="Times New Roman" panose="02020603050405020304" pitchFamily="18" charset="0"/>
              </a:endParaRPr>
            </a:p>
          </p:txBody>
        </p:sp>
      </p:grpSp>
      <p:sp>
        <p:nvSpPr>
          <p:cNvPr id="25" name="文本框 24"/>
          <p:cNvSpPr txBox="1"/>
          <p:nvPr/>
        </p:nvSpPr>
        <p:spPr>
          <a:xfrm>
            <a:off x="2324594" y="2099463"/>
            <a:ext cx="776175" cy="923330"/>
          </a:xfrm>
          <a:prstGeom prst="rect">
            <a:avLst/>
          </a:prstGeom>
          <a:noFill/>
        </p:spPr>
        <p:txBody>
          <a:bodyPr wrap="none" rtlCol="0">
            <a:spAutoFit/>
          </a:bodyPr>
          <a:lstStyle/>
          <a:p>
            <a:r>
              <a:rPr lang="en-US" altLang="zh-CN" b="1" i="1" dirty="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 = </a:t>
            </a:r>
            <a:r>
              <a:rPr lang="en-US" altLang="zh-CN" i="1" dirty="0">
                <a:latin typeface="Times New Roman" panose="02020603050405020304" pitchFamily="18" charset="0"/>
                <a:cs typeface="Times New Roman" panose="02020603050405020304" pitchFamily="18" charset="0"/>
              </a:rPr>
              <a:t>a</a:t>
            </a:r>
            <a:r>
              <a:rPr lang="en-US" altLang="zh-CN" b="1" i="1" dirty="0">
                <a:latin typeface="Times New Roman" panose="02020603050405020304" pitchFamily="18" charset="0"/>
                <a:cs typeface="Times New Roman" panose="02020603050405020304" pitchFamily="18" charset="0"/>
              </a:rPr>
              <a:t>x</a:t>
            </a:r>
          </a:p>
          <a:p>
            <a:r>
              <a:rPr lang="en-US" altLang="zh-CN" b="1" i="1" dirty="0">
                <a:latin typeface="Times New Roman" panose="02020603050405020304" pitchFamily="18" charset="0"/>
                <a:cs typeface="Times New Roman" panose="02020603050405020304" pitchFamily="18" charset="0"/>
              </a:rPr>
              <a:t>b </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a:t>
            </a:r>
            <a:r>
              <a:rPr lang="en-US" altLang="zh-CN" b="1" i="1" dirty="0">
                <a:latin typeface="Times New Roman" panose="02020603050405020304" pitchFamily="18" charset="0"/>
                <a:cs typeface="Times New Roman" panose="02020603050405020304" pitchFamily="18" charset="0"/>
              </a:rPr>
              <a:t>y</a:t>
            </a:r>
          </a:p>
          <a:p>
            <a:r>
              <a:rPr lang="en-US" altLang="zh-CN" b="1" i="1" dirty="0">
                <a:latin typeface="Times New Roman" panose="02020603050405020304" pitchFamily="18" charset="0"/>
                <a:cs typeface="Times New Roman" panose="02020603050405020304" pitchFamily="18" charset="0"/>
              </a:rPr>
              <a:t>c </a:t>
            </a:r>
            <a:r>
              <a:rPr lang="en-US" altLang="zh-CN"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a</a:t>
            </a:r>
            <a:r>
              <a:rPr lang="en-US" altLang="zh-CN" b="1" i="1" dirty="0" err="1">
                <a:latin typeface="Times New Roman" panose="02020603050405020304" pitchFamily="18" charset="0"/>
                <a:cs typeface="Times New Roman" panose="02020603050405020304" pitchFamily="18" charset="0"/>
              </a:rPr>
              <a:t>z</a:t>
            </a:r>
            <a:endParaRPr lang="en-US" altLang="zh-CN" b="1"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6" name="文本框 25"/>
              <p:cNvSpPr txBox="1"/>
              <p:nvPr/>
            </p:nvSpPr>
            <p:spPr>
              <a:xfrm>
                <a:off x="1751838" y="3840801"/>
                <a:ext cx="2061142" cy="1842940"/>
              </a:xfrm>
              <a:prstGeom prst="rect">
                <a:avLst/>
              </a:prstGeom>
              <a:noFill/>
            </p:spPr>
            <p:txBody>
              <a:bodyPr wrap="none" rtlCol="0">
                <a:spAutoFit/>
              </a:bodyPr>
              <a:lstStyle/>
              <a:p>
                <a:r>
                  <a:rPr lang="en-US" altLang="zh-CN" b="1" i="1" dirty="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0" smtClean="0">
                        <a:latin typeface="Cambria Math" panose="02040503050406030204" pitchFamily="18" charset="0"/>
                        <a:cs typeface="Times New Roman" panose="02020603050405020304" pitchFamily="18" charset="0"/>
                      </a:rPr>
                      <m:t>2</m:t>
                    </m:r>
                    <m:r>
                      <a:rPr lang="el-GR" altLang="zh-CN" i="1" smtClean="0">
                        <a:latin typeface="Cambria Math" panose="02040503050406030204" pitchFamily="18" charset="0"/>
                        <a:cs typeface="Times New Roman" panose="02020603050405020304" pitchFamily="18" charset="0"/>
                      </a:rPr>
                      <m:t>𝜋</m:t>
                    </m:r>
                    <m:sSup>
                      <m:sSupPr>
                        <m:ctrlPr>
                          <a:rPr lang="en-US" altLang="zh-CN" i="1" smtClean="0">
                            <a:latin typeface="Cambria Math" panose="02040503050406030204" pitchFamily="18" charset="0"/>
                            <a:cs typeface="Times New Roman" panose="02020603050405020304" pitchFamily="18" charset="0"/>
                          </a:rPr>
                        </m:ctrlPr>
                      </m:sSupPr>
                      <m:e>
                        <m:f>
                          <m:fPr>
                            <m:ctrlPr>
                              <a:rPr lang="en-US" altLang="zh-CN" i="1" smtClean="0">
                                <a:latin typeface="Cambria Math" panose="02040503050406030204" pitchFamily="18" charset="0"/>
                                <a:cs typeface="Times New Roman" panose="02020603050405020304" pitchFamily="18" charset="0"/>
                              </a:rPr>
                            </m:ctrlPr>
                          </m:fPr>
                          <m:num>
                            <m:r>
                              <a:rPr lang="en-US" altLang="zh-CN" b="1" i="1" smtClean="0">
                                <a:latin typeface="Cambria Math" panose="02040503050406030204" pitchFamily="18" charset="0"/>
                                <a:cs typeface="Times New Roman" panose="02020603050405020304" pitchFamily="18" charset="0"/>
                              </a:rPr>
                              <m:t>𝒃</m:t>
                            </m:r>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𝒄</m:t>
                            </m:r>
                          </m:num>
                          <m:den>
                            <m:r>
                              <m:rPr>
                                <m:sty m:val="p"/>
                              </m:rPr>
                              <a:rPr lang="el-GR" altLang="zh-CN" i="1" smtClean="0">
                                <a:latin typeface="Cambria Math" panose="02040503050406030204" pitchFamily="18" charset="0"/>
                                <a:ea typeface="Cambria Math" panose="02040503050406030204" pitchFamily="18" charset="0"/>
                                <a:cs typeface="Times New Roman" panose="02020603050405020304" pitchFamily="18" charset="0"/>
                              </a:rPr>
                              <m:t>Ω</m:t>
                            </m:r>
                          </m:den>
                        </m:f>
                        <m:r>
                          <a:rPr lang="en-US" altLang="zh-CN" b="0" i="1" smtClean="0">
                            <a:latin typeface="Cambria Math" panose="02040503050406030204" pitchFamily="18" charset="0"/>
                            <a:cs typeface="Times New Roman" panose="02020603050405020304" pitchFamily="18" charset="0"/>
                          </a:rPr>
                          <m:t>=</m:t>
                        </m:r>
                        <m:f>
                          <m:fPr>
                            <m:ctrlPr>
                              <a:rPr lang="en-US" altLang="zh-CN" b="0" i="1" smtClean="0">
                                <a:latin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cs typeface="Times New Roman" panose="02020603050405020304" pitchFamily="18" charset="0"/>
                              </a:rPr>
                              <m:t>2</m:t>
                            </m:r>
                            <m:r>
                              <a:rPr lang="zh-CN" altLang="en-US" b="0" i="1" smtClean="0">
                                <a:latin typeface="Cambria Math" panose="02040503050406030204" pitchFamily="18" charset="0"/>
                                <a:cs typeface="Times New Roman" panose="02020603050405020304" pitchFamily="18" charset="0"/>
                              </a:rPr>
                              <m:t>𝜋</m:t>
                            </m:r>
                          </m:num>
                          <m:den>
                            <m:r>
                              <a:rPr lang="en-US" altLang="zh-CN" b="0" i="1" smtClean="0">
                                <a:latin typeface="Cambria Math" panose="02040503050406030204" pitchFamily="18" charset="0"/>
                                <a:cs typeface="Times New Roman" panose="02020603050405020304" pitchFamily="18" charset="0"/>
                              </a:rPr>
                              <m:t>𝑎</m:t>
                            </m:r>
                          </m:den>
                        </m:f>
                        <m:r>
                          <a:rPr lang="en-US" altLang="zh-CN" b="1" i="1" smtClean="0">
                            <a:latin typeface="Cambria Math" panose="02040503050406030204" pitchFamily="18" charset="0"/>
                            <a:cs typeface="Times New Roman" panose="02020603050405020304" pitchFamily="18" charset="0"/>
                          </a:rPr>
                          <m:t>𝒙</m:t>
                        </m:r>
                      </m:e>
                      <m:sup/>
                    </m:sSup>
                  </m:oMath>
                </a14:m>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r>
                  <a:rPr lang="en-US" altLang="zh-CN" b="1" i="1" dirty="0">
                    <a:latin typeface="Times New Roman" panose="02020603050405020304" pitchFamily="18" charset="0"/>
                    <a:cs typeface="Times New Roman" panose="02020603050405020304" pitchFamily="18" charset="0"/>
                  </a:rPr>
                  <a:t>B </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2</m:t>
                    </m:r>
                    <m:r>
                      <a:rPr lang="el-GR" altLang="zh-CN" i="1">
                        <a:latin typeface="Cambria Math" panose="02040503050406030204" pitchFamily="18" charset="0"/>
                        <a:cs typeface="Times New Roman" panose="02020603050405020304" pitchFamily="18" charset="0"/>
                      </a:rPr>
                      <m:t>𝜋</m:t>
                    </m:r>
                    <m:sSup>
                      <m:sSupPr>
                        <m:ctrlPr>
                          <a:rPr lang="en-US" altLang="zh-CN" i="1">
                            <a:latin typeface="Cambria Math" panose="02040503050406030204" pitchFamily="18" charset="0"/>
                            <a:cs typeface="Times New Roman" panose="02020603050405020304" pitchFamily="18" charset="0"/>
                          </a:rPr>
                        </m:ctrlPr>
                      </m:sSupPr>
                      <m:e>
                        <m:f>
                          <m:fPr>
                            <m:ctrlPr>
                              <a:rPr lang="en-US" altLang="zh-CN" i="1">
                                <a:latin typeface="Cambria Math" panose="02040503050406030204" pitchFamily="18" charset="0"/>
                                <a:cs typeface="Times New Roman" panose="02020603050405020304" pitchFamily="18" charset="0"/>
                              </a:rPr>
                            </m:ctrlPr>
                          </m:fPr>
                          <m:num>
                            <m:r>
                              <a:rPr lang="en-US" altLang="zh-CN" b="1" i="1" smtClean="0">
                                <a:latin typeface="Cambria Math" panose="02040503050406030204" pitchFamily="18" charset="0"/>
                                <a:cs typeface="Times New Roman" panose="02020603050405020304" pitchFamily="18" charset="0"/>
                              </a:rPr>
                              <m:t>𝒂</m:t>
                            </m:r>
                            <m:r>
                              <a:rPr lang="en-US" altLang="zh-CN" b="1" i="1">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a:latin typeface="Cambria Math" panose="02040503050406030204" pitchFamily="18" charset="0"/>
                                <a:ea typeface="Cambria Math" panose="02040503050406030204" pitchFamily="18" charset="0"/>
                                <a:cs typeface="Times New Roman" panose="02020603050405020304" pitchFamily="18" charset="0"/>
                              </a:rPr>
                              <m:t>𝒄</m:t>
                            </m:r>
                          </m:num>
                          <m:den>
                            <m:r>
                              <m:rPr>
                                <m:sty m:val="p"/>
                              </m:rPr>
                              <a:rPr lang="el-GR" altLang="zh-CN" i="1">
                                <a:latin typeface="Cambria Math" panose="02040503050406030204" pitchFamily="18" charset="0"/>
                                <a:ea typeface="Cambria Math" panose="02040503050406030204" pitchFamily="18" charset="0"/>
                                <a:cs typeface="Times New Roman" panose="02020603050405020304" pitchFamily="18" charset="0"/>
                              </a:rPr>
                              <m:t>Ω</m:t>
                            </m:r>
                          </m:den>
                        </m:f>
                        <m:r>
                          <a:rPr lang="en-US" altLang="zh-CN" i="1">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2</m:t>
                            </m:r>
                            <m:r>
                              <a:rPr lang="zh-CN" altLang="en-US" i="1">
                                <a:latin typeface="Cambria Math" panose="02040503050406030204" pitchFamily="18" charset="0"/>
                                <a:cs typeface="Times New Roman" panose="02020603050405020304" pitchFamily="18" charset="0"/>
                              </a:rPr>
                              <m:t>𝜋</m:t>
                            </m:r>
                          </m:num>
                          <m:den>
                            <m:r>
                              <a:rPr lang="en-US" altLang="zh-CN" b="0" i="1" smtClean="0">
                                <a:latin typeface="Cambria Math" panose="02040503050406030204" pitchFamily="18" charset="0"/>
                                <a:cs typeface="Times New Roman" panose="02020603050405020304" pitchFamily="18" charset="0"/>
                              </a:rPr>
                              <m:t>𝑎</m:t>
                            </m:r>
                          </m:den>
                        </m:f>
                        <m:r>
                          <a:rPr lang="en-US" altLang="zh-CN" b="1" i="1" smtClean="0">
                            <a:latin typeface="Cambria Math" panose="02040503050406030204" pitchFamily="18" charset="0"/>
                            <a:cs typeface="Times New Roman" panose="02020603050405020304" pitchFamily="18" charset="0"/>
                          </a:rPr>
                          <m:t>𝒚</m:t>
                        </m:r>
                      </m:e>
                      <m:sup/>
                    </m:sSup>
                  </m:oMath>
                </a14:m>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r>
                  <a:rPr lang="en-US" altLang="zh-CN" b="1" i="1" dirty="0">
                    <a:latin typeface="Times New Roman" panose="02020603050405020304" pitchFamily="18" charset="0"/>
                    <a:cs typeface="Times New Roman" panose="02020603050405020304" pitchFamily="18" charset="0"/>
                  </a:rPr>
                  <a:t>C </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2</m:t>
                    </m:r>
                    <m:r>
                      <a:rPr lang="el-GR" altLang="zh-CN" i="1">
                        <a:latin typeface="Cambria Math" panose="02040503050406030204" pitchFamily="18" charset="0"/>
                        <a:cs typeface="Times New Roman" panose="02020603050405020304" pitchFamily="18" charset="0"/>
                      </a:rPr>
                      <m:t>𝜋</m:t>
                    </m:r>
                    <m:sSup>
                      <m:sSupPr>
                        <m:ctrlPr>
                          <a:rPr lang="en-US" altLang="zh-CN" i="1">
                            <a:latin typeface="Cambria Math" panose="02040503050406030204" pitchFamily="18" charset="0"/>
                            <a:cs typeface="Times New Roman" panose="02020603050405020304" pitchFamily="18" charset="0"/>
                          </a:rPr>
                        </m:ctrlPr>
                      </m:sSupPr>
                      <m:e>
                        <m:f>
                          <m:fPr>
                            <m:ctrlPr>
                              <a:rPr lang="en-US" altLang="zh-CN" i="1">
                                <a:latin typeface="Cambria Math" panose="02040503050406030204" pitchFamily="18" charset="0"/>
                                <a:cs typeface="Times New Roman" panose="02020603050405020304" pitchFamily="18" charset="0"/>
                              </a:rPr>
                            </m:ctrlPr>
                          </m:fPr>
                          <m:num>
                            <m:r>
                              <a:rPr lang="en-US" altLang="zh-CN" b="1" i="1" smtClean="0">
                                <a:latin typeface="Cambria Math" panose="02040503050406030204" pitchFamily="18" charset="0"/>
                                <a:cs typeface="Times New Roman" panose="02020603050405020304" pitchFamily="18" charset="0"/>
                              </a:rPr>
                              <m:t>𝒂</m:t>
                            </m:r>
                            <m:r>
                              <a:rPr lang="en-US" altLang="zh-CN" b="1" i="1">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𝒃</m:t>
                            </m:r>
                          </m:num>
                          <m:den>
                            <m:r>
                              <m:rPr>
                                <m:sty m:val="p"/>
                              </m:rPr>
                              <a:rPr lang="el-GR" altLang="zh-CN" i="1">
                                <a:latin typeface="Cambria Math" panose="02040503050406030204" pitchFamily="18" charset="0"/>
                                <a:ea typeface="Cambria Math" panose="02040503050406030204" pitchFamily="18" charset="0"/>
                                <a:cs typeface="Times New Roman" panose="02020603050405020304" pitchFamily="18" charset="0"/>
                              </a:rPr>
                              <m:t>Ω</m:t>
                            </m:r>
                          </m:den>
                        </m:f>
                        <m:r>
                          <a:rPr lang="en-US" altLang="zh-CN" i="1">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2</m:t>
                            </m:r>
                            <m:r>
                              <a:rPr lang="zh-CN" altLang="en-US" i="1">
                                <a:latin typeface="Cambria Math" panose="02040503050406030204" pitchFamily="18" charset="0"/>
                                <a:cs typeface="Times New Roman" panose="02020603050405020304" pitchFamily="18" charset="0"/>
                              </a:rPr>
                              <m:t>𝜋</m:t>
                            </m:r>
                          </m:num>
                          <m:den>
                            <m:r>
                              <a:rPr lang="en-US" altLang="zh-CN" b="0" i="1" smtClean="0">
                                <a:latin typeface="Cambria Math" panose="02040503050406030204" pitchFamily="18" charset="0"/>
                                <a:cs typeface="Times New Roman" panose="02020603050405020304" pitchFamily="18" charset="0"/>
                              </a:rPr>
                              <m:t>𝑎</m:t>
                            </m:r>
                          </m:den>
                        </m:f>
                        <m:r>
                          <a:rPr lang="en-US" altLang="zh-CN" b="1" i="1" smtClean="0">
                            <a:latin typeface="Cambria Math" panose="02040503050406030204" pitchFamily="18" charset="0"/>
                            <a:cs typeface="Times New Roman" panose="02020603050405020304" pitchFamily="18" charset="0"/>
                          </a:rPr>
                          <m:t>𝒛</m:t>
                        </m:r>
                      </m:e>
                      <m:sup/>
                    </m:sSup>
                  </m:oMath>
                </a14:m>
                <a:endParaRPr lang="en-US" altLang="zh-CN" b="1" dirty="0">
                  <a:latin typeface="Times New Roman" panose="02020603050405020304" pitchFamily="18" charset="0"/>
                  <a:cs typeface="Times New Roman" panose="02020603050405020304" pitchFamily="18" charset="0"/>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1751838" y="3840801"/>
                <a:ext cx="2061142" cy="1842940"/>
              </a:xfrm>
              <a:prstGeom prst="rect">
                <a:avLst/>
              </a:prstGeom>
              <a:blipFill>
                <a:blip r:embed="rId3"/>
                <a:stretch>
                  <a:fillRect l="-2367" b="-1325"/>
                </a:stretch>
              </a:blipFill>
            </p:spPr>
            <p:txBody>
              <a:bodyPr/>
              <a:lstStyle/>
              <a:p>
                <a:r>
                  <a:rPr lang="zh-CN" altLang="en-US">
                    <a:noFill/>
                  </a:rPr>
                  <a:t> </a:t>
                </a:r>
              </a:p>
            </p:txBody>
          </p:sp>
        </mc:Fallback>
      </mc:AlternateContent>
      <p:sp>
        <p:nvSpPr>
          <p:cNvPr id="27" name="文本框 26"/>
          <p:cNvSpPr txBox="1"/>
          <p:nvPr/>
        </p:nvSpPr>
        <p:spPr>
          <a:xfrm>
            <a:off x="736364" y="2242267"/>
            <a:ext cx="877163"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实空间</a:t>
            </a:r>
          </a:p>
        </p:txBody>
      </p:sp>
      <p:sp>
        <p:nvSpPr>
          <p:cNvPr id="28" name="文本框 27"/>
          <p:cNvSpPr txBox="1"/>
          <p:nvPr/>
        </p:nvSpPr>
        <p:spPr>
          <a:xfrm>
            <a:off x="699091" y="4279775"/>
            <a:ext cx="877163"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倒空间</a:t>
            </a:r>
          </a:p>
        </p:txBody>
      </p:sp>
      <p:grpSp>
        <p:nvGrpSpPr>
          <p:cNvPr id="8" name="组合 7">
            <a:extLst>
              <a:ext uri="{FF2B5EF4-FFF2-40B4-BE49-F238E27FC236}">
                <a16:creationId xmlns:a16="http://schemas.microsoft.com/office/drawing/2014/main" id="{4EB1EA21-3473-0409-6AE5-69E401A917AE}"/>
              </a:ext>
            </a:extLst>
          </p:cNvPr>
          <p:cNvGrpSpPr/>
          <p:nvPr/>
        </p:nvGrpSpPr>
        <p:grpSpPr>
          <a:xfrm>
            <a:off x="4805253" y="3429000"/>
            <a:ext cx="3301416" cy="2688359"/>
            <a:chOff x="4761200" y="3822064"/>
            <a:chExt cx="3301416" cy="2688359"/>
          </a:xfrm>
        </p:grpSpPr>
        <p:grpSp>
          <p:nvGrpSpPr>
            <p:cNvPr id="30" name="组合 29"/>
            <p:cNvGrpSpPr/>
            <p:nvPr/>
          </p:nvGrpSpPr>
          <p:grpSpPr>
            <a:xfrm>
              <a:off x="4993650" y="3822064"/>
              <a:ext cx="3068966" cy="2281863"/>
              <a:chOff x="5103269" y="918261"/>
              <a:chExt cx="3068966" cy="2281863"/>
            </a:xfrm>
          </p:grpSpPr>
          <p:sp>
            <p:nvSpPr>
              <p:cNvPr id="31" name="立方体 30"/>
              <p:cNvSpPr/>
              <p:nvPr/>
            </p:nvSpPr>
            <p:spPr>
              <a:xfrm>
                <a:off x="5378335" y="1171600"/>
                <a:ext cx="2023364" cy="1843858"/>
              </a:xfrm>
              <a:prstGeom prst="cub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i="1">
                  <a:latin typeface="Times New Roman" panose="02020603050405020304" pitchFamily="18" charset="0"/>
                  <a:cs typeface="Times New Roman" panose="02020603050405020304" pitchFamily="18" charset="0"/>
                </a:endParaRPr>
              </a:p>
            </p:txBody>
          </p:sp>
          <p:cxnSp>
            <p:nvCxnSpPr>
              <p:cNvPr id="32" name="直接箭头连接符 31"/>
              <p:cNvCxnSpPr/>
              <p:nvPr/>
            </p:nvCxnSpPr>
            <p:spPr>
              <a:xfrm>
                <a:off x="5378335" y="3015458"/>
                <a:ext cx="2493818"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5378335" y="1039091"/>
                <a:ext cx="0" cy="197636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5378335" y="2382065"/>
                <a:ext cx="639048" cy="62484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7872153" y="2830792"/>
                <a:ext cx="300082" cy="369332"/>
              </a:xfrm>
              <a:prstGeom prst="rect">
                <a:avLst/>
              </a:prstGeom>
              <a:noFill/>
              <a:ln>
                <a:noFill/>
              </a:ln>
            </p:spPr>
            <p:txBody>
              <a:bodyPr wrap="none" rtlCol="0">
                <a:spAutoFit/>
              </a:bodyPr>
              <a:lstStyle/>
              <a:p>
                <a:r>
                  <a:rPr lang="en-US" altLang="zh-CN" b="1" i="1" dirty="0">
                    <a:latin typeface="Times New Roman" panose="02020603050405020304" pitchFamily="18" charset="0"/>
                    <a:cs typeface="Times New Roman" panose="02020603050405020304" pitchFamily="18" charset="0"/>
                  </a:rPr>
                  <a:t>x</a:t>
                </a:r>
                <a:endParaRPr lang="zh-CN" altLang="en-US" b="1" i="1" dirty="0">
                  <a:latin typeface="Times New Roman" panose="02020603050405020304" pitchFamily="18" charset="0"/>
                  <a:cs typeface="Times New Roman" panose="02020603050405020304" pitchFamily="18" charset="0"/>
                </a:endParaRPr>
              </a:p>
            </p:txBody>
          </p:sp>
          <p:sp>
            <p:nvSpPr>
              <p:cNvPr id="36" name="文本框 35"/>
              <p:cNvSpPr txBox="1"/>
              <p:nvPr/>
            </p:nvSpPr>
            <p:spPr>
              <a:xfrm>
                <a:off x="6127531" y="1908863"/>
                <a:ext cx="287258" cy="369332"/>
              </a:xfrm>
              <a:prstGeom prst="rect">
                <a:avLst/>
              </a:prstGeom>
              <a:noFill/>
              <a:ln>
                <a:noFill/>
              </a:ln>
            </p:spPr>
            <p:txBody>
              <a:bodyPr wrap="none" rtlCol="0">
                <a:spAutoFit/>
              </a:bodyPr>
              <a:lstStyle/>
              <a:p>
                <a:r>
                  <a:rPr lang="en-US" altLang="zh-CN" b="1" i="1" dirty="0">
                    <a:latin typeface="Times New Roman" panose="02020603050405020304" pitchFamily="18" charset="0"/>
                    <a:cs typeface="Times New Roman" panose="02020603050405020304" pitchFamily="18" charset="0"/>
                  </a:rPr>
                  <a:t>y</a:t>
                </a:r>
                <a:endParaRPr lang="zh-CN" altLang="en-US" b="1" i="1" dirty="0">
                  <a:latin typeface="Times New Roman" panose="02020603050405020304" pitchFamily="18" charset="0"/>
                  <a:cs typeface="Times New Roman" panose="02020603050405020304" pitchFamily="18" charset="0"/>
                </a:endParaRPr>
              </a:p>
            </p:txBody>
          </p:sp>
          <p:sp>
            <p:nvSpPr>
              <p:cNvPr id="37" name="文本框 36"/>
              <p:cNvSpPr txBox="1"/>
              <p:nvPr/>
            </p:nvSpPr>
            <p:spPr>
              <a:xfrm>
                <a:off x="5104421" y="918261"/>
                <a:ext cx="274434" cy="369332"/>
              </a:xfrm>
              <a:prstGeom prst="rect">
                <a:avLst/>
              </a:prstGeom>
              <a:noFill/>
              <a:ln>
                <a:noFill/>
              </a:ln>
            </p:spPr>
            <p:txBody>
              <a:bodyPr wrap="none" rtlCol="0">
                <a:spAutoFit/>
              </a:bodyPr>
              <a:lstStyle/>
              <a:p>
                <a:r>
                  <a:rPr lang="en-US" altLang="zh-CN" b="1" i="1" dirty="0">
                    <a:latin typeface="Times New Roman" panose="02020603050405020304" pitchFamily="18" charset="0"/>
                    <a:cs typeface="Times New Roman" panose="02020603050405020304" pitchFamily="18" charset="0"/>
                  </a:rPr>
                  <a:t>z</a:t>
                </a:r>
                <a:endParaRPr lang="zh-CN" altLang="en-US" b="1" i="1" dirty="0">
                  <a:latin typeface="Times New Roman" panose="02020603050405020304" pitchFamily="18" charset="0"/>
                  <a:cs typeface="Times New Roman" panose="02020603050405020304" pitchFamily="18" charset="0"/>
                </a:endParaRPr>
              </a:p>
            </p:txBody>
          </p:sp>
          <p:cxnSp>
            <p:nvCxnSpPr>
              <p:cNvPr id="38" name="直接连接符 37"/>
              <p:cNvCxnSpPr/>
              <p:nvPr/>
            </p:nvCxnSpPr>
            <p:spPr>
              <a:xfrm>
                <a:off x="5843847" y="1171599"/>
                <a:ext cx="0" cy="144000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5826245" y="2540626"/>
                <a:ext cx="15840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5103269" y="1463118"/>
                <a:ext cx="256374" cy="400110"/>
              </a:xfrm>
              <a:prstGeom prst="rect">
                <a:avLst/>
              </a:prstGeom>
              <a:noFill/>
              <a:ln>
                <a:noFill/>
              </a:ln>
            </p:spPr>
            <p:txBody>
              <a:bodyPr wrap="square" rtlCol="0">
                <a:spAutoFit/>
              </a:bodyPr>
              <a:lstStyle/>
              <a:p>
                <a:endParaRPr lang="zh-CN" altLang="en-US" sz="2000" b="1" i="1"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44" name="矩形 43"/>
                <p:cNvSpPr/>
                <p:nvPr/>
              </p:nvSpPr>
              <p:spPr>
                <a:xfrm>
                  <a:off x="4761200" y="4292547"/>
                  <a:ext cx="506997"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num>
                          <m:den>
                            <m:r>
                              <a:rPr lang="en-US" altLang="zh-CN" i="1">
                                <a:latin typeface="Cambria Math" panose="02040503050406030204" pitchFamily="18" charset="0"/>
                              </a:rPr>
                              <m:t>𝑎</m:t>
                            </m:r>
                          </m:den>
                        </m:f>
                      </m:oMath>
                    </m:oMathPara>
                  </a14:m>
                  <a:endParaRPr lang="zh-CN" altLang="en-US" dirty="0"/>
                </a:p>
              </p:txBody>
            </p:sp>
          </mc:Choice>
          <mc:Fallback xmlns="">
            <p:sp>
              <p:nvSpPr>
                <p:cNvPr id="44" name="矩形 43"/>
                <p:cNvSpPr>
                  <a:spLocks noRot="1" noChangeAspect="1" noMove="1" noResize="1" noEditPoints="1" noAdjustHandles="1" noChangeArrowheads="1" noChangeShapeType="1" noTextEdit="1"/>
                </p:cNvSpPr>
                <p:nvPr/>
              </p:nvSpPr>
              <p:spPr>
                <a:xfrm>
                  <a:off x="4761200" y="4292547"/>
                  <a:ext cx="506997" cy="6127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6510335" y="5897691"/>
                  <a:ext cx="506997"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num>
                          <m:den>
                            <m:r>
                              <a:rPr lang="en-US" altLang="zh-CN" i="1">
                                <a:latin typeface="Cambria Math" panose="02040503050406030204" pitchFamily="18" charset="0"/>
                              </a:rPr>
                              <m:t>𝑎</m:t>
                            </m:r>
                          </m:den>
                        </m:f>
                      </m:oMath>
                    </m:oMathPara>
                  </a14:m>
                  <a:endParaRPr lang="zh-CN" altLang="en-US" dirty="0"/>
                </a:p>
              </p:txBody>
            </p:sp>
          </mc:Choice>
          <mc:Fallback xmlns="">
            <p:sp>
              <p:nvSpPr>
                <p:cNvPr id="45" name="矩形 44"/>
                <p:cNvSpPr>
                  <a:spLocks noRot="1" noChangeAspect="1" noMove="1" noResize="1" noEditPoints="1" noAdjustHandles="1" noChangeArrowheads="1" noChangeShapeType="1" noTextEdit="1"/>
                </p:cNvSpPr>
                <p:nvPr/>
              </p:nvSpPr>
              <p:spPr>
                <a:xfrm>
                  <a:off x="6510335" y="5897691"/>
                  <a:ext cx="506997" cy="6127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5272581" y="5020815"/>
                  <a:ext cx="506997"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num>
                          <m:den>
                            <m:r>
                              <a:rPr lang="en-US" altLang="zh-CN" i="1">
                                <a:latin typeface="Cambria Math" panose="02040503050406030204" pitchFamily="18" charset="0"/>
                              </a:rPr>
                              <m:t>𝑎</m:t>
                            </m:r>
                          </m:den>
                        </m:f>
                      </m:oMath>
                    </m:oMathPara>
                  </a14:m>
                  <a:endParaRPr lang="zh-CN" altLang="en-US" dirty="0"/>
                </a:p>
              </p:txBody>
            </p:sp>
          </mc:Choice>
          <mc:Fallback xmlns="">
            <p:sp>
              <p:nvSpPr>
                <p:cNvPr id="46" name="矩形 45"/>
                <p:cNvSpPr>
                  <a:spLocks noRot="1" noChangeAspect="1" noMove="1" noResize="1" noEditPoints="1" noAdjustHandles="1" noChangeArrowheads="1" noChangeShapeType="1" noTextEdit="1"/>
                </p:cNvSpPr>
                <p:nvPr/>
              </p:nvSpPr>
              <p:spPr>
                <a:xfrm>
                  <a:off x="5272581" y="5020815"/>
                  <a:ext cx="506997" cy="612732"/>
                </a:xfrm>
                <a:prstGeom prst="rect">
                  <a:avLst/>
                </a:prstGeom>
                <a:blipFill>
                  <a:blip r:embed="rId6"/>
                  <a:stretch>
                    <a:fillRect/>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E7DE44BC-DAEF-4816-8C63-05FCF4DE8ACC}"/>
                </a:ext>
              </a:extLst>
            </p:cNvPr>
            <p:cNvSpPr txBox="1"/>
            <p:nvPr/>
          </p:nvSpPr>
          <p:spPr>
            <a:xfrm>
              <a:off x="5891333" y="5910715"/>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73CDC95D-3798-4733-B5C4-B796030343A4}"/>
                </a:ext>
              </a:extLst>
            </p:cNvPr>
            <p:cNvSpPr txBox="1"/>
            <p:nvPr/>
          </p:nvSpPr>
          <p:spPr>
            <a:xfrm>
              <a:off x="5522813" y="5503847"/>
              <a:ext cx="33855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2D3E5090-1917-46A7-AEC0-62D765ED38FF}"/>
                </a:ext>
              </a:extLst>
            </p:cNvPr>
            <p:cNvSpPr txBox="1"/>
            <p:nvPr/>
          </p:nvSpPr>
          <p:spPr>
            <a:xfrm>
              <a:off x="4990691" y="5016193"/>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grpSp>
      <p:sp>
        <p:nvSpPr>
          <p:cNvPr id="19" name="文本框 18">
            <a:extLst>
              <a:ext uri="{FF2B5EF4-FFF2-40B4-BE49-F238E27FC236}">
                <a16:creationId xmlns:a16="http://schemas.microsoft.com/office/drawing/2014/main" id="{FD82A047-1D15-193F-DC12-49DFF0426E0D}"/>
              </a:ext>
            </a:extLst>
          </p:cNvPr>
          <p:cNvSpPr txBox="1"/>
          <p:nvPr/>
        </p:nvSpPr>
        <p:spPr>
          <a:xfrm>
            <a:off x="757850" y="5886983"/>
            <a:ext cx="3788858" cy="369332"/>
          </a:xfrm>
          <a:prstGeom prst="rect">
            <a:avLst/>
          </a:prstGeom>
          <a:noFill/>
        </p:spPr>
        <p:txBody>
          <a:bodyPr wrap="none" rtlCol="0">
            <a:spAutoFit/>
          </a:bodyPr>
          <a:lstStyle/>
          <a:p>
            <a:r>
              <a:rPr lang="zh-CN" altLang="en-US" b="1" dirty="0"/>
              <a:t>第一布里渊区：边长</a:t>
            </a:r>
            <a:r>
              <a:rPr lang="en-US" altLang="zh-CN" b="1" dirty="0"/>
              <a:t>2</a:t>
            </a:r>
            <a:r>
              <a:rPr lang="en-US" altLang="zh-CN" b="1" dirty="0">
                <a:sym typeface="Symbol" panose="05050102010706020507" pitchFamily="18" charset="2"/>
              </a:rPr>
              <a:t></a:t>
            </a:r>
            <a:r>
              <a:rPr lang="en-US" altLang="zh-CN" b="1" dirty="0"/>
              <a:t>/a,  </a:t>
            </a:r>
            <a:r>
              <a:rPr lang="zh-CN" altLang="en-US" b="1" dirty="0"/>
              <a:t>简单立方</a:t>
            </a:r>
          </a:p>
        </p:txBody>
      </p:sp>
    </p:spTree>
    <p:extLst>
      <p:ext uri="{BB962C8B-B14F-4D97-AF65-F5344CB8AC3E}">
        <p14:creationId xmlns:p14="http://schemas.microsoft.com/office/powerpoint/2010/main" val="3948526186"/>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2212</TotalTime>
  <Words>5302</Words>
  <Application>Microsoft Office PowerPoint</Application>
  <PresentationFormat>全屏显示(4:3)</PresentationFormat>
  <Paragraphs>662</Paragraphs>
  <Slides>84</Slides>
  <Notes>3</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2</vt:i4>
      </vt:variant>
      <vt:variant>
        <vt:lpstr>幻灯片标题</vt:lpstr>
      </vt:variant>
      <vt:variant>
        <vt:i4>84</vt:i4>
      </vt:variant>
    </vt:vector>
  </HeadingPairs>
  <TitlesOfParts>
    <vt:vector size="103" baseType="lpstr">
      <vt:lpstr>Adobe 黑体 Std R</vt:lpstr>
      <vt:lpstr>Arial Unicode MS</vt:lpstr>
      <vt:lpstr>Helvetica Neue</vt:lpstr>
      <vt:lpstr>等线</vt:lpstr>
      <vt:lpstr>黑体</vt:lpstr>
      <vt:lpstr>华文楷体</vt:lpstr>
      <vt:lpstr>楷体_GB2312</vt:lpstr>
      <vt:lpstr>宋体</vt:lpstr>
      <vt:lpstr>微软雅黑</vt:lpstr>
      <vt:lpstr>Arial</vt:lpstr>
      <vt:lpstr>Calibri</vt:lpstr>
      <vt:lpstr>Cambria Math</vt:lpstr>
      <vt:lpstr>Symbol</vt:lpstr>
      <vt:lpstr>Tahoma</vt:lpstr>
      <vt:lpstr>Times New Roman</vt:lpstr>
      <vt:lpstr>Wingdings</vt:lpstr>
      <vt:lpstr>1_Office 主题​​</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Zi Wang</dc:creator>
  <cp:lastModifiedBy>Lizhen Huang</cp:lastModifiedBy>
  <cp:revision>161</cp:revision>
  <cp:lastPrinted>2022-09-19T04:58:08Z</cp:lastPrinted>
  <dcterms:created xsi:type="dcterms:W3CDTF">2017-10-23T01:41:37Z</dcterms:created>
  <dcterms:modified xsi:type="dcterms:W3CDTF">2022-09-23T08:57:09Z</dcterms:modified>
</cp:coreProperties>
</file>